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70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5" autoAdjust="0"/>
  </p:normalViewPr>
  <p:slideViewPr>
    <p:cSldViewPr snapToGrid="0">
      <p:cViewPr varScale="1">
        <p:scale>
          <a:sx n="81" d="100"/>
          <a:sy n="81" d="100"/>
        </p:scale>
        <p:origin x="96" y="3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90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327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4633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13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522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773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124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854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71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757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4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42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250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289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54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93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10287-8489-4576-8304-C72029CB2A4A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5B04EF0-540F-4C71-B385-7408A70FC8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74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8796" y="420756"/>
            <a:ext cx="8915399" cy="7454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Эпиграф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7091" y="1431235"/>
            <a:ext cx="8915399" cy="469126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хотите научиться плавать, то смело входите в воду, а если хотите научиться решать задачи, то решайте их.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</a:t>
            </a:r>
            <a:r>
              <a:rPr lang="ru-RU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Дьердь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Пойа</a:t>
            </a:r>
          </a:p>
        </p:txBody>
      </p:sp>
    </p:spTree>
    <p:extLst>
      <p:ext uri="{BB962C8B-B14F-4D97-AF65-F5344CB8AC3E}">
        <p14:creationId xmlns:p14="http://schemas.microsoft.com/office/powerpoint/2010/main" val="41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457" y="624110"/>
            <a:ext cx="10024155" cy="128089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задачи комбинаторики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6629" y="2133600"/>
            <a:ext cx="10357983" cy="377762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Размещения</a:t>
            </a:r>
          </a:p>
          <a:p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Перестановки</a:t>
            </a:r>
          </a:p>
          <a:p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Сочетания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0468" y="33382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4114" y="1654629"/>
            <a:ext cx="10880498" cy="42565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группе 20 обучающихся. Сколькими способами могут быть выбраны староста и заместитель старосты?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3953" y="580567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Формула числа размещении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3143" y="2133600"/>
            <a:ext cx="10851469" cy="377762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первая буква французского слова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arrangement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 означает «размещение, приведение в порядок»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1600" y="2365830"/>
            <a:ext cx="5936343" cy="1233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743" y="624110"/>
            <a:ext cx="10241869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856343" y="1770743"/>
                <a:ext cx="10648269" cy="4140479"/>
              </a:xfrm>
            </p:spPr>
            <p:txBody>
              <a:bodyPr>
                <a:normAutofit/>
              </a:bodyPr>
              <a:lstStyle/>
              <a:p>
                <a:pPr algn="ctr">
                  <a:buNone/>
                </a:pPr>
                <a:r>
                  <a:rPr lang="ru-RU" sz="48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Размещениями</a:t>
                </a:r>
                <a:r>
                  <a:rPr lang="ru-RU" sz="48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из  </a:t>
                </a:r>
                <a:r>
                  <a:rPr lang="en-US" sz="48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 </a:t>
                </a:r>
                <a:r>
                  <a:rPr lang="ru-RU" sz="48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элементов по  </a:t>
                </a:r>
                <a14:m>
                  <m:oMath xmlns:m="http://schemas.openxmlformats.org/officeDocument/2006/math">
                    <m:r>
                      <a:rPr lang="ru-RU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ru-RU" sz="4000" dirty="0">
                  <a:solidFill>
                    <a:schemeClr val="tx1"/>
                  </a:solidFill>
                </a:endParaRPr>
              </a:p>
              <a:p>
                <a:pPr algn="ctr">
                  <a:buNone/>
                </a:pPr>
                <a:r>
                  <a:rPr lang="ru-RU" sz="48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элементов называется упорядоченное подмножество, содержащее  </a:t>
                </a:r>
                <a14:m>
                  <m:oMath xmlns:m="http://schemas.openxmlformats.org/officeDocument/2006/math">
                    <m:r>
                      <a:rPr lang="ru-RU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ru-RU" sz="4000" dirty="0">
                  <a:solidFill>
                    <a:schemeClr val="tx1"/>
                  </a:solidFill>
                </a:endParaRPr>
              </a:p>
              <a:p>
                <a:pPr algn="ctr">
                  <a:buNone/>
                </a:pPr>
                <a:r>
                  <a:rPr lang="ru-RU" sz="48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различных элементов данного множества. </a:t>
                </a:r>
                <a:endParaRPr lang="ru-RU" sz="4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6343" y="1770743"/>
                <a:ext cx="10648269" cy="4140479"/>
              </a:xfrm>
              <a:blipFill>
                <a:blip r:embed="rId2"/>
                <a:stretch>
                  <a:fillRect t="-3235" r="-973" b="-44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0753" y="55153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1761898" y="1611086"/>
                <a:ext cx="8915400" cy="3777622"/>
              </a:xfrm>
            </p:spPr>
            <p:txBody>
              <a:bodyPr>
                <a:normAutofit fontScale="92500"/>
              </a:bodyPr>
              <a:lstStyle/>
              <a:p>
                <a:pPr algn="ctr">
                  <a:buNone/>
                </a:pP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Перестановкой из </a:t>
                </a:r>
                <a:r>
                  <a:rPr lang="en-US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4000" dirty="0">
                  <a:solidFill>
                    <a:schemeClr val="tx1"/>
                  </a:solidFill>
                </a:endParaRPr>
              </a:p>
              <a:p>
                <a:pPr algn="ctr">
                  <a:buNone/>
                </a:pP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элементов называется размещение из </a:t>
                </a:r>
                <a:r>
                  <a:rPr lang="en-US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элементов по </a:t>
                </a:r>
                <a:endParaRPr lang="ru-RU" dirty="0"/>
              </a:p>
              <a:p>
                <a:pPr algn="ctr">
                  <a:buNone/>
                </a:pP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3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элементов</a:t>
                </a:r>
                <a:endParaRPr lang="ru-RU" sz="5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61898" y="1611086"/>
                <a:ext cx="8915400" cy="3777622"/>
              </a:xfrm>
              <a:blipFill>
                <a:blip r:embed="rId2"/>
                <a:stretch>
                  <a:fillRect t="-3871" r="-4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7839" y="406396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Формула числа перестановок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83428" y="2235200"/>
            <a:ext cx="505097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53029" y="4557486"/>
            <a:ext cx="976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первая буква французского слова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permutation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-перестановка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0753" y="493481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2801" y="1567543"/>
            <a:ext cx="11045370" cy="452845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группе  из 20 обучающихся нужно выделить четырех для работы на определенном участке. Сколькими способами это можно сделать?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553" y="47896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1045029" y="1756229"/>
                <a:ext cx="10459583" cy="4154993"/>
              </a:xfrm>
            </p:spPr>
            <p:txBody>
              <a:bodyPr>
                <a:normAutofit fontScale="92500" lnSpcReduction="10000"/>
              </a:bodyPr>
              <a:lstStyle/>
              <a:p>
                <a:pPr algn="ctr">
                  <a:buNone/>
                </a:pPr>
                <a:r>
                  <a:rPr lang="ru-RU" sz="54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Сочетанием</a:t>
                </a: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из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элементов по  </a:t>
                </a:r>
                <a14:m>
                  <m:oMath xmlns:m="http://schemas.openxmlformats.org/officeDocument/2006/math">
                    <m:r>
                      <a:rPr lang="ru-RU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ru-RU" sz="4000" dirty="0">
                  <a:solidFill>
                    <a:schemeClr val="tx1"/>
                  </a:solidFill>
                </a:endParaRPr>
              </a:p>
              <a:p>
                <a:pPr algn="ctr">
                  <a:buNone/>
                </a:pP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элементов называется любое подмножество, которое содержит  </a:t>
                </a:r>
                <a14:m>
                  <m:oMath xmlns:m="http://schemas.openxmlformats.org/officeDocument/2006/math">
                    <m:r>
                      <a:rPr lang="ru-RU" sz="43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ru-RU" sz="4300" dirty="0">
                  <a:solidFill>
                    <a:schemeClr val="tx1"/>
                  </a:solidFill>
                </a:endParaRPr>
              </a:p>
              <a:p>
                <a:pPr algn="ctr">
                  <a:buNone/>
                </a:pPr>
                <a:r>
                  <a:rPr lang="ru-RU" sz="5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различных элементов данного множества</a:t>
                </a:r>
                <a:endParaRPr lang="ru-RU" sz="5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5029" y="1756229"/>
                <a:ext cx="10459583" cy="4154993"/>
              </a:xfrm>
              <a:blipFill>
                <a:blip r:embed="rId2"/>
                <a:stretch>
                  <a:fillRect t="-54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982" y="522510"/>
            <a:ext cx="8911687" cy="128089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Формула числа сочетаний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35086" y="1984829"/>
            <a:ext cx="5219021" cy="1426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566057" y="1204686"/>
            <a:ext cx="729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90286" y="4474029"/>
            <a:ext cx="1219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71950" algn="l"/>
              </a:tabLs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 С - первая буква французского слова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combination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сочетание.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525" y="53702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6286" y="1625600"/>
            <a:ext cx="10087428" cy="4227565"/>
          </a:xfrm>
        </p:spPr>
        <p:txBody>
          <a:bodyPr>
            <a:normAutofit fontScale="92500"/>
          </a:bodyPr>
          <a:lstStyle/>
          <a:p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расположения элементов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выбираемых соединениях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важен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то для определения количества таких соединений используют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формулу числа сочетаний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Например, выбор 4 обучающихся из группы в 20 студентов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выполнения одинаковой работы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при выборе тех же студентов каждому из них выдаются разные задания, то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их выбора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влияет на номер полученного задания, что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является существенным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этом случае следует использовать 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формулу числа размещений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1701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лист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5198574"/>
              </p:ext>
            </p:extLst>
          </p:nvPr>
        </p:nvGraphicFramePr>
        <p:xfrm>
          <a:off x="2027584" y="3409164"/>
          <a:ext cx="8454886" cy="277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27001">
                  <a:extLst>
                    <a:ext uri="{9D8B030D-6E8A-4147-A177-3AD203B41FA5}">
                      <a16:colId xmlns:a16="http://schemas.microsoft.com/office/drawing/2014/main" xmlns="" val="2266884868"/>
                    </a:ext>
                  </a:extLst>
                </a:gridCol>
                <a:gridCol w="4227885">
                  <a:extLst>
                    <a:ext uri="{9D8B030D-6E8A-4147-A177-3AD203B41FA5}">
                      <a16:colId xmlns:a16="http://schemas.microsoft.com/office/drawing/2014/main" xmlns="" val="2271158554"/>
                    </a:ext>
                  </a:extLst>
                </a:gridCol>
              </a:tblGrid>
              <a:tr h="277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Задания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Баллы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4254718"/>
                  </a:ext>
                </a:extLst>
              </a:tr>
              <a:tr h="277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Домашнее задание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Допиши предложение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19657345"/>
                  </a:ext>
                </a:extLst>
              </a:tr>
              <a:tr h="555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Рассуждения с рабочего места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75704307"/>
                  </a:ext>
                </a:extLst>
              </a:tr>
              <a:tr h="277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Решение заданий у доски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79610449"/>
                  </a:ext>
                </a:extLst>
              </a:tr>
              <a:tr h="5559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Решение заданий на месте самостоятельно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52490620"/>
                  </a:ext>
                </a:extLst>
              </a:tr>
              <a:tr h="277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Дополнительные баллы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11460129"/>
                  </a:ext>
                </a:extLst>
              </a:tr>
              <a:tr h="277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Итого баллов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88455702"/>
                  </a:ext>
                </a:extLst>
              </a:tr>
              <a:tr h="277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Оценка за урок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923657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27584" y="1441123"/>
            <a:ext cx="83356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Приложение 1</a:t>
            </a:r>
            <a:endParaRPr kumimoji="0" lang="ru-RU" altLang="ru-RU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Оценочный лист</a:t>
            </a:r>
            <a:endParaRPr kumimoji="0" lang="ru-RU" altLang="ru-RU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Фамилия, Имя </a:t>
            </a:r>
            <a:r>
              <a:rPr lang="ru-RU" alt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чающегося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Группа_______________________________________________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Дата_________________________________________________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02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371" y="319314"/>
            <a:ext cx="11640458" cy="119017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400" y="1582057"/>
            <a:ext cx="11466286" cy="4891314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Сколькими способами могут быть присуждены первая, вторая и третья премии трём лицам из 10 соревнующихся?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Ответ: размещения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Сколькими способами можно расставить на одной полке шесть различных книг? 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перестановки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матчей будет сыграно в футбольном чемпионате с участием 16 команд, если каждые две команды встречаются между собой один раз? 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сочетания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14" y="319310"/>
            <a:ext cx="11625943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какую формулу необходимо применить: размещения, перестановки или сочетания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971" y="2133600"/>
            <a:ext cx="11025641" cy="377762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Сколькими различными способами могут сесть на скамейку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5 человек;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7 человек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различных трехцветных флагов с тремя горизонтальными полосами можно получить, используя красный, синий и белый цвета? 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Учащиеся должны посетить во вторник по расписанию 5 уроков по следующим предметам: литература, алгебра, география, физкультура и биология. Сколькими способами можно составить расписание на этот день, чтобы физкультура была пятым уроком?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14" y="319310"/>
            <a:ext cx="11625943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какую формулу необходимо применить: размещения, перестановки или сочетания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971" y="2133600"/>
            <a:ext cx="11025641" cy="37776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станции имеется 8 запасных путей. Сколькими способами можно расставить на них четыре поезда.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Сколькими способами можно изготовить трёхцветный флаг с горизонтальными полосами из материала, имеющего 5 различных цветов?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Учащиеся школы изучают 12 различных предметов. Сколькими способами можно составить расписание уроков на один день, чтобы в нём было 5 различных предметов?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268" y="42091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5029" y="1553029"/>
            <a:ext cx="10459583" cy="5033301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четырёхзначных чисел можно составить из цифр 1, 2, 5, 7, если каждая цифра может использоваться только один раз?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открыть сейф, нужно набрать шифр, содержащий определённую последовательность из цифр 1, 2, 3, 4, 5, 6, и другой шифр, содержащий последовательность из букв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которых буквы и цифры не повторяются. Сколько существует комбинаций, при которых сейф НЕ открывается?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цифр 1, 2, 3, 4, 5, 6 составьте четырёхзначные числа, в которых все цифры различны, а первой цифрой является 1 и второй – 3. Сколько таких чисел?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вагоне имеется 10 свободных мест. В вагон вошли 6 пассажиров. Сколькими способами они могут разместиться в этом вагоне на свободных местах?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078" y="344557"/>
            <a:ext cx="11027534" cy="608274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5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«Теория без практики мертва и бесплодна, практика без теории невозможна и пагубна. Для теории нужны знания, для практики сверх того, и умения»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	М.В. Ломоносов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770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5116" y="175591"/>
            <a:ext cx="8911687" cy="937592"/>
          </a:xfrm>
        </p:spPr>
        <p:txBody>
          <a:bodyPr/>
          <a:lstStyle/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2365" y="1113183"/>
            <a:ext cx="10802247" cy="5406887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окружающем нас мире можно наблюдать события (явления), которые обязательно произойдут, если будет осуществлена определенная совокупность условий. Такие события принято называть…</a:t>
            </a:r>
          </a:p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которое заведомо не произойдет, если будет осуществлена определенная совокупность условий, называется…</a:t>
            </a:r>
          </a:p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События, которые при осуществлении определенных условий могут произойти, а могут и не произойти. Такие события называются…</a:t>
            </a:r>
          </a:p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события называются …, если появление одного из них исключает появление другого. В противном случае события называются …</a:t>
            </a:r>
          </a:p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условий, при осуществлении которых случайное событие может либо произойти, либо не произойти, будем называть … или…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1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775" y="266301"/>
            <a:ext cx="9834838" cy="8601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диктант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591" y="1126434"/>
            <a:ext cx="11410122" cy="5526157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окружающем нас мире можно наблюдать события (явления), которые обязательно произойдут, если будет осуществлена определенная совокупность условий. Такие события принято называть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достоверными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которое заведомо не произойдет, если будет осуществлена определенная совокупность условий, называется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невозможным событием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События, которые при осуществлении определенных условий могут произойти, а могут и не произойти. Такие события называются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случайными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события называются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несовместными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появление одного из них исключает появление другого. В противном случае события называются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совместными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условий, при осуществлении которых случайное событие может либо произойти, либо не произойти, будем называть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испытанием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опытом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2847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5768" y="24172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занятия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5768" y="1950720"/>
            <a:ext cx="982629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комбинаторики. Решение простейших комбинаторных задач</a:t>
            </a:r>
          </a:p>
        </p:txBody>
      </p:sp>
    </p:spTree>
    <p:extLst>
      <p:ext uri="{BB962C8B-B14F-4D97-AF65-F5344CB8AC3E}">
        <p14:creationId xmlns:p14="http://schemas.microsoft.com/office/powerpoint/2010/main" val="65710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74BC19-A2C4-4B86-AD34-564557077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683" y="312235"/>
            <a:ext cx="9831929" cy="914400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занятия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1B2A9A-F16F-49BF-94C8-9B689495D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376" y="1226635"/>
            <a:ext cx="10813236" cy="5475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понятием «комбинаторика», </a:t>
            </a:r>
          </a:p>
          <a:p>
            <a:pPr marL="0" indent="0">
              <a:buNone/>
            </a:pP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понятиями: «размещения», «перестановки» и «сочетания»</a:t>
            </a:r>
          </a:p>
        </p:txBody>
      </p:sp>
    </p:spTree>
    <p:extLst>
      <p:ext uri="{BB962C8B-B14F-4D97-AF65-F5344CB8AC3E}">
        <p14:creationId xmlns:p14="http://schemas.microsoft.com/office/powerpoint/2010/main" val="374842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F2F3AA-FC9D-4F16-A28F-8F13E47CD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20" y="289931"/>
            <a:ext cx="10868992" cy="62669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«комбинаторика» произошло от латинского слова «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combinare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что означает «соединять, сочетать»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Комбинаторика- это раздел математики, в котором исследуются и решаются задачи выбора элементов из исходного множества и расположения их в некоторой комбинации, составляемой по заданным правилам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D84A9C-FE0E-4EA8-ABEA-32F2705CC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5376" y="5229922"/>
            <a:ext cx="2273222" cy="162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5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32522"/>
            <a:ext cx="8911687" cy="8746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817" y="1007165"/>
            <a:ext cx="11463131" cy="560567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из города А в город В можно добраться тремя способами, а из города В 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 С – двумя способами, то сколькими способами можно добраться из города А в город С.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4261" y="4149917"/>
            <a:ext cx="6400800" cy="205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64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458" y="406395"/>
            <a:ext cx="10488612" cy="95794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Основное правило комбинаторики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711200" y="1582057"/>
                <a:ext cx="11263086" cy="4329165"/>
              </a:xfrm>
            </p:spPr>
            <p:txBody>
              <a:bodyPr/>
              <a:lstStyle/>
              <a:p>
                <a:pPr algn="ctr">
                  <a:buNone/>
                </a:pPr>
                <a:r>
                  <a:rPr lang="ru-RU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Пусть требуется выполнить одно за другим  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k </a:t>
                </a:r>
                <a:r>
                  <a:rPr lang="ru-RU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действий. Если первое действие можно выполнить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способами, второе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способами, третье 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ru-RU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способами и т.д., то все  действий могут быть выполнены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ru-RU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∙…∙</m:t>
                    </m:r>
                    <m:sSub>
                      <m:sSubPr>
                        <m:ctrlP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ru-RU" sz="4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None/>
                </a:pPr>
                <a:r>
                  <a:rPr lang="ru-RU" sz="4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способами.</a:t>
                </a:r>
              </a:p>
              <a:p>
                <a:pPr>
                  <a:buNone/>
                </a:pP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11200" y="1582057"/>
                <a:ext cx="11263086" cy="4329165"/>
              </a:xfrm>
              <a:blipFill>
                <a:blip r:embed="rId2"/>
                <a:stretch>
                  <a:fillRect t="-2535" r="-18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438</TotalTime>
  <Words>906</Words>
  <Application>Microsoft Office PowerPoint</Application>
  <PresentationFormat>Широкоэкранный</PresentationFormat>
  <Paragraphs>109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Cambria Math</vt:lpstr>
      <vt:lpstr>Century Gothic</vt:lpstr>
      <vt:lpstr>Times New Roman</vt:lpstr>
      <vt:lpstr>Wingdings 3</vt:lpstr>
      <vt:lpstr>Легкий дым</vt:lpstr>
      <vt:lpstr>Эпиграф</vt:lpstr>
      <vt:lpstr>Оценочный лист</vt:lpstr>
      <vt:lpstr>Математический диктант</vt:lpstr>
      <vt:lpstr>Математический диктант</vt:lpstr>
      <vt:lpstr>Тема занятия</vt:lpstr>
      <vt:lpstr>Основная цель занятия</vt:lpstr>
      <vt:lpstr>Презентация PowerPoint</vt:lpstr>
      <vt:lpstr>Задача </vt:lpstr>
      <vt:lpstr>Основное правило комбинаторики</vt:lpstr>
      <vt:lpstr>Основные задачи комбинаторики</vt:lpstr>
      <vt:lpstr>Задача </vt:lpstr>
      <vt:lpstr>Формула числа размещении</vt:lpstr>
      <vt:lpstr>Определение</vt:lpstr>
      <vt:lpstr>Определение</vt:lpstr>
      <vt:lpstr>Формула числа перестановок</vt:lpstr>
      <vt:lpstr>Задача</vt:lpstr>
      <vt:lpstr>Определение</vt:lpstr>
      <vt:lpstr>Формула числа сочетаний</vt:lpstr>
      <vt:lpstr>Вывод</vt:lpstr>
      <vt:lpstr>Задачи</vt:lpstr>
      <vt:lpstr>Определите какую формулу необходимо применить: размещения, перестановки или сочетания</vt:lpstr>
      <vt:lpstr>Определите какую формулу необходимо применить: размещения, перестановки или сочетания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Эпиграф</dc:title>
  <dc:creator>User</dc:creator>
  <cp:lastModifiedBy>ZINFIR</cp:lastModifiedBy>
  <cp:revision>37</cp:revision>
  <cp:lastPrinted>2017-11-15T18:21:27Z</cp:lastPrinted>
  <dcterms:created xsi:type="dcterms:W3CDTF">2017-11-14T07:40:02Z</dcterms:created>
  <dcterms:modified xsi:type="dcterms:W3CDTF">2017-11-15T18:23:45Z</dcterms:modified>
</cp:coreProperties>
</file>