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6" r:id="rId3"/>
    <p:sldId id="258" r:id="rId4"/>
    <p:sldId id="283" r:id="rId5"/>
    <p:sldId id="268" r:id="rId6"/>
    <p:sldId id="270" r:id="rId7"/>
    <p:sldId id="282" r:id="rId8"/>
    <p:sldId id="279" r:id="rId9"/>
    <p:sldId id="280" r:id="rId10"/>
    <p:sldId id="273" r:id="rId11"/>
    <p:sldId id="281" r:id="rId12"/>
    <p:sldId id="289" r:id="rId13"/>
    <p:sldId id="284" r:id="rId14"/>
    <p:sldId id="290" r:id="rId15"/>
    <p:sldId id="287" r:id="rId16"/>
    <p:sldId id="291" r:id="rId17"/>
    <p:sldId id="288" r:id="rId18"/>
    <p:sldId id="292" r:id="rId19"/>
    <p:sldId id="298" r:id="rId20"/>
    <p:sldId id="293" r:id="rId21"/>
    <p:sldId id="306" r:id="rId22"/>
    <p:sldId id="307" r:id="rId23"/>
    <p:sldId id="30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4434" autoAdjust="0"/>
  </p:normalViewPr>
  <p:slideViewPr>
    <p:cSldViewPr snapToGrid="0">
      <p:cViewPr varScale="1">
        <p:scale>
          <a:sx n="105" d="100"/>
          <a:sy n="105" d="100"/>
        </p:scale>
        <p:origin x="-7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A367-C9D2-4031-ADE1-6C7FC6289EB3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07CA5-596C-49E1-8455-41D671508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515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12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78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12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747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88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7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48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62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57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2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446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FA212-6E75-47B8-B36A-81479403B2CE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7FD5E-A211-4062-A87B-C0C23C08A6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68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8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slide" Target="slide11.xml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8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8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13.xml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14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slide" Target="slide15.xml"/><Relationship Id="rId17" Type="http://schemas.openxmlformats.org/officeDocument/2006/relationships/image" Target="../media/image28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8.jpeg"/><Relationship Id="rId5" Type="http://schemas.openxmlformats.org/officeDocument/2006/relationships/image" Target="../media/image37.png"/><Relationship Id="rId10" Type="http://schemas.openxmlformats.org/officeDocument/2006/relationships/slide" Target="slide16.xml"/><Relationship Id="rId4" Type="http://schemas.openxmlformats.org/officeDocument/2006/relationships/image" Target="../media/image360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17.xml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8.jpeg"/><Relationship Id="rId4" Type="http://schemas.openxmlformats.org/officeDocument/2006/relationships/image" Target="../media/image46.png"/><Relationship Id="rId9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8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slide" Target="slide8.xml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2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72666" y="497541"/>
            <a:ext cx="11430127" cy="428547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2788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«Математика»</a:t>
            </a:r>
          </a:p>
          <a:p>
            <a:pPr marL="712788"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6 классе на тему «Рациональные числа»</a:t>
            </a:r>
          </a:p>
          <a:p>
            <a:pPr marL="712788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Ахметова Наталья Юрьевна,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математики,</a:t>
            </a:r>
          </a:p>
          <a:p>
            <a:pPr marL="712788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«Образовательный центр №5 г. Челябинска»</a:t>
            </a:r>
          </a:p>
          <a:p>
            <a:pPr marL="712788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8(908)570-05-53</a:t>
            </a:r>
          </a:p>
          <a:p>
            <a:pPr marL="712788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Elmirrr@mail.ru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784348" y="5712782"/>
            <a:ext cx="901374" cy="857256"/>
            <a:chOff x="10784348" y="5712782"/>
            <a:chExt cx="901374" cy="857256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0784348" y="5712782"/>
              <a:ext cx="901374" cy="857256"/>
              <a:chOff x="500034" y="4857760"/>
              <a:chExt cx="857256" cy="857256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0" name="Овал 9"/>
              <p:cNvSpPr/>
              <p:nvPr/>
            </p:nvSpPr>
            <p:spPr>
              <a:xfrm>
                <a:off x="500034" y="4857760"/>
                <a:ext cx="857256" cy="857256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Стрелка вправо 10"/>
              <p:cNvSpPr/>
              <p:nvPr/>
            </p:nvSpPr>
            <p:spPr>
              <a:xfrm>
                <a:off x="700086" y="5122184"/>
                <a:ext cx="500066" cy="357190"/>
              </a:xfrm>
              <a:prstGeom prst="rightArrow">
                <a:avLst/>
              </a:prstGeom>
              <a:solidFill>
                <a:srgbClr val="FF99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2054" name="Picture 6" descr="Картинки по запросу &quot;дом png&quot;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2399" y="5874262"/>
              <a:ext cx="565271" cy="56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013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103864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 descr="Картинки по запросу &quot;пираты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103" y="1053227"/>
            <a:ext cx="3953781" cy="48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  <p:pic>
        <p:nvPicPr>
          <p:cNvPr id="3076" name="Picture 4" descr="Картинки по запросу &quot;пираты png&quot;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7940" y="4334813"/>
            <a:ext cx="1383286" cy="176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03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44345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67152"/>
          </a:xfrm>
          <a:prstGeom prst="rect">
            <a:avLst/>
          </a:prstGeom>
        </p:spPr>
      </p:pic>
      <p:pic>
        <p:nvPicPr>
          <p:cNvPr id="4100" name="Picture 4" descr="https://img-fotki.yandex.ru/get/15493/2449448.3d/0_11dfc9_219784d3_ori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7261" y="-14288"/>
            <a:ext cx="4707661" cy="523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g-fotki.yandex.ru/get/15493/2449448.3d/0_11dfc9_219784d3_ori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09"/>
          <a:stretch/>
        </p:blipFill>
        <p:spPr bwMode="auto">
          <a:xfrm flipH="1">
            <a:off x="4872453" y="85725"/>
            <a:ext cx="4626654" cy="644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9FCCDA1E-146E-4F31-A8A7-5FB825C975E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35069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Скругленный прямоугольник 9"/>
              <p:cNvSpPr/>
              <p:nvPr/>
            </p:nvSpPr>
            <p:spPr>
              <a:xfrm>
                <a:off x="6217749" y="4854608"/>
                <a:ext cx="3178663" cy="9979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х+</m:t>
                      </m:r>
                      <m:f>
                        <m:fPr>
                          <m:ctrlPr>
                            <a:rPr lang="ru-RU" sz="2800" b="1" i="1">
                              <a:effectLst/>
                              <a:latin typeface="Cambria Math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ru-RU" sz="2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𝟏𝟔</m:t>
                          </m:r>
                        </m:den>
                      </m:f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effectLst/>
                              <a:latin typeface="Cambria Math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2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Скругленный 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7749" y="4854608"/>
                <a:ext cx="3178663" cy="997933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Скругленный прямоугольник 8"/>
              <p:cNvSpPr/>
              <p:nvPr/>
            </p:nvSpPr>
            <p:spPr>
              <a:xfrm>
                <a:off x="3892705" y="3966987"/>
                <a:ext cx="3178663" cy="6503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0"/>
                  </a:spcAft>
                  <a:buClr>
                    <a:srgbClr val="1D1B11"/>
                  </a:buClr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х−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𝟑𝟒</m:t>
                      </m:r>
                    </m:oMath>
                  </m:oMathPara>
                </a14:m>
                <a:endParaRPr lang="ru-RU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Скругленный 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705" y="3966987"/>
                <a:ext cx="3178663" cy="650391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Скругленный прямоугольник 7"/>
              <p:cNvSpPr/>
              <p:nvPr/>
            </p:nvSpPr>
            <p:spPr>
              <a:xfrm>
                <a:off x="6374913" y="3066594"/>
                <a:ext cx="3178663" cy="6503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0"/>
                  </a:spcAft>
                  <a:buClr>
                    <a:srgbClr val="1D1B11"/>
                  </a:buClr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−х=−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ru-RU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Скругленный 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913" y="3066594"/>
                <a:ext cx="3178663" cy="650391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Скругленный прямоугольник 6"/>
              <p:cNvSpPr/>
              <p:nvPr/>
            </p:nvSpPr>
            <p:spPr>
              <a:xfrm>
                <a:off x="3706967" y="2176621"/>
                <a:ext cx="3178663" cy="6503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0"/>
                  </a:spcAft>
                  <a:buClr>
                    <a:srgbClr val="1D1B11"/>
                  </a:buClr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−х=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𝟏𝟔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𝟑</m:t>
                      </m:r>
                    </m:oMath>
                  </m:oMathPara>
                </a14:m>
                <a:endParaRPr lang="ru-RU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Скругленный 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6967" y="2176621"/>
                <a:ext cx="3178663" cy="650391"/>
              </a:xfrm>
              <a:prstGeom prst="round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Скругленный прямоугольник 5"/>
              <p:cNvSpPr/>
              <p:nvPr/>
            </p:nvSpPr>
            <p:spPr>
              <a:xfrm>
                <a:off x="5886449" y="1240274"/>
                <a:ext cx="3178663" cy="6503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0"/>
                  </a:spcAft>
                  <a:buClr>
                    <a:srgbClr val="1D1B11"/>
                  </a:buClr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х+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𝟖</m:t>
                      </m:r>
                    </m:oMath>
                  </m:oMathPara>
                </a14:m>
                <a:endParaRPr lang="ru-RU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Скругленный 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449" y="1240274"/>
                <a:ext cx="3178663" cy="650391"/>
              </a:xfrm>
              <a:prstGeom prst="round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Скругленный прямоугольник 3"/>
              <p:cNvSpPr/>
              <p:nvPr/>
            </p:nvSpPr>
            <p:spPr>
              <a:xfrm>
                <a:off x="4297118" y="352653"/>
                <a:ext cx="3178663" cy="6503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0"/>
                  </a:spcAft>
                  <a:buClr>
                    <a:srgbClr val="1D1B11"/>
                  </a:buClr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8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х+</m:t>
                      </m:r>
                      <m:r>
                        <a:rPr lang="ru-RU" sz="28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𝟏𝟐</m:t>
                      </m:r>
                      <m:r>
                        <a:rPr lang="ru-RU" sz="28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8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Скругленный 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7118" y="352653"/>
                <a:ext cx="3178663" cy="650391"/>
              </a:xfrm>
              <a:prstGeom prst="roundRect">
                <a:avLst/>
              </a:prstGeom>
              <a:blipFill rotWithShape="0"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>
            <a:hlinkClick r:id="rId10" action="ppaction://hlinksldjump"/>
            <a:extLst>
              <a:ext uri="{FF2B5EF4-FFF2-40B4-BE49-F238E27FC236}">
                <a16:creationId xmlns:a16="http://schemas.microsoft.com/office/drawing/2014/main" xmlns="" id="{9B108394-57E2-4A46-8B91-92925A01C48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0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335262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 rot="428834">
            <a:off x="1410074" y="1191306"/>
            <a:ext cx="8204404" cy="3519251"/>
            <a:chOff x="1027755" y="1886964"/>
            <a:chExt cx="8204404" cy="351925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56380" y="1925929"/>
              <a:ext cx="7495387" cy="3480286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85043" y="2041929"/>
              <a:ext cx="7047116" cy="3272143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7755" y="1886964"/>
              <a:ext cx="7047116" cy="3272143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 rot="21342910">
            <a:off x="963100" y="2568771"/>
            <a:ext cx="8204404" cy="3519251"/>
            <a:chOff x="1027755" y="1886964"/>
            <a:chExt cx="8204404" cy="351925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56380" y="1925929"/>
              <a:ext cx="7495387" cy="3480286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85043" y="2041929"/>
              <a:ext cx="7047116" cy="3272143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7755" y="1886964"/>
              <a:ext cx="7047116" cy="3272143"/>
            </a:xfrm>
            <a:prstGeom prst="rect">
              <a:avLst/>
            </a:prstGeom>
          </p:spPr>
        </p:pic>
      </p:grp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2F98A2B-6508-4A6C-A809-2A19F45AA8A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8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269226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4330" y="2603363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Картинки по запросу &quot;ребус модуль&quot;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96032" y="740362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330" y="740362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032" y="2603363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330" y="4466364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032" y="4466364"/>
            <a:ext cx="32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hlinkClick r:id="rId9" action="ppaction://hlinksldjump"/>
            <a:extLst>
              <a:ext uri="{FF2B5EF4-FFF2-40B4-BE49-F238E27FC236}">
                <a16:creationId xmlns:a16="http://schemas.microsoft.com/office/drawing/2014/main" xmlns="" id="{ACD23B36-0435-47D0-8F12-629B3BDA350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5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29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14282" y="-43314"/>
            <a:ext cx="11672918" cy="3686628"/>
            <a:chOff x="214282" y="-43314"/>
            <a:chExt cx="8258063" cy="3686628"/>
          </a:xfrm>
        </p:grpSpPr>
        <p:pic>
          <p:nvPicPr>
            <p:cNvPr id="7" name="Picture 2" descr="http://ramki-vsem.ru/png/klipart-18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14282" y="-43314"/>
              <a:ext cx="8258063" cy="3686628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2521644" y="755451"/>
              <a:ext cx="364333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>
                  <a:gd name="adj" fmla="val 10138131"/>
                </a:avLst>
              </a:prstTxWarp>
              <a:spAutoFit/>
            </a:bodyPr>
            <a:lstStyle/>
            <a:p>
              <a:pPr algn="ctr"/>
              <a:r>
                <a:rPr lang="ru-RU" sz="6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Monotype Corsiva" pitchFamily="66" charset="0"/>
                </a:rPr>
                <a:t>Остров сокровищ</a:t>
              </a:r>
            </a:p>
          </p:txBody>
        </p:sp>
      </p:grpSp>
      <p:pic>
        <p:nvPicPr>
          <p:cNvPr id="1026" name="Picture 2" descr="Картинки по запросу &quot;пираты png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433170" y="2827258"/>
            <a:ext cx="3988173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17">
            <a:hlinkClick r:id="rId5" action="ppaction://hlinksldjump"/>
          </p:cNvPr>
          <p:cNvSpPr/>
          <p:nvPr/>
        </p:nvSpPr>
        <p:spPr>
          <a:xfrm flipH="1">
            <a:off x="214282" y="5712782"/>
            <a:ext cx="2880000" cy="857256"/>
          </a:xfrm>
          <a:prstGeom prst="round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Автор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0784348" y="5712782"/>
            <a:ext cx="901374" cy="857256"/>
            <a:chOff x="500034" y="4857760"/>
            <a:chExt cx="857256" cy="85725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Овал 11">
              <a:hlinkClick r:id="rId6" action="ppaction://hlinksldjump"/>
            </p:cNvPr>
            <p:cNvSpPr/>
            <p:nvPr/>
          </p:nvSpPr>
          <p:spPr>
            <a:xfrm>
              <a:off x="500034" y="4857760"/>
              <a:ext cx="857256" cy="85725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трелка вправо 12"/>
            <p:cNvSpPr/>
            <p:nvPr/>
          </p:nvSpPr>
          <p:spPr>
            <a:xfrm>
              <a:off x="700086" y="5122184"/>
              <a:ext cx="500066" cy="357190"/>
            </a:xfrm>
            <a:prstGeom prst="rightArrow">
              <a:avLst/>
            </a:prstGeom>
            <a:solidFill>
              <a:srgbClr val="FF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Стрелка вправо 8"/>
          <p:cNvSpPr/>
          <p:nvPr/>
        </p:nvSpPr>
        <p:spPr>
          <a:xfrm>
            <a:off x="10994696" y="5941487"/>
            <a:ext cx="542441" cy="428628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25713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504" y="3061662"/>
            <a:ext cx="4922109" cy="32105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705" y="2589204"/>
            <a:ext cx="4681706" cy="285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90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4" y="1524960"/>
            <a:ext cx="6840000" cy="5402802"/>
          </a:xfrm>
          <a:prstGeom prst="rect">
            <a:avLst/>
          </a:prstGeom>
        </p:spPr>
      </p:pic>
      <p:pic>
        <p:nvPicPr>
          <p:cNvPr id="6150" name="Picture 6" descr="Картинки по запросу &quot;анимированная цифра 5&quot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1713" y="149224"/>
            <a:ext cx="1828800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Картинки по запросу &quot;анимированная цифра 5&quot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0934" y="0"/>
            <a:ext cx="1828800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Картинки по запросу &quot;анимированная цифра 5&quot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210" y="74612"/>
            <a:ext cx="1828800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504" y="3061662"/>
            <a:ext cx="4922109" cy="321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29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14282" y="-43314"/>
            <a:ext cx="11672918" cy="3686628"/>
            <a:chOff x="214282" y="-43314"/>
            <a:chExt cx="8258063" cy="3686628"/>
          </a:xfrm>
        </p:grpSpPr>
        <p:pic>
          <p:nvPicPr>
            <p:cNvPr id="7" name="Picture 2" descr="http://ramki-vsem.ru/png/klipart-18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14282" y="-43314"/>
              <a:ext cx="8258063" cy="3686628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2521644" y="755451"/>
              <a:ext cx="364333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>
                  <a:gd name="adj" fmla="val 10138131"/>
                </a:avLst>
              </a:prstTxWarp>
              <a:spAutoFit/>
            </a:bodyPr>
            <a:lstStyle/>
            <a:p>
              <a:pPr algn="ctr"/>
              <a:r>
                <a:rPr lang="ru-RU" sz="6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Monotype Corsiva" pitchFamily="66" charset="0"/>
                </a:rPr>
                <a:t>Игра окончена!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399" y="4174445"/>
            <a:ext cx="3732377" cy="294814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B5212E58-C32F-4153-B004-59E8BB882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2976" y="3208140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461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102346" y="356758"/>
            <a:ext cx="6572058" cy="58585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09" y="142026"/>
            <a:ext cx="2770495" cy="65672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00800" y="1042689"/>
            <a:ext cx="42062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Здравствуйте ребята!</a:t>
            </a:r>
          </a:p>
          <a:p>
            <a:endParaRPr lang="ru-RU" sz="2000" b="1" dirty="0">
              <a:latin typeface="Monotype Corsiva" panose="03010101010201010101" pitchFamily="66" charset="0"/>
            </a:endParaRPr>
          </a:p>
          <a:p>
            <a:r>
              <a:rPr lang="ru-RU" sz="2800" b="1" dirty="0">
                <a:latin typeface="Monotype Corsiva" panose="03010101010201010101" pitchFamily="66" charset="0"/>
              </a:rPr>
              <a:t>Ко мне случайно попалась карта острова сокровищ. Я сейчас очень занят и не могу отправиться за ними сам, поэтому посылаю эту карту вам. Желаю вам удачи! Попутно ветра, да хранит вас Нептун!</a:t>
            </a:r>
          </a:p>
          <a:p>
            <a:endParaRPr lang="ru-RU" sz="2000" b="1" dirty="0">
              <a:latin typeface="Monotype Corsiva" panose="03010101010201010101" pitchFamily="66" charset="0"/>
            </a:endParaRPr>
          </a:p>
          <a:p>
            <a:r>
              <a:rPr lang="ru-RU" sz="2800" b="1" dirty="0">
                <a:latin typeface="Monotype Corsiva" panose="03010101010201010101" pitchFamily="66" charset="0"/>
              </a:rPr>
              <a:t>Ваш Джек Воробей!</a:t>
            </a:r>
          </a:p>
        </p:txBody>
      </p:sp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1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13978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56" y="423625"/>
            <a:ext cx="4680000" cy="11383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2509" y="423624"/>
            <a:ext cx="4680000" cy="1138378"/>
          </a:xfrm>
          <a:prstGeom prst="rect">
            <a:avLst/>
          </a:prstGeom>
        </p:spPr>
      </p:pic>
      <p:grpSp>
        <p:nvGrpSpPr>
          <p:cNvPr id="32" name="Группа 31">
            <a:extLst>
              <a:ext uri="{FF2B5EF4-FFF2-40B4-BE49-F238E27FC236}">
                <a16:creationId xmlns:a16="http://schemas.microsoft.com/office/drawing/2014/main" xmlns="" id="{B0EC80AE-7FB3-4AEE-912B-EC48FA2647D8}"/>
              </a:ext>
            </a:extLst>
          </p:cNvPr>
          <p:cNvGrpSpPr/>
          <p:nvPr/>
        </p:nvGrpSpPr>
        <p:grpSpPr>
          <a:xfrm>
            <a:off x="596096" y="423624"/>
            <a:ext cx="10666413" cy="5868688"/>
            <a:chOff x="596096" y="423624"/>
            <a:chExt cx="10666413" cy="5868688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xmlns="" id="{9926EC65-75B9-4B80-BB1F-704C60F8A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19742" y="633613"/>
              <a:ext cx="5353372" cy="5000663"/>
            </a:xfrm>
            <a:prstGeom prst="rect">
              <a:avLst/>
            </a:prstGeom>
          </p:spPr>
        </p:pic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xmlns="" id="{2FE8374C-F69A-4BB9-88D4-E2D2A282F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5820742" y="954621"/>
              <a:ext cx="5835054" cy="4840328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xmlns="" id="{E78D7A00-040B-4A8A-AA90-BC8099E52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582509" y="423624"/>
              <a:ext cx="4680000" cy="1138378"/>
            </a:xfrm>
            <a:prstGeom prst="rect">
              <a:avLst/>
            </a:prstGeom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xmlns="" id="{08608935-41A6-4D41-9A91-356D0B32E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356" y="423625"/>
              <a:ext cx="4680000" cy="113837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9E8451FB-5860-447B-9D02-67D8A7CBD232}"/>
                </a:ext>
              </a:extLst>
            </p:cNvPr>
            <p:cNvSpPr txBox="1"/>
            <p:nvPr/>
          </p:nvSpPr>
          <p:spPr>
            <a:xfrm>
              <a:off x="1320112" y="1382286"/>
              <a:ext cx="3873393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Чтобы сложить числа с разными знаками, надо сложить их модули и поставить общий знак. Чтобы умножить два числа с разными знаками, надо умножить их модули и перед полученным произведением поставить знак «+». Чтобы разделить два отрицательных числа, надо умножить модуль делимого на модуль делителя.</a:t>
              </a:r>
            </a:p>
            <a:p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94E9728-BA3E-446F-BD7C-BB255328C258}"/>
                </a:ext>
              </a:extLst>
            </p:cNvPr>
            <p:cNvSpPr txBox="1"/>
            <p:nvPr/>
          </p:nvSpPr>
          <p:spPr>
            <a:xfrm>
              <a:off x="6957683" y="1292822"/>
              <a:ext cx="3873393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Чтобы умножить числа с разными знаками, надо из большего модуля вычесть меньший модуль и поставить знак числа с большим модулем. Чтобы умножить два отрицательных числа, надо разделить их модули. Чтобы разделить два числа с разными знаками, надо разделить модуль делимого на модуль делителя и перед полученным числом поставить знак «+».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9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04D3F1A-10DE-4044-BE1F-5320E9693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6" y="426125"/>
            <a:ext cx="4680000" cy="11383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F92D7CE-4FA4-4A49-866E-875DA6868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5009" y="426124"/>
            <a:ext cx="4680000" cy="1138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19742" y="633613"/>
            <a:ext cx="5353372" cy="50006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5820742" y="954621"/>
            <a:ext cx="5835054" cy="4840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2509" y="423624"/>
            <a:ext cx="4680000" cy="1138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56" y="423625"/>
            <a:ext cx="4680000" cy="11383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0112" y="1382286"/>
            <a:ext cx="387339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сложить числа с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одинаковыми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знаками, надо сложить их модули и поставить общий знак. Чтобы умножить два числа с разными знаками, надо умножить их модули и перед полученным произведением поставить знак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«-»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Чтобы разделить два отрицательных числа, надо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модуль делимого на модуль делителя.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7683" y="1292822"/>
            <a:ext cx="387339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числа с разными знаками, надо из большего модуля вычесть меньший модуль и поставить знак числа с большим модулем. Чтобы умножить два отрицательных числа, надо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модули. Чтобы разделить два числа с разными знаками, надо разделить модуль делимого на модуль делителя и перед полученным числом поставить знак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«-»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Рисунок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3" b="51072"/>
          <a:stretch/>
        </p:blipFill>
        <p:spPr>
          <a:xfrm>
            <a:off x="-112542" y="-112542"/>
            <a:ext cx="12323296" cy="6970542"/>
          </a:xfrm>
          <a:prstGeom prst="rect">
            <a:avLst/>
          </a:prstGeom>
        </p:spPr>
      </p:pic>
      <p:pic>
        <p:nvPicPr>
          <p:cNvPr id="3080" name="Picture 8" descr="Картинки по запросу &quot;папиросная бумага png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518858" y="-2815143"/>
            <a:ext cx="7041743" cy="1230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0"/>
            <a:ext cx="11512864" cy="654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7" y="4622173"/>
            <a:ext cx="1438918" cy="1773212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019081" y="4863743"/>
            <a:ext cx="897438" cy="838867"/>
            <a:chOff x="2019081" y="4863743"/>
            <a:chExt cx="897438" cy="838867"/>
          </a:xfrm>
        </p:grpSpPr>
        <p:pic>
          <p:nvPicPr>
            <p:cNvPr id="308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7580841" y="3119266"/>
            <a:ext cx="897438" cy="838867"/>
            <a:chOff x="2019081" y="4863743"/>
            <a:chExt cx="897438" cy="838867"/>
          </a:xfrm>
        </p:grpSpPr>
        <p:pic>
          <p:nvPicPr>
            <p:cNvPr id="2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/>
        </p:nvGrpSpPr>
        <p:grpSpPr>
          <a:xfrm>
            <a:off x="10063140" y="4669912"/>
            <a:ext cx="897438" cy="838867"/>
            <a:chOff x="2019081" y="4863743"/>
            <a:chExt cx="897438" cy="838867"/>
          </a:xfrm>
        </p:grpSpPr>
        <p:pic>
          <p:nvPicPr>
            <p:cNvPr id="30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0208185" y="680772"/>
            <a:ext cx="897438" cy="838867"/>
            <a:chOff x="2019081" y="4863743"/>
            <a:chExt cx="897438" cy="838867"/>
          </a:xfrm>
        </p:grpSpPr>
        <p:pic>
          <p:nvPicPr>
            <p:cNvPr id="33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2273669" y="1643290"/>
            <a:ext cx="897438" cy="838867"/>
            <a:chOff x="2019081" y="4863743"/>
            <a:chExt cx="897438" cy="838867"/>
          </a:xfrm>
        </p:grpSpPr>
        <p:pic>
          <p:nvPicPr>
            <p:cNvPr id="36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04" y="4863743"/>
              <a:ext cx="538515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Картинки по запросу &quot;пальма png&quot;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19081" y="4895628"/>
              <a:ext cx="755419" cy="806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021476" y="1659592"/>
            <a:ext cx="13428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Бухта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</a:p>
        </p:txBody>
      </p:sp>
      <p:pic>
        <p:nvPicPr>
          <p:cNvPr id="3082" name="Picture 10" descr="Картинки по запросу &quot;флаг пиратов png&quot;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689" y="458203"/>
            <a:ext cx="1138653" cy="1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22" y="458203"/>
            <a:ext cx="2770214" cy="165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28" y="435463"/>
            <a:ext cx="3354710" cy="14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09" y="2237348"/>
            <a:ext cx="2454857" cy="1761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87" y="2415648"/>
            <a:ext cx="1987698" cy="1583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85" y="4562824"/>
            <a:ext cx="2182867" cy="1639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25" y="3538700"/>
            <a:ext cx="2873892" cy="2166946"/>
          </a:xfrm>
          <a:prstGeom prst="rect">
            <a:avLst/>
          </a:prstGeom>
        </p:spPr>
      </p:pic>
      <p:pic>
        <p:nvPicPr>
          <p:cNvPr id="3086" name="Picture 14" descr="Картинки по запросу &quot;скелет png&quot;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48" y="5170400"/>
            <a:ext cx="611830" cy="5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59" y="3055215"/>
            <a:ext cx="1851341" cy="1462343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705364" y="1844257"/>
            <a:ext cx="2182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Озеро Загадок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70458" y="1890602"/>
            <a:ext cx="26156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Оазис Капитанов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313209" y="3782644"/>
            <a:ext cx="19597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Джунгли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349837" y="3811131"/>
            <a:ext cx="1725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Пещера</a:t>
            </a:r>
          </a:p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496336" y="6079812"/>
            <a:ext cx="17819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Горы Задач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016946" y="5575946"/>
            <a:ext cx="23632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 Мудрецов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141" y="4272277"/>
            <a:ext cx="2772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ln w="12700" cmpd="sng">
                  <a:noFill/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97064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47907"/>
              </p:ext>
            </p:extLst>
          </p:nvPr>
        </p:nvGraphicFramePr>
        <p:xfrm>
          <a:off x="2605866" y="260702"/>
          <a:ext cx="8813167" cy="158496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8862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23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7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07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87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01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572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5727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1771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80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1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3600" b="1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6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3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6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–15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–2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–4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9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05866" y="2104690"/>
            <a:ext cx="8813162" cy="4468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–10 + (–5)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2) 8 + (–9)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–7 + 15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–5 + 3 = 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(–1)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14 + (–6)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–7+ (–2)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–0,5 + 0,5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–21 + 17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1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(–1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11) 16 + (-8) =</a:t>
            </a:r>
            <a:endParaRPr lang="ru-RU" sz="3600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90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4" y="604837"/>
            <a:ext cx="2753163" cy="38957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317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336391" y="604837"/>
            <a:ext cx="8358188" cy="398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Индийский математик (7 век) </a:t>
            </a:r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представлял себе положительные числа</a:t>
            </a:r>
            <a:r>
              <a:rPr lang="ru-RU" sz="32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«имущества», </a:t>
            </a:r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отрицательные числа</a:t>
            </a:r>
            <a:r>
              <a:rPr lang="ru-RU" sz="32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«долги».</a:t>
            </a:r>
            <a:endParaRPr lang="ru-RU" sz="28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Излагал</a:t>
            </a:r>
            <a:r>
              <a:rPr lang="ru-RU" sz="32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сложения:</a:t>
            </a:r>
            <a:r>
              <a:rPr lang="ru-RU" sz="32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двух имуществ есть имущество;</a:t>
            </a:r>
            <a:endParaRPr lang="ru-RU" sz="28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двух долгов есть долг;</a:t>
            </a:r>
            <a:endParaRPr lang="ru-RU" sz="28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имущества и долга равна их разности</a:t>
            </a:r>
            <a:endParaRPr lang="ru-RU" sz="32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63" y="5445180"/>
            <a:ext cx="2164435" cy="122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9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565</Words>
  <Application>Microsoft Office PowerPoint</Application>
  <PresentationFormat>Произвольный</PresentationFormat>
  <Paragraphs>146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1.50</cp:lastModifiedBy>
  <cp:revision>38</cp:revision>
  <dcterms:created xsi:type="dcterms:W3CDTF">2020-03-23T19:15:59Z</dcterms:created>
  <dcterms:modified xsi:type="dcterms:W3CDTF">2022-09-07T05:23:09Z</dcterms:modified>
</cp:coreProperties>
</file>