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60" r:id="rId4"/>
    <p:sldId id="261" r:id="rId5"/>
    <p:sldId id="275" r:id="rId6"/>
    <p:sldId id="256" r:id="rId7"/>
    <p:sldId id="270" r:id="rId8"/>
    <p:sldId id="271" r:id="rId9"/>
    <p:sldId id="272" r:id="rId10"/>
    <p:sldId id="273" r:id="rId11"/>
    <p:sldId id="274" r:id="rId12"/>
    <p:sldId id="263" r:id="rId13"/>
    <p:sldId id="264" r:id="rId14"/>
    <p:sldId id="265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11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anose="020B0604020202020204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hyperlink" Target="https://resh.edu.ru/subject/lesson/3352/train/#19383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hyperlink" Target="https://resh.edu.ru/" TargetMode="External"/><Relationship Id="rId1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resh.edu.ru/subject/lesson/3352/train/#19383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260" y="3149600"/>
            <a:ext cx="6553200" cy="559435"/>
          </a:xfrm>
        </p:spPr>
        <p:txBody>
          <a:bodyPr>
            <a:normAutofit fontScale="25000"/>
          </a:bodyPr>
          <a:lstStyle/>
          <a:p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Преподаватель-организатор ОБЗР</a:t>
            </a:r>
            <a:endParaRPr lang="ru-RU" sz="5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Решетникова Ольга Евгеньевна</a:t>
            </a:r>
            <a:endParaRPr lang="ru-RU" sz="5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«Сухобезводненская средняя школа», м.о.Семеновский, Нижегородская область</a:t>
            </a:r>
            <a:endParaRPr lang="ru-RU" sz="5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605" y="1628775"/>
            <a:ext cx="8564245" cy="1219200"/>
          </a:xfrm>
        </p:spPr>
        <p:txBody>
          <a:bodyPr>
            <a:normAutofit fontScale="90000"/>
          </a:bodyPr>
          <a:lstStyle/>
          <a:p>
            <a:br>
              <a:rPr lang="ru-RU" sz="2000" b="1" dirty="0" smtClean="0"/>
            </a:br>
            <a:br>
              <a:rPr lang="ru-RU" sz="2000" b="1" dirty="0" smtClean="0"/>
            </a:br>
            <a:r>
              <a:rPr lang="ru-RU" sz="3110" dirty="0" smtClean="0">
                <a:solidFill>
                  <a:srgbClr val="C00000"/>
                </a:solidFill>
              </a:rPr>
              <a:t>Взаимодействие личности, общества, государства</a:t>
            </a:r>
            <a:br>
              <a:rPr lang="ru-RU" sz="3110" dirty="0" smtClean="0">
                <a:solidFill>
                  <a:srgbClr val="C00000"/>
                </a:solidFill>
              </a:rPr>
            </a:br>
            <a:r>
              <a:rPr lang="ru-RU" sz="3110" dirty="0" smtClean="0">
                <a:solidFill>
                  <a:srgbClr val="C00000"/>
                </a:solidFill>
              </a:rPr>
              <a:t> в обеспечении национальной безопасности</a:t>
            </a:r>
            <a:endParaRPr lang="ru-RU" sz="3110" dirty="0" smtClean="0">
              <a:solidFill>
                <a:srgbClr val="C00000"/>
              </a:solidFill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2987675" y="404495"/>
            <a:ext cx="3048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Урок  ОБЗР  10 класс</a:t>
            </a:r>
            <a:endParaRPr lang="ru-RU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VI</a:t>
            </a:r>
            <a:r>
              <a:rPr lang="ru-RU" dirty="0" smtClean="0"/>
              <a:t> этап: Запись домашнего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128" y="1475954"/>
            <a:ext cx="8229600" cy="490537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endParaRPr lang="ru-RU" dirty="0"/>
          </a:p>
          <a:p>
            <a:r>
              <a:rPr lang="ru-RU" dirty="0" smtClean="0"/>
              <a:t> Выполнить тренировочные задания урока на платформе РЭШ </a:t>
            </a:r>
            <a:r>
              <a:rPr lang="ru-RU" dirty="0">
                <a:hlinkClick r:id="rId1"/>
              </a:rPr>
              <a:t>Основы безопасности жизнедеятельности - Российская электронная </a:t>
            </a:r>
            <a:r>
              <a:rPr lang="ru-RU" dirty="0" smtClean="0">
                <a:hlinkClick r:id="rId1"/>
              </a:rPr>
              <a:t>школа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/>
              <a:t>Творческое </a:t>
            </a:r>
            <a:r>
              <a:rPr lang="ru-RU" b="1" dirty="0" smtClean="0"/>
              <a:t>задание:  </a:t>
            </a:r>
            <a:r>
              <a:rPr lang="ru-RU" dirty="0"/>
              <a:t>написать эссе на тему: </a:t>
            </a:r>
            <a:r>
              <a:rPr lang="ru-RU" dirty="0" smtClean="0"/>
              <a:t>«Что такое КУЛЬТУРА безопасного поведения. Пять </a:t>
            </a:r>
            <a:r>
              <a:rPr lang="ru-RU" dirty="0"/>
              <a:t>причин необходимости человеку  формировать культуру безопасного поведения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59"/>
          <a:stretch>
            <a:fillRect/>
          </a:stretch>
        </p:blipFill>
        <p:spPr bwMode="auto">
          <a:xfrm>
            <a:off x="3851920" y="3140969"/>
            <a:ext cx="3133202" cy="1615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657" b="50350"/>
          <a:stretch>
            <a:fillRect/>
          </a:stretch>
        </p:blipFill>
        <p:spPr bwMode="auto">
          <a:xfrm>
            <a:off x="1115616" y="2348880"/>
            <a:ext cx="7170846" cy="415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297623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КАК ВЫЙТИ НА ПЛАТФОРМУ РЭШ?</a:t>
            </a:r>
            <a:endParaRPr lang="ru-RU" sz="2400" b="1" dirty="0" smtClean="0"/>
          </a:p>
          <a:p>
            <a:r>
              <a:rPr lang="ru-RU" sz="2400" b="1" dirty="0" smtClean="0"/>
              <a:t> (помощь ученику в период  дистанционного формата обучения)</a:t>
            </a:r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1 </a:t>
            </a:r>
            <a:r>
              <a:rPr lang="ru-RU" sz="2400" b="1" dirty="0" smtClean="0"/>
              <a:t>шаг: </a:t>
            </a:r>
            <a:r>
              <a:rPr lang="ru-RU" dirty="0" smtClean="0"/>
              <a:t>ввести </a:t>
            </a:r>
            <a:r>
              <a:rPr lang="ru-RU" dirty="0" smtClean="0"/>
              <a:t>в строку браузера адрес, </a:t>
            </a:r>
            <a:r>
              <a:rPr lang="ru-RU" dirty="0" smtClean="0"/>
              <a:t>нажать </a:t>
            </a:r>
            <a:r>
              <a:rPr lang="en-US" dirty="0" smtClean="0"/>
              <a:t>Enter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97623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</a:t>
            </a:r>
            <a:r>
              <a:rPr lang="ru-RU" sz="2400" b="1" dirty="0" smtClean="0"/>
              <a:t> шаг: </a:t>
            </a:r>
            <a:r>
              <a:rPr lang="ru-RU" sz="2400" dirty="0" smtClean="0"/>
              <a:t>в поисковой строке </a:t>
            </a:r>
            <a:r>
              <a:rPr lang="ru-RU" sz="2400" dirty="0" smtClean="0"/>
              <a:t>ввести: </a:t>
            </a:r>
            <a:r>
              <a:rPr lang="ru-RU" sz="2400" dirty="0"/>
              <a:t>Н</a:t>
            </a:r>
            <a:r>
              <a:rPr lang="ru-RU" sz="2400" dirty="0" smtClean="0"/>
              <a:t>ациональная безопасность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655174" cy="486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201" y="2780928"/>
            <a:ext cx="6889805" cy="387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97623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 шаг: </a:t>
            </a:r>
            <a:r>
              <a:rPr lang="ru-RU" sz="2400" dirty="0" smtClean="0"/>
              <a:t>выбирать </a:t>
            </a:r>
            <a:r>
              <a:rPr lang="ru-RU" sz="2400" dirty="0" smtClean="0"/>
              <a:t>урок 01 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239068"/>
            <a:ext cx="8505875" cy="478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5380054" y="848429"/>
            <a:ext cx="936104" cy="3168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97623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</a:t>
            </a:r>
            <a:r>
              <a:rPr lang="ru-RU" sz="2400" b="1" dirty="0" smtClean="0"/>
              <a:t> шаг: </a:t>
            </a:r>
            <a:r>
              <a:rPr lang="ru-RU" sz="2400" dirty="0" smtClean="0"/>
              <a:t>далее идти по этапам, предложенным на сайте:  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49694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97623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шаг: </a:t>
            </a:r>
            <a:r>
              <a:rPr lang="ru-RU" sz="2400" dirty="0" smtClean="0"/>
              <a:t> Основная часть (фильм) 15 минут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49694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97623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" action="ppaction://hlinksldjump"/>
              </a:rPr>
              <a:t>5 шаг: </a:t>
            </a:r>
            <a:r>
              <a:rPr lang="ru-RU" sz="2400" dirty="0" smtClean="0">
                <a:hlinkClick r:id="rId1" action="ppaction://hlinksldjump"/>
              </a:rPr>
              <a:t> </a:t>
            </a:r>
            <a:r>
              <a:rPr lang="ru-RU" sz="2400" dirty="0" smtClean="0"/>
              <a:t>Тренировочные задания, контрольные задания (предварительно регистрироваться)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40" y="1268760"/>
            <a:ext cx="84249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ru-RU" dirty="0" smtClean="0"/>
              <a:t> </a:t>
            </a:r>
            <a:r>
              <a:rPr lang="ru-RU" dirty="0" smtClean="0"/>
              <a:t>этап: мотивация познавательной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1600" dirty="0" smtClean="0"/>
              <a:t>Национальные интересы России в современном мире направлены прежде всего на обеспечение </a:t>
            </a:r>
            <a:r>
              <a:rPr lang="ru-RU" sz="1600" b="1" dirty="0" smtClean="0">
                <a:solidFill>
                  <a:srgbClr val="FF0000"/>
                </a:solidFill>
              </a:rPr>
              <a:t>безопасности</a:t>
            </a:r>
            <a:r>
              <a:rPr lang="ru-RU" sz="1600" dirty="0" smtClean="0"/>
              <a:t> личности, общества и государства от внешних и внутренних угроз  во всех сферах их жизнедеятельности.</a:t>
            </a:r>
            <a:endParaRPr lang="ru-RU" sz="1600" dirty="0" smtClean="0"/>
          </a:p>
          <a:p>
            <a:pPr marL="114300" indent="0">
              <a:buNone/>
            </a:pPr>
            <a:endParaRPr lang="ru-RU" sz="1600" dirty="0"/>
          </a:p>
          <a:p>
            <a:pPr marL="114300" indent="0">
              <a:buNone/>
            </a:pPr>
            <a:r>
              <a:rPr lang="ru-RU" sz="1600" dirty="0" smtClean="0"/>
              <a:t>Что же такое «БЕЗОПАСНОСТЬ» и какие ассоциации у вас возникают с эти словом? Давайте попробуем выразить его в виде </a:t>
            </a:r>
            <a:r>
              <a:rPr lang="ru-RU" sz="1600" dirty="0" err="1" smtClean="0"/>
              <a:t>синквейна</a:t>
            </a:r>
            <a:r>
              <a:rPr lang="ru-RU" sz="1600" dirty="0" smtClean="0"/>
              <a:t> (Совместная работа)</a:t>
            </a:r>
            <a:endParaRPr lang="ru-RU" sz="1600" dirty="0" smtClean="0"/>
          </a:p>
          <a:p>
            <a:pPr marL="114300" indent="0">
              <a:buNone/>
            </a:pPr>
            <a:endParaRPr lang="ru-RU" sz="1600" b="1" dirty="0">
              <a:solidFill>
                <a:srgbClr val="FF0000"/>
              </a:solidFill>
            </a:endParaRPr>
          </a:p>
          <a:p>
            <a:pPr marL="114300" indent="0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БЕЗОПАСНОСТЬ                                       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1 сущ.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ВАЖНАЯ, ЖИЗНЕННО НЕОБХОДИМАЯ  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2 прил.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ДАЁТ (спокойствие), ОБЕСПЕЧИВАЕТ (мир, равновесие), </a:t>
            </a:r>
            <a:r>
              <a:rPr lang="ru-RU" sz="1600" b="1" dirty="0" smtClean="0">
                <a:solidFill>
                  <a:srgbClr val="FF0000"/>
                </a:solidFill>
              </a:rPr>
              <a:t>     </a:t>
            </a:r>
            <a:r>
              <a:rPr lang="ru-RU" sz="1600" b="1" dirty="0" smtClean="0">
                <a:solidFill>
                  <a:schemeClr val="tx1"/>
                </a:solidFill>
              </a:rPr>
              <a:t>3 </a:t>
            </a:r>
            <a:r>
              <a:rPr lang="ru-RU" sz="1600" b="1" dirty="0">
                <a:solidFill>
                  <a:schemeClr val="tx1"/>
                </a:solidFill>
              </a:rPr>
              <a:t>глаг</a:t>
            </a:r>
            <a:r>
              <a:rPr lang="ru-RU" sz="1600" b="1" dirty="0" smtClean="0">
                <a:solidFill>
                  <a:schemeClr val="tx1"/>
                </a:solidFill>
              </a:rPr>
              <a:t>.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marL="114300" indent="0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УСИЛИВАЕТ </a:t>
            </a:r>
            <a:r>
              <a:rPr lang="ru-RU" sz="1600" b="1" dirty="0" smtClean="0">
                <a:solidFill>
                  <a:srgbClr val="FF0000"/>
                </a:solidFill>
              </a:rPr>
              <a:t>(веру в себя и свои силы) 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marL="114300" indent="0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БЕЗОПАСНОСТЬ-  </a:t>
            </a:r>
            <a:r>
              <a:rPr lang="ru-RU" sz="1600" b="1" dirty="0" smtClean="0">
                <a:solidFill>
                  <a:srgbClr val="FF0000"/>
                </a:solidFill>
              </a:rPr>
              <a:t>ЗАЛОГ  ПРОДОЛЖЕНИЯ  ЖИЗНИ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1 предл. из 4 слов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ГОСУДАРСТВО                                         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1 сущ.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Iii </a:t>
            </a:r>
            <a:r>
              <a:rPr lang="ru-RU" dirty="0" smtClean="0"/>
              <a:t>этап: погружение в тему, формулирование её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rmAutofit fontScale="47500" lnSpcReduction="20000"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что же может помешать БЕЗОПАСНОСТИ (личности, общества, государства)? 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Задание </a:t>
            </a:r>
            <a:r>
              <a:rPr lang="ru-RU" u="sng" dirty="0" smtClean="0"/>
              <a:t>Прочитайте  </a:t>
            </a:r>
            <a:r>
              <a:rPr lang="ru-RU" u="sng" dirty="0"/>
              <a:t>стихотворение  и ответьте на вопрос: Чего боится человек, написавший этот стих? На какие группы можно разложить опасности, упоминаемые в стихотворении. </a:t>
            </a:r>
            <a:r>
              <a:rPr lang="ru-RU" u="sng" dirty="0" smtClean="0"/>
              <a:t>Заполните предложенную таблицу, распространив </a:t>
            </a:r>
            <a:r>
              <a:rPr lang="ru-RU" u="sng" dirty="0" smtClean="0"/>
              <a:t>её собственными примерами. </a:t>
            </a:r>
            <a:r>
              <a:rPr lang="ru-RU" u="sng" dirty="0" smtClean="0"/>
              <a:t>Предположите </a:t>
            </a:r>
            <a:r>
              <a:rPr lang="ru-RU" u="sng" dirty="0"/>
              <a:t>ответ на вопрос, заложенный в стихотворении. </a:t>
            </a:r>
            <a:endParaRPr lang="ru-RU" u="sng" dirty="0"/>
          </a:p>
          <a:p>
            <a:endParaRPr lang="ru-RU" dirty="0"/>
          </a:p>
          <a:p>
            <a:pPr marL="114300" indent="0">
              <a:buNone/>
            </a:pPr>
            <a:endParaRPr lang="ru-RU" dirty="0" smtClean="0"/>
          </a:p>
          <a:p>
            <a:r>
              <a:rPr lang="ru-RU" dirty="0"/>
              <a:t>Президенту  чрезвычайных ситуаций:</a:t>
            </a:r>
            <a:endParaRPr lang="ru-RU" dirty="0"/>
          </a:p>
          <a:p>
            <a:r>
              <a:rPr lang="ru-RU" dirty="0"/>
              <a:t>Как нам жить в стране и не бояться.</a:t>
            </a:r>
            <a:endParaRPr lang="ru-RU" dirty="0"/>
          </a:p>
          <a:p>
            <a:r>
              <a:rPr lang="ru-RU" dirty="0"/>
              <a:t>Как в метро не подорваться,</a:t>
            </a:r>
            <a:endParaRPr lang="ru-RU" dirty="0"/>
          </a:p>
          <a:p>
            <a:r>
              <a:rPr lang="ru-RU" dirty="0"/>
              <a:t>Подвергаясь нападкам лиц разных наций.</a:t>
            </a:r>
            <a:endParaRPr lang="ru-RU" dirty="0"/>
          </a:p>
          <a:p>
            <a:r>
              <a:rPr lang="ru-RU" dirty="0"/>
              <a:t> </a:t>
            </a:r>
            <a:endParaRPr lang="ru-RU" dirty="0"/>
          </a:p>
          <a:p>
            <a:r>
              <a:rPr lang="ru-RU" dirty="0"/>
              <a:t>Шахты, самолёты, террористы, ГЭС,</a:t>
            </a:r>
            <a:endParaRPr lang="ru-RU" dirty="0"/>
          </a:p>
          <a:p>
            <a:r>
              <a:rPr lang="ru-RU" dirty="0"/>
              <a:t>Катастрофы, катаклизмы, набирают вес.</a:t>
            </a:r>
            <a:endParaRPr lang="ru-RU" dirty="0"/>
          </a:p>
          <a:p>
            <a:r>
              <a:rPr lang="ru-RU" dirty="0"/>
              <a:t>Иль в страну вселился бес?</a:t>
            </a:r>
            <a:endParaRPr lang="ru-RU" dirty="0"/>
          </a:p>
          <a:p>
            <a:r>
              <a:rPr lang="ru-RU" dirty="0"/>
              <a:t>Население в прострации.</a:t>
            </a:r>
            <a:endParaRPr lang="ru-RU" dirty="0"/>
          </a:p>
          <a:p>
            <a:r>
              <a:rPr lang="ru-RU" dirty="0"/>
              <a:t> </a:t>
            </a:r>
            <a:endParaRPr lang="ru-RU" dirty="0"/>
          </a:p>
          <a:p>
            <a:r>
              <a:rPr lang="ru-RU" dirty="0"/>
              <a:t>Сколько лет преследуют напасти,</a:t>
            </a:r>
            <a:endParaRPr lang="ru-RU" dirty="0"/>
          </a:p>
          <a:p>
            <a:r>
              <a:rPr lang="ru-RU" dirty="0"/>
              <a:t>У ЧС природных мы все в пасти.</a:t>
            </a:r>
            <a:endParaRPr lang="ru-RU" dirty="0"/>
          </a:p>
          <a:p>
            <a:r>
              <a:rPr lang="ru-RU" dirty="0"/>
              <a:t>Кто виновен в этом? Власти?</a:t>
            </a:r>
            <a:endParaRPr lang="ru-RU" dirty="0"/>
          </a:p>
          <a:p>
            <a:r>
              <a:rPr lang="ru-RU" dirty="0"/>
              <a:t>Или плохие ситуации отчасти?</a:t>
            </a:r>
            <a:endParaRPr lang="ru-RU" dirty="0"/>
          </a:p>
          <a:p>
            <a:r>
              <a:rPr lang="ru-RU" dirty="0"/>
              <a:t> </a:t>
            </a:r>
            <a:endParaRPr lang="ru-RU" dirty="0"/>
          </a:p>
          <a:p>
            <a:r>
              <a:rPr lang="ru-RU" dirty="0"/>
              <a:t>Нас всё меньше, с каждым годом,</a:t>
            </a:r>
            <a:endParaRPr lang="ru-RU" dirty="0"/>
          </a:p>
          <a:p>
            <a:r>
              <a:rPr lang="ru-RU" dirty="0"/>
              <a:t>Жизнь не кажется нам мёдом.</a:t>
            </a:r>
            <a:endParaRPr lang="ru-RU" dirty="0"/>
          </a:p>
          <a:p>
            <a:r>
              <a:rPr lang="ru-RU" dirty="0"/>
              <a:t>И зовёмся мы народом,</a:t>
            </a:r>
            <a:endParaRPr lang="ru-RU" dirty="0"/>
          </a:p>
          <a:p>
            <a:r>
              <a:rPr lang="ru-RU" dirty="0"/>
              <a:t>Российской Федерации</a:t>
            </a:r>
            <a:r>
              <a:rPr lang="ru-RU" dirty="0" smtClean="0"/>
              <a:t>.</a:t>
            </a:r>
            <a:r>
              <a:rPr lang="ru-RU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2636912"/>
            <a:ext cx="4320480" cy="33843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2780928"/>
            <a:ext cx="15841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Угрозы НБ РФ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3789040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ЧС  природного характера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20408" y="3781935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ЧС  техногенного характера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04284" y="4928592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ЧС социального характера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(запись темы урока в тетрадь)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000" b="1" dirty="0" smtClean="0"/>
              <a:t>Взаимодействие личности, общества, государства</a:t>
            </a:r>
            <a:br>
              <a:rPr lang="ru-RU" sz="2000" b="1" dirty="0" smtClean="0"/>
            </a:br>
            <a:r>
              <a:rPr lang="ru-RU" sz="2000" b="1" dirty="0" smtClean="0"/>
              <a:t> в обеспечении национальной безопасности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dirty="0" smtClean="0">
                <a:hlinkClick r:id="rId1" action="ppaction://hlinksldjump"/>
              </a:rPr>
              <a:t>iV</a:t>
            </a:r>
            <a:r>
              <a:rPr lang="ru-RU" dirty="0" smtClean="0">
                <a:hlinkClick r:id="rId1" action="ppaction://hlinksldjump"/>
              </a:rPr>
              <a:t> этап: </a:t>
            </a:r>
            <a:r>
              <a:rPr lang="ru-RU" sz="2200" dirty="0" smtClean="0"/>
              <a:t>формирование новых знаний</a:t>
            </a:r>
            <a:br>
              <a:rPr lang="ru-RU" sz="2200" dirty="0" smtClean="0"/>
            </a:br>
            <a:r>
              <a:rPr lang="ru-RU" sz="2200" dirty="0" smtClean="0"/>
              <a:t>(просмотр видеоролика)</a:t>
            </a:r>
            <a:r>
              <a:rPr lang="en-US" sz="2400" dirty="0">
                <a:hlinkClick r:id="rId2"/>
              </a:rPr>
              <a:t> https://resh.edu.ru/</a:t>
            </a:r>
            <a:br>
              <a:rPr lang="ru-RU" sz="2400" dirty="0"/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Записи в тетрадях по ходу просмотра фильма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Национальная безопасность РФ</a:t>
            </a:r>
            <a:r>
              <a:rPr lang="ru-RU" dirty="0"/>
              <a:t>- безопасность её многонационального народа, как носителя суверенитета и единственного источника власти. </a:t>
            </a:r>
            <a:endParaRPr lang="ru-RU" dirty="0"/>
          </a:p>
          <a:p>
            <a:r>
              <a:rPr lang="ru-RU" b="1" dirty="0"/>
              <a:t>Угроза национальной безопасности</a:t>
            </a:r>
            <a:r>
              <a:rPr lang="ru-RU" dirty="0"/>
              <a:t>-совокупность условий и факторов, создающих прямую или косвенную возможность нанесения ущерба национальным интересам.</a:t>
            </a:r>
            <a:endParaRPr lang="ru-RU" dirty="0"/>
          </a:p>
          <a:p>
            <a:r>
              <a:rPr lang="ru-RU" b="1" dirty="0"/>
              <a:t>Стратегические национальные приоритеты</a:t>
            </a:r>
            <a:r>
              <a:rPr lang="ru-RU" dirty="0"/>
              <a:t> РФ-важнейшие направления обеспечения НБ</a:t>
            </a:r>
            <a:endParaRPr lang="ru-RU" dirty="0"/>
          </a:p>
          <a:p>
            <a:r>
              <a:rPr lang="ru-RU" b="1" dirty="0"/>
              <a:t>Виды безопасности:</a:t>
            </a:r>
            <a:r>
              <a:rPr lang="ru-RU" dirty="0"/>
              <a:t> государственная, общественная, информационная, экологическая, экономическая, транспортная, энергетическая безопасность и безопасность личности.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 </a:t>
            </a:r>
            <a:endParaRPr lang="ru-RU" dirty="0"/>
          </a:p>
          <a:p>
            <a:r>
              <a:rPr lang="ru-RU" dirty="0"/>
              <a:t>Документ, определяющий систему взглядов на обеспечение в нашей стране безопасности личности, общества, государства, </a:t>
            </a:r>
            <a:r>
              <a:rPr lang="ru-RU" b="1" u="sng" dirty="0">
                <a:solidFill>
                  <a:srgbClr val="FF0000"/>
                </a:solidFill>
              </a:rPr>
              <a:t>Концепция НБ РФ, Стратегия национальной безопасности </a:t>
            </a:r>
            <a:r>
              <a:rPr lang="ru-RU" b="1" u="sng" dirty="0" smtClean="0">
                <a:solidFill>
                  <a:srgbClr val="FF0000"/>
                </a:solidFill>
              </a:rPr>
              <a:t>РФ</a:t>
            </a:r>
            <a:r>
              <a:rPr lang="ru-RU" u="sng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60672" cy="1039427"/>
          </a:xfrm>
        </p:spPr>
        <p:txBody>
          <a:bodyPr/>
          <a:lstStyle/>
          <a:p>
            <a:r>
              <a:rPr lang="ru-RU" dirty="0" smtClean="0"/>
              <a:t>Постановка проблемы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7"/>
            <a:ext cx="8568952" cy="1656184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существует проблема, связанная с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уровня опасности лично каждым человеком. Наличие  ЧС разного характера говорит о том, что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предвидеть всю степень их опасности, а значит во многом становится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виновником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наличия.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(Запись </a:t>
            </a:r>
            <a:r>
              <a:rPr lang="ru-RU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проблемы, поставленной детьми совместно с </a:t>
            </a:r>
            <a:r>
              <a:rPr lang="ru-RU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учителем)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14300" indent="0">
              <a:buNone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/>
              <a:t>С чем связано появление этой проблемы? </a:t>
            </a:r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9503" y="2615356"/>
            <a:ext cx="849694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>Работа </a:t>
            </a:r>
            <a:r>
              <a:rPr lang="ru-RU" sz="1400" i="1" dirty="0"/>
              <a:t>с </a:t>
            </a:r>
            <a:r>
              <a:rPr lang="ru-RU" sz="1400" i="1" dirty="0" smtClean="0"/>
              <a:t>раздаточным материалом</a:t>
            </a:r>
            <a:r>
              <a:rPr lang="ru-RU" sz="1400" i="1" dirty="0" smtClean="0"/>
              <a:t>,  </a:t>
            </a:r>
            <a:r>
              <a:rPr lang="ru-RU" sz="1400" i="1" dirty="0"/>
              <a:t>фиксирование ответа на вопрос в тетрадь </a:t>
            </a:r>
            <a:r>
              <a:rPr lang="ru-RU" sz="1400" i="1" dirty="0" smtClean="0"/>
              <a:t>примерный </a:t>
            </a:r>
            <a:r>
              <a:rPr lang="ru-RU" sz="1400" i="1" dirty="0"/>
              <a:t>ответ</a:t>
            </a:r>
            <a:r>
              <a:rPr lang="ru-RU" sz="1400" i="1" dirty="0" smtClean="0"/>
              <a:t>:</a:t>
            </a:r>
            <a:endParaRPr lang="ru-RU" sz="1400" i="1" dirty="0" smtClean="0"/>
          </a:p>
          <a:p>
            <a:endParaRPr lang="ru-RU" sz="1400" i="1" dirty="0"/>
          </a:p>
          <a:p>
            <a:r>
              <a:rPr lang="ru-RU" sz="1200" dirty="0"/>
              <a:t>   </a:t>
            </a:r>
            <a:r>
              <a:rPr lang="ru-RU" sz="1200" b="1" dirty="0"/>
              <a:t>1 вариант:</a:t>
            </a:r>
            <a:r>
              <a:rPr lang="ru-RU" sz="1200" dirty="0"/>
              <a:t> </a:t>
            </a:r>
            <a:r>
              <a:rPr lang="ru-RU" sz="1200" b="1" u="sng" dirty="0"/>
              <a:t>Ответственность простого </a:t>
            </a:r>
            <a:r>
              <a:rPr lang="ru-RU" sz="1200" b="1" u="sng" dirty="0" smtClean="0"/>
              <a:t>человека в обеспечении БЕЗОПАСНОСТИ:</a:t>
            </a:r>
            <a:r>
              <a:rPr lang="ru-RU" sz="1200" b="1" dirty="0" smtClean="0"/>
              <a:t> </a:t>
            </a:r>
            <a:endParaRPr lang="ru-RU" sz="1200" b="1" dirty="0" smtClean="0"/>
          </a:p>
          <a:p>
            <a:endParaRPr lang="ru-RU" sz="1200" dirty="0" smtClean="0"/>
          </a:p>
          <a:p>
            <a:r>
              <a:rPr lang="ru-RU" sz="1200" dirty="0" smtClean="0"/>
              <a:t>расширение </a:t>
            </a:r>
            <a:r>
              <a:rPr lang="ru-RU" sz="1200" dirty="0"/>
              <a:t>области интересов человека, в связи с увеличением его потребностей; несоблюдение мер безопасности, незнание правил безопасности;     </a:t>
            </a:r>
            <a:endParaRPr lang="ru-RU" sz="1200" dirty="0" smtClean="0"/>
          </a:p>
          <a:p>
            <a:r>
              <a:rPr lang="ru-RU" sz="1200" dirty="0" smtClean="0"/>
              <a:t>       </a:t>
            </a:r>
            <a:endParaRPr lang="ru-RU" sz="1200" dirty="0"/>
          </a:p>
          <a:p>
            <a:r>
              <a:rPr lang="ru-RU" sz="1200" dirty="0"/>
              <a:t>   </a:t>
            </a:r>
            <a:r>
              <a:rPr lang="ru-RU" sz="1200" b="1" dirty="0"/>
              <a:t>2 вариант:</a:t>
            </a:r>
            <a:r>
              <a:rPr lang="ru-RU" sz="1200" dirty="0"/>
              <a:t> </a:t>
            </a:r>
            <a:r>
              <a:rPr lang="ru-RU" sz="1200" b="1" u="sng" dirty="0"/>
              <a:t>Ответственность органов </a:t>
            </a:r>
            <a:r>
              <a:rPr lang="ru-RU" sz="1200" b="1" u="sng" dirty="0" smtClean="0"/>
              <a:t>власти в обеспечении БЕЗОПАСНОСТИ:</a:t>
            </a:r>
            <a:r>
              <a:rPr lang="ru-RU" sz="1200" b="1" dirty="0" smtClean="0"/>
              <a:t> </a:t>
            </a:r>
            <a:endParaRPr lang="ru-RU" sz="1200" b="1" dirty="0" smtClean="0"/>
          </a:p>
          <a:p>
            <a:endParaRPr lang="ru-RU" sz="1200" dirty="0" smtClean="0"/>
          </a:p>
          <a:p>
            <a:r>
              <a:rPr lang="ru-RU" sz="1200" dirty="0" smtClean="0"/>
              <a:t>слабая </a:t>
            </a:r>
            <a:r>
              <a:rPr lang="ru-RU" sz="1200" dirty="0"/>
              <a:t>система предупреждения ЧС разного характера, экономические проблемы (отсутствие денег на очистные сооружения, сокращение работников на потенциально-опасных предприятиях и т.п.), проблемы связанные с внешней и внутренней политикой (военные конфликты, </a:t>
            </a:r>
            <a:r>
              <a:rPr lang="ru-RU" sz="1200" dirty="0" err="1"/>
              <a:t>терракты</a:t>
            </a:r>
            <a:r>
              <a:rPr lang="ru-RU" sz="1200" dirty="0" smtClean="0"/>
              <a:t>)</a:t>
            </a:r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  </a:t>
            </a:r>
            <a:r>
              <a:rPr lang="ru-RU" sz="1200" b="1" dirty="0" smtClean="0"/>
              <a:t>3 вариант: </a:t>
            </a:r>
            <a:r>
              <a:rPr lang="ru-RU" sz="1200" b="1" u="sng" dirty="0" smtClean="0"/>
              <a:t>Анализ документа Стратегия национальной безопасности, может ли он (документ) быть полезен в решении данной проблемы? С позиции государства или отдельной личности? </a:t>
            </a:r>
            <a:endParaRPr lang="ru-RU" sz="1200" b="1" u="sng" dirty="0" smtClean="0"/>
          </a:p>
          <a:p>
            <a:endParaRPr lang="ru-RU" sz="1200" u="sng" dirty="0"/>
          </a:p>
          <a:p>
            <a:r>
              <a:rPr lang="ru-RU" sz="1200" dirty="0" smtClean="0"/>
              <a:t>Да, может. И в первую очередь- с позиции государства, потому что определяет его приоритеты в сфере безопасности. Но есть и положения, которые косвенно способствуют формированию осознанного отношения к безопасности на личном уровне (акцент на защиту личности, упоминание духовно-нравственных ценностей, определение </a:t>
            </a:r>
            <a:r>
              <a:rPr lang="ru-RU" sz="1200" dirty="0" err="1" smtClean="0"/>
              <a:t>нац.интересов</a:t>
            </a:r>
            <a:r>
              <a:rPr lang="ru-RU" sz="1200" dirty="0" smtClean="0"/>
              <a:t> и угроз)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проблемы: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u="sng" dirty="0"/>
              <a:t>Обучающиеся предлагают свои пути решения проблемы, которые записываются в тетрадь и на </a:t>
            </a:r>
            <a:r>
              <a:rPr lang="ru-RU" b="1" u="sng" dirty="0" smtClean="0"/>
              <a:t>доске</a:t>
            </a:r>
            <a:endParaRPr lang="ru-RU" b="1" u="sng" dirty="0" smtClean="0"/>
          </a:p>
          <a:p>
            <a:r>
              <a:rPr lang="ru-RU" dirty="0" smtClean="0"/>
              <a:t>с </a:t>
            </a:r>
            <a:r>
              <a:rPr lang="ru-RU" dirty="0"/>
              <a:t>детства изучать правила безопасного поведения в разных ситуациях, </a:t>
            </a:r>
            <a:endParaRPr lang="ru-RU" dirty="0" smtClean="0"/>
          </a:p>
          <a:p>
            <a:r>
              <a:rPr lang="ru-RU" dirty="0" smtClean="0"/>
              <a:t>формировать </a:t>
            </a:r>
            <a:r>
              <a:rPr lang="ru-RU" dirty="0"/>
              <a:t>в себе культуру безопасного поведения; </a:t>
            </a:r>
            <a:endParaRPr lang="ru-RU" dirty="0" smtClean="0"/>
          </a:p>
          <a:p>
            <a:r>
              <a:rPr lang="ru-RU" dirty="0" smtClean="0"/>
              <a:t>рационально </a:t>
            </a:r>
            <a:r>
              <a:rPr lang="ru-RU" dirty="0"/>
              <a:t>использовать природные и другие ресурсы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укрепление внутреннего единства российского общества, обеспечение социальной стабильности, межнационального согласия и религиозной терпимости,  </a:t>
            </a:r>
            <a:endParaRPr lang="ru-RU" dirty="0" smtClean="0"/>
          </a:p>
          <a:p>
            <a:r>
              <a:rPr lang="ru-RU" dirty="0" smtClean="0"/>
              <a:t>модернизация </a:t>
            </a:r>
            <a:r>
              <a:rPr lang="ru-RU" dirty="0"/>
              <a:t>экономики, устранение её дисбаланса</a:t>
            </a:r>
            <a:r>
              <a:rPr lang="ru-RU" dirty="0" smtClean="0"/>
              <a:t>,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повышение обороноспособности страны, </a:t>
            </a:r>
            <a:endParaRPr lang="ru-RU" dirty="0" smtClean="0"/>
          </a:p>
          <a:p>
            <a:r>
              <a:rPr lang="ru-RU" dirty="0" smtClean="0"/>
              <a:t>соблюдение </a:t>
            </a:r>
            <a:r>
              <a:rPr lang="ru-RU" dirty="0"/>
              <a:t>в международной политике законов и прав, взаимного уважения народов, традиций и культур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r>
              <a:rPr lang="ru-RU" dirty="0" smtClean="0"/>
              <a:t> этап: Рефлексия: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/>
              <a:t>Выполнение он-</a:t>
            </a:r>
            <a:r>
              <a:rPr lang="ru-RU" dirty="0" err="1"/>
              <a:t>лайн</a:t>
            </a:r>
            <a:r>
              <a:rPr lang="ru-RU" dirty="0"/>
              <a:t> теста по материалу урока (Российская электронная школа  </a:t>
            </a:r>
            <a:r>
              <a:rPr lang="ru-RU" u="sng" dirty="0">
                <a:hlinkClick r:id="rId1"/>
              </a:rPr>
              <a:t>https://resh.edu.ru/subject/lesson/3352/train/#</a:t>
            </a:r>
            <a:r>
              <a:rPr lang="ru-RU" u="sng" dirty="0" smtClean="0">
                <a:hlinkClick r:id="rId1"/>
              </a:rPr>
              <a:t>193834</a:t>
            </a:r>
            <a:endParaRPr lang="ru-RU" dirty="0"/>
          </a:p>
          <a:p>
            <a:pPr marL="11430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0</TotalTime>
  <Words>6021</Words>
  <Application>WPS Presentation</Application>
  <PresentationFormat>Экран (4:3)</PresentationFormat>
  <Paragraphs>135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SimSun</vt:lpstr>
      <vt:lpstr>Wingdings</vt:lpstr>
      <vt:lpstr>Times New Roman</vt:lpstr>
      <vt:lpstr>Century Gothic</vt:lpstr>
      <vt:lpstr>Book Antiqua</vt:lpstr>
      <vt:lpstr>Microsoft YaHei</vt:lpstr>
      <vt:lpstr>Arial Unicode MS</vt:lpstr>
      <vt:lpstr>Calibri</vt:lpstr>
      <vt:lpstr>Bahnschrift SemiLight</vt:lpstr>
      <vt:lpstr>Bookman Old Style</vt:lpstr>
      <vt:lpstr>Haettenschweiler</vt:lpstr>
      <vt:lpstr>Microsoft Sans Serif</vt:lpstr>
      <vt:lpstr>MS Gothic</vt:lpstr>
      <vt:lpstr>MS UI Gothic</vt:lpstr>
      <vt:lpstr>Аптека</vt:lpstr>
      <vt:lpstr>Взаимодействие личности, общества, государства  в обеспечении национальной безопасности</vt:lpstr>
      <vt:lpstr> i этап: мотивация познавательной деятельности</vt:lpstr>
      <vt:lpstr>Iii этап: погружение в тему, формулирование её</vt:lpstr>
      <vt:lpstr>Взаимодействие личности, общества, государства  в обеспечении национальной безопасности</vt:lpstr>
      <vt:lpstr> iV этап: формирование новых знаний (просмотр видеоролика) https://resh.edu.ru/ </vt:lpstr>
      <vt:lpstr>Записи в тетрадях по ходу просмотра фильма</vt:lpstr>
      <vt:lpstr>Постановка проблемы</vt:lpstr>
      <vt:lpstr>Решение проблемы:</vt:lpstr>
      <vt:lpstr>V этап: Рефлексия:</vt:lpstr>
      <vt:lpstr> VI этап: Запись домашнего задания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Юзер</cp:lastModifiedBy>
  <cp:revision>20</cp:revision>
  <dcterms:created xsi:type="dcterms:W3CDTF">2019-02-07T14:43:00Z</dcterms:created>
  <dcterms:modified xsi:type="dcterms:W3CDTF">2025-12-24T12:05:27Z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DBBF02BA2142459E975007F10A18F8CA_12</vt:lpwstr>
  </property>
  <property fmtid="{D5CDD505-2E9C-101B-9397-08002B2CF9AE}" pid="3" name="KSOProductBuildVer">
    <vt:lpwstr>1049-12.2.0.23196</vt:lpwstr>
  </property>
</Properties>
</file>