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9"/>
  </p:notesMasterIdLst>
  <p:sldIdLst>
    <p:sldId id="297" r:id="rId2"/>
    <p:sldId id="259" r:id="rId3"/>
    <p:sldId id="260" r:id="rId4"/>
    <p:sldId id="262" r:id="rId5"/>
    <p:sldId id="263" r:id="rId6"/>
    <p:sldId id="264" r:id="rId7"/>
    <p:sldId id="265" r:id="rId8"/>
    <p:sldId id="299" r:id="rId9"/>
    <p:sldId id="281" r:id="rId10"/>
    <p:sldId id="298" r:id="rId11"/>
    <p:sldId id="268" r:id="rId12"/>
    <p:sldId id="284" r:id="rId13"/>
    <p:sldId id="282" r:id="rId14"/>
    <p:sldId id="283" r:id="rId15"/>
    <p:sldId id="285" r:id="rId16"/>
    <p:sldId id="270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0000"/>
    <a:srgbClr val="A50021"/>
    <a:srgbClr val="4C216D"/>
    <a:srgbClr val="006600"/>
    <a:srgbClr val="34164A"/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718" y="-1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5D3C8-875F-4DFD-B15C-7888E4037DB7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A9C86-391E-4A48-8E9E-DF296E9B0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A9C86-391E-4A48-8E9E-DF296E9B0BE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7690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7691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DCF25-2F54-423E-8BE3-F64ADD537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B0191-38CE-44FE-B741-DF566AF70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17FD4-71B4-4C56-B778-15CF3EA99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868363"/>
            <a:ext cx="7924800" cy="13112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2209800"/>
            <a:ext cx="3886200" cy="381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0" y="2209800"/>
            <a:ext cx="3886200" cy="182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0" y="4191000"/>
            <a:ext cx="3886200" cy="182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98B5D-6947-444A-A225-75E9D8795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75E00-FFFB-4C7A-A4DE-FEAFE7F0D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06BC7-2E47-4174-905E-D8B0AAE4D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AAD86-96D9-464E-8C80-3620C4660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42A92-F76F-4F83-A79A-C36227C09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CB857-EDDB-42BD-83D4-B2ACC20AF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0B077-8DEA-4563-852D-661DD6A5C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8F82C-610B-4F7C-AF33-F1BAF0ED2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0EFCB-52C6-4F6F-B3D7-4DF2E0BAA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2662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5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6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6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6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2666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66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666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68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69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70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DB8E4AE-3959-4F52-8AD5-B2CD5BF2E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-459432"/>
            <a:ext cx="914400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Методические рекомендации к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ТВОРЧЕСКОМУ ПРОЕКТУ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</a:t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>
                <a:solidFill>
                  <a:srgbClr val="62139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b="1" dirty="0">
                <a:solidFill>
                  <a:srgbClr val="62139E"/>
                </a:solidFill>
              </a:rPr>
              <a:t/>
            </a:r>
            <a:br>
              <a:rPr lang="ru-RU" b="1" dirty="0">
                <a:solidFill>
                  <a:srgbClr val="62139E"/>
                </a:solidFill>
              </a:rPr>
            </a:br>
            <a:endParaRPr lang="ru-RU" b="1" dirty="0">
              <a:solidFill>
                <a:srgbClr val="62139E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rgbClr val="62139E"/>
                </a:solidFill>
              </a:rPr>
              <a:t/>
            </a:r>
            <a:br>
              <a:rPr lang="ru-RU" b="1" dirty="0">
                <a:solidFill>
                  <a:srgbClr val="62139E"/>
                </a:solidFill>
              </a:rPr>
            </a:b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539552" y="2492896"/>
            <a:ext cx="5401145" cy="13677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752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62139E"/>
                  </a:solidFill>
                  <a:round/>
                  <a:headEnd/>
                  <a:tailEnd/>
                </a:ln>
                <a:solidFill>
                  <a:schemeClr val="bg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"Ажурный зонт"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0" y="4653136"/>
            <a:ext cx="889248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Автор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проекта: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Ш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апкина Елена            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Руководитель проекта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:   </a:t>
            </a:r>
            <a:r>
              <a:rPr lang="ru-RU" sz="2800" b="1" dirty="0" err="1" smtClean="0">
                <a:solidFill>
                  <a:schemeClr val="bg2">
                    <a:lumMod val="50000"/>
                  </a:schemeClr>
                </a:solidFill>
              </a:rPr>
              <a:t>Прозорова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Лариса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    Викторовна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учитель технологии  МБОУ «Лицей»    п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. Добринка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 b="11308"/>
          <a:stretch>
            <a:fillRect/>
          </a:stretch>
        </p:blipFill>
        <p:spPr bwMode="auto">
          <a:xfrm>
            <a:off x="6264275" y="2780928"/>
            <a:ext cx="2879725" cy="2044402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"/>
            <a:ext cx="7924800" cy="134076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Цель, задачи проекта.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3999" cy="445792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–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изготовление ажурного зонта, а также привлечение внимания к истокам возникновения  зонта, как защиты от солнца.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- воссоздать историю возникновения зонта; 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</a:rPr>
              <a:t>изготовитьиспользовать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свои знания и умения при вязании крючком купола   ажурный зонт;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- зонта; 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- эстетическое воспитание средствами декоративно-прикладного искусства.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sz="2800" b="1" dirty="0" smtClean="0">
              <a:solidFill>
                <a:srgbClr val="CCFF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30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765175"/>
            <a:ext cx="8229600" cy="5111750"/>
          </a:xfrm>
        </p:spPr>
        <p:txBody>
          <a:bodyPr/>
          <a:lstStyle/>
          <a:p>
            <a:pPr marL="0" indent="450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rgbClr val="FFFF00"/>
                </a:solidFill>
              </a:rPr>
              <a:t>Историческая справка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— небольшое исследование по истории возникновения объекта проектирования. В этой справке указывают:</a:t>
            </a:r>
          </a:p>
          <a:p>
            <a:pPr marL="0" indent="45085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время и место возникновения объекта проектирования (если есть);</a:t>
            </a:r>
          </a:p>
          <a:p>
            <a:pPr marL="0" indent="45085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историю его развития и применения (краеведческий материал);</a:t>
            </a:r>
          </a:p>
          <a:p>
            <a:pPr marL="0" indent="45085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особенности технологии изготовления;</a:t>
            </a:r>
          </a:p>
          <a:p>
            <a:pPr marL="0" indent="45085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традиции изготовления и приме</a:t>
            </a:r>
            <a:r>
              <a:rPr lang="ru-RU" dirty="0" smtClean="0"/>
              <a:t>нения.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0" y="260350"/>
            <a:ext cx="8936038" cy="6121400"/>
            <a:chOff x="2975" y="1512"/>
            <a:chExt cx="5629" cy="3228"/>
          </a:xfrm>
        </p:grpSpPr>
        <p:sp>
          <p:nvSpPr>
            <p:cNvPr id="15364" name="Line 35"/>
            <p:cNvSpPr>
              <a:spLocks noChangeShapeType="1"/>
            </p:cNvSpPr>
            <p:nvPr/>
          </p:nvSpPr>
          <p:spPr bwMode="auto">
            <a:xfrm>
              <a:off x="5866" y="3418"/>
              <a:ext cx="0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5" name="Text Box 32"/>
            <p:cNvSpPr txBox="1">
              <a:spLocks noChangeArrowheads="1"/>
            </p:cNvSpPr>
            <p:nvPr/>
          </p:nvSpPr>
          <p:spPr bwMode="auto">
            <a:xfrm>
              <a:off x="5357" y="4053"/>
              <a:ext cx="1102" cy="5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Газеты, журналы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66" name="Line 34"/>
            <p:cNvSpPr>
              <a:spLocks noChangeShapeType="1"/>
            </p:cNvSpPr>
            <p:nvPr/>
          </p:nvSpPr>
          <p:spPr bwMode="auto">
            <a:xfrm flipH="1" flipV="1">
              <a:off x="5855" y="2082"/>
              <a:ext cx="11" cy="8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7" name="Line 36"/>
            <p:cNvSpPr>
              <a:spLocks noChangeShapeType="1"/>
            </p:cNvSpPr>
            <p:nvPr/>
          </p:nvSpPr>
          <p:spPr bwMode="auto">
            <a:xfrm flipH="1" flipV="1">
              <a:off x="4086" y="2006"/>
              <a:ext cx="1187" cy="9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8" name="Line 37"/>
            <p:cNvSpPr>
              <a:spLocks noChangeShapeType="1"/>
            </p:cNvSpPr>
            <p:nvPr/>
          </p:nvSpPr>
          <p:spPr bwMode="auto">
            <a:xfrm flipV="1">
              <a:off x="6374" y="2020"/>
              <a:ext cx="678" cy="8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9" name="Line 38"/>
            <p:cNvSpPr>
              <a:spLocks noChangeShapeType="1"/>
            </p:cNvSpPr>
            <p:nvPr/>
          </p:nvSpPr>
          <p:spPr bwMode="auto">
            <a:xfrm flipH="1">
              <a:off x="4256" y="3164"/>
              <a:ext cx="10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0" name="Line 39"/>
            <p:cNvSpPr>
              <a:spLocks noChangeShapeType="1"/>
            </p:cNvSpPr>
            <p:nvPr/>
          </p:nvSpPr>
          <p:spPr bwMode="auto">
            <a:xfrm>
              <a:off x="6374" y="3164"/>
              <a:ext cx="978" cy="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1" name="Line 40"/>
            <p:cNvSpPr>
              <a:spLocks noChangeShapeType="1"/>
            </p:cNvSpPr>
            <p:nvPr/>
          </p:nvSpPr>
          <p:spPr bwMode="auto">
            <a:xfrm flipH="1">
              <a:off x="4177" y="3418"/>
              <a:ext cx="1096" cy="7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Line 41"/>
            <p:cNvSpPr>
              <a:spLocks noChangeShapeType="1"/>
            </p:cNvSpPr>
            <p:nvPr/>
          </p:nvSpPr>
          <p:spPr bwMode="auto">
            <a:xfrm>
              <a:off x="6374" y="3418"/>
              <a:ext cx="762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5175" y="2917"/>
              <a:ext cx="1489" cy="5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>
                <a:defRPr/>
              </a:pPr>
              <a:r>
                <a:rPr lang="ru-RU" sz="2400" b="1" i="1" dirty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Источники информации</a:t>
              </a:r>
              <a:endParaRPr lang="ru-RU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4" name="Text Box 26"/>
            <p:cNvSpPr txBox="1">
              <a:spLocks noChangeArrowheads="1"/>
            </p:cNvSpPr>
            <p:nvPr/>
          </p:nvSpPr>
          <p:spPr bwMode="auto">
            <a:xfrm>
              <a:off x="5188" y="1512"/>
              <a:ext cx="1620" cy="5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Кино, </a:t>
              </a:r>
            </a:p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телевидение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75" name="Text Box 27"/>
            <p:cNvSpPr txBox="1">
              <a:spLocks noChangeArrowheads="1"/>
            </p:cNvSpPr>
            <p:nvPr/>
          </p:nvSpPr>
          <p:spPr bwMode="auto">
            <a:xfrm>
              <a:off x="7052" y="1512"/>
              <a:ext cx="1524" cy="7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Радио, аудиозаписи, </a:t>
              </a:r>
              <a:r>
                <a:rPr lang="en-US" sz="2400" b="1" i="1">
                  <a:solidFill>
                    <a:srgbClr val="000099"/>
                  </a:solidFill>
                  <a:latin typeface="Arial" charset="0"/>
                </a:rPr>
                <a:t>cd 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76" name="Text Box 28"/>
            <p:cNvSpPr txBox="1">
              <a:spLocks noChangeArrowheads="1"/>
            </p:cNvSpPr>
            <p:nvPr/>
          </p:nvSpPr>
          <p:spPr bwMode="auto">
            <a:xfrm>
              <a:off x="3155" y="1512"/>
              <a:ext cx="1793" cy="4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Специальная литература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77" name="Text Box 29"/>
            <p:cNvSpPr txBox="1">
              <a:spLocks noChangeArrowheads="1"/>
            </p:cNvSpPr>
            <p:nvPr/>
          </p:nvSpPr>
          <p:spPr bwMode="auto">
            <a:xfrm>
              <a:off x="3155" y="2910"/>
              <a:ext cx="1101" cy="5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Телефон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78" name="Text Box 30"/>
            <p:cNvSpPr txBox="1">
              <a:spLocks noChangeArrowheads="1"/>
            </p:cNvSpPr>
            <p:nvPr/>
          </p:nvSpPr>
          <p:spPr bwMode="auto">
            <a:xfrm>
              <a:off x="7352" y="2917"/>
              <a:ext cx="1252" cy="5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Интернет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79" name="Text Box 31"/>
            <p:cNvSpPr txBox="1">
              <a:spLocks noChangeArrowheads="1"/>
            </p:cNvSpPr>
            <p:nvPr/>
          </p:nvSpPr>
          <p:spPr bwMode="auto">
            <a:xfrm>
              <a:off x="2975" y="4208"/>
              <a:ext cx="1927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Художественная литература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380" name="Text Box 33"/>
            <p:cNvSpPr txBox="1">
              <a:spLocks noChangeArrowheads="1"/>
            </p:cNvSpPr>
            <p:nvPr/>
          </p:nvSpPr>
          <p:spPr bwMode="auto">
            <a:xfrm>
              <a:off x="7136" y="4053"/>
              <a:ext cx="1441" cy="68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782" tIns="43891" rIns="87782" bIns="43891"/>
            <a:lstStyle/>
            <a:p>
              <a:pPr algn="ctr"/>
              <a:r>
                <a:rPr lang="ru-RU" sz="2400" b="1" i="1">
                  <a:solidFill>
                    <a:srgbClr val="000099"/>
                  </a:solidFill>
                  <a:latin typeface="Arial" charset="0"/>
                </a:rPr>
                <a:t>Выставки, музеи, ярмарки</a:t>
              </a:r>
              <a:endParaRPr lang="ru-RU" sz="2400" b="1">
                <a:solidFill>
                  <a:srgbClr val="000099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567738" cy="2808287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           Зонты появились еще в XI веке до н. э. в Древнем Египте, где они были привилегией фараонов. Именно это время считается временем изобретения зонта. Родиной зонта некоторые ученые считают Китай, другие склонны назвать Египет. В обеих названных странах зонт считался символом власти, только фараоны или императоры и приближённые царственных особ могли пользоваться зонтами. Зонты были 1,5 метра высотой и весили 2 кг.</a:t>
            </a:r>
          </a:p>
          <a:p>
            <a:pPr algn="just" eaLnBrk="1" hangingPunct="1">
              <a:buFontTx/>
              <a:buNone/>
              <a:defRPr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           Символом богатства и власти зонт считался и в Индии. Чем знатнее был человек, тем больше его свита имела право носить за ним зонтов. Властитель имел 13 зонтов, символизировавших солнце и расположенные вокруг него 12 знаков зодиака.</a:t>
            </a:r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789363"/>
            <a:ext cx="1887537" cy="271303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4149725"/>
            <a:ext cx="2816225" cy="213677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3744913"/>
            <a:ext cx="1655762" cy="280670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60350"/>
            <a:ext cx="9143999" cy="708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Историческая справка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0" y="260350"/>
            <a:ext cx="8675688" cy="165100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FFFF00"/>
                </a:solidFill>
              </a:rPr>
              <a:t>        В Россию мода на зонтики докатилась к середине XVIII века, когда </a:t>
            </a:r>
            <a:r>
              <a:rPr lang="ru-RU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Пётр I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привез в Россию голландский зонт. Особенно в нашей стране полюбили оберегающие от солнца кружевные зонтики, которые пользовались успехом на протяжении долгих лет.</a:t>
            </a: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1628775"/>
            <a:ext cx="2844800" cy="2259013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076700"/>
            <a:ext cx="2519362" cy="23383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4076700"/>
            <a:ext cx="2736850" cy="232727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27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4076700"/>
            <a:ext cx="2879725" cy="230505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788" y="1628775"/>
            <a:ext cx="2560637" cy="2303463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575" y="1628775"/>
            <a:ext cx="2736850" cy="228282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556792"/>
            <a:ext cx="77768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99"/>
                </a:solidFill>
              </a:rPr>
              <a:t>Технологический этап</a:t>
            </a:r>
            <a:endParaRPr lang="ru-RU" sz="66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333375"/>
            <a:ext cx="8713788" cy="611981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SzTx/>
              <a:buNone/>
              <a:defRPr/>
            </a:pPr>
            <a:endParaRPr lang="ru-RU" dirty="0" smtClean="0"/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/>
              </a:rPr>
              <a:t>В технической справке указывают:</a:t>
            </a:r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rgbClr val="000099"/>
                </a:solidFill>
              </a:rPr>
              <a:t>инструменты и материалы, необходимые для изготовления объекта проектирования;</a:t>
            </a:r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rgbClr val="000099"/>
                </a:solidFill>
              </a:rPr>
              <a:t>форму, цвет, размеры и другие параметры изделия;</a:t>
            </a:r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rgbClr val="000099"/>
                </a:solidFill>
              </a:rPr>
              <a:t>традиции в отделке (в рисунках, композиции, технологических приемах);</a:t>
            </a:r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rgbClr val="000099"/>
                </a:solidFill>
              </a:rPr>
              <a:t>краткое описание технологических приемов (условные обозначения, схемы, иллюстрации, чертежи);</a:t>
            </a:r>
          </a:p>
          <a:p>
            <a:pPr marL="609600" indent="-609600" eaLnBrk="1" hangingPunct="1">
              <a:lnSpc>
                <a:spcPct val="80000"/>
              </a:lnSpc>
              <a:buSzTx/>
              <a:buFont typeface="Wingdings" pitchFamily="2" charset="2"/>
              <a:buAutoNum type="arabicPeriod"/>
              <a:defRPr/>
            </a:pPr>
            <a:r>
              <a:rPr lang="ru-RU" dirty="0" smtClean="0">
                <a:solidFill>
                  <a:srgbClr val="000099"/>
                </a:solidFill>
              </a:rPr>
              <a:t>виды и способы отделки изделий.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3112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инструментов и оборудования.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9460" name="Picture 4" descr="F:\DCIM\101MSDCF\DSC03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2060848"/>
            <a:ext cx="1866900" cy="432117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" name="Picture 3" descr="D:\Documents and Settings\я\Рабочий стол\Зонт фриволите\DSC03220.JPG"/>
          <p:cNvPicPr>
            <a:picLocks noChangeAspect="1" noChangeArrowheads="1"/>
          </p:cNvPicPr>
          <p:nvPr/>
        </p:nvPicPr>
        <p:blipFill>
          <a:blip r:embed="rId3" cstate="print"/>
          <a:srcRect l="50409" t="69585" r="-1550"/>
          <a:stretch>
            <a:fillRect/>
          </a:stretch>
        </p:blipFill>
        <p:spPr bwMode="auto">
          <a:xfrm>
            <a:off x="3429000" y="2143125"/>
            <a:ext cx="2500313" cy="17414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Picture 3" descr="D:\Documents and Settings\я\Рабочий стол\Зонт фриволите\DSC03220.JPG"/>
          <p:cNvPicPr>
            <a:picLocks noChangeAspect="1" noChangeArrowheads="1"/>
          </p:cNvPicPr>
          <p:nvPr/>
        </p:nvPicPr>
        <p:blipFill>
          <a:blip r:embed="rId3" cstate="print"/>
          <a:srcRect t="18205" r="43559"/>
          <a:stretch>
            <a:fillRect/>
          </a:stretch>
        </p:blipFill>
        <p:spPr bwMode="auto">
          <a:xfrm>
            <a:off x="0" y="2348880"/>
            <a:ext cx="2079625" cy="353060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2195736" y="4077072"/>
            <a:ext cx="4968552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Крючки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для вязания бывают различной толщины и изготавливаются из разных материалов.. Толщина крючка обозначается номером, который соответствует диаметру крючка в миллиметрах.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Чтобы получить желаемый результат, номер крючка должен соответствовать толщине пряжи. </a:t>
            </a:r>
          </a:p>
          <a:p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395536" y="500063"/>
            <a:ext cx="842493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+mn-lt"/>
              </a:rPr>
              <a:t>Организация рабочего места и правила безопасности</a:t>
            </a:r>
          </a:p>
          <a:p>
            <a:r>
              <a:rPr lang="ru-RU" b="1" u="sng" dirty="0">
                <a:latin typeface="+mn-lt"/>
              </a:rPr>
              <a:t> </a:t>
            </a:r>
            <a:endParaRPr lang="ru-RU" dirty="0">
              <a:latin typeface="+mn-lt"/>
            </a:endParaRPr>
          </a:p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1.Перед началом работы необходимо убрать волосы под косынку, организовать своё рабочее место так, чтобы освещение было достаточным, ножницы должны лежать с сомкнутыми лезвиями, передавать их следует кольцами вперед. 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2.Вязальные крючки должны быть хорошо отшлифованы; хранить их следует в специальных пеналах. 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3.Во время работы следует быть внимательными и аккуратными. 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4.При вязании крючком возможно воздействие на работающих опасных факторов      (прокалывание пальцев рук острым крючком; поражение глаз и других частей тела осколками сломавшегося крючка; снижение остроты зрения, вызванное плохим освещением.)</a:t>
            </a:r>
          </a:p>
          <a:p>
            <a:endParaRPr lang="ru-RU" sz="20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FF00"/>
                </a:solidFill>
              </a:rPr>
              <a:t>Технология изготовления изделия</a:t>
            </a:r>
          </a:p>
        </p:txBody>
      </p:sp>
      <p:sp>
        <p:nvSpPr>
          <p:cNvPr id="16387" name="Прямоугольник 31"/>
          <p:cNvSpPr>
            <a:spLocks noChangeArrowheads="1"/>
          </p:cNvSpPr>
          <p:nvPr/>
        </p:nvSpPr>
        <p:spPr bwMode="auto">
          <a:xfrm>
            <a:off x="395288" y="764704"/>
            <a:ext cx="6408960" cy="658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/>
              <a:t> </a:t>
            </a:r>
          </a:p>
          <a:p>
            <a:pPr>
              <a:defRPr/>
            </a:pPr>
            <a:r>
              <a:rPr lang="ru-RU" sz="2400" dirty="0">
                <a:solidFill>
                  <a:srgbClr val="FFFF00"/>
                </a:solidFill>
                <a:latin typeface="+mn-lt"/>
              </a:rPr>
              <a:t>1этап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Взяла обычный детский зонт-трость и проверила механизм исправности состояния. Потом я аккуратно сняла ткань с этого зонта. Получилась выкройка для вязания кружева.</a:t>
            </a:r>
          </a:p>
          <a:p>
            <a:pPr>
              <a:defRPr/>
            </a:pPr>
            <a:r>
              <a:rPr lang="ru-RU" sz="2400" dirty="0">
                <a:solidFill>
                  <a:srgbClr val="FFFF00"/>
                </a:solidFill>
                <a:latin typeface="+mn-lt"/>
              </a:rPr>
              <a:t>2этап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 Точно зная размеры круга и число секторов в нем, начала выбор узора. Мне понравился «Журнал Мод» № 528. Там я рассмотрела несколько изделий и пришла к выводу, что больше всего мне нравятся узоры из модели № 21 (болеро). Прочитала внимательно советы по прибавлениям-убавлениям при вязании круглых салфеток, вспомнила приёмы вязания крючком.</a:t>
            </a:r>
          </a:p>
          <a:p>
            <a:pPr algn="just"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16388" name="Picture 31" descr="DSC032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340768"/>
            <a:ext cx="2003425" cy="86360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6390" name="Picture 32" descr="Журнал м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6075" y="2492375"/>
            <a:ext cx="2447925" cy="3344863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2294" name="Rectangle 35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ru-RU" sz="1200">
                <a:cs typeface="Times New Roman" pitchFamily="18" charset="0"/>
              </a:rPr>
              <a:t>    </a:t>
            </a:r>
            <a:endParaRPr lang="ru-RU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163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3284538"/>
            <a:ext cx="8229600" cy="2447925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/>
              <a:t>Что такое творческий проект?</a:t>
            </a:r>
          </a:p>
        </p:txBody>
      </p:sp>
      <p:pic>
        <p:nvPicPr>
          <p:cNvPr id="1026" name="Picture 2" descr="F:\17олимп\IMG_20171123_10490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32656"/>
            <a:ext cx="3240360" cy="2994720"/>
          </a:xfrm>
          <a:prstGeom prst="rect">
            <a:avLst/>
          </a:prstGeom>
          <a:noFill/>
        </p:spPr>
      </p:pic>
      <p:pic>
        <p:nvPicPr>
          <p:cNvPr id="1027" name="Picture 3" descr="F:\17олимп\IMG_20171114_111748_1.jpg"/>
          <p:cNvPicPr>
            <a:picLocks noChangeAspect="1" noChangeArrowheads="1"/>
          </p:cNvPicPr>
          <p:nvPr/>
        </p:nvPicPr>
        <p:blipFill>
          <a:blip r:embed="rId3" cstate="print"/>
          <a:srcRect t="12568" b="29328"/>
          <a:stretch>
            <a:fillRect/>
          </a:stretch>
        </p:blipFill>
        <p:spPr bwMode="auto">
          <a:xfrm>
            <a:off x="323528" y="476672"/>
            <a:ext cx="2657274" cy="2607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8892480" cy="25590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CCFF66"/>
                </a:solidFill>
              </a:rPr>
              <a:t>       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Далее подобрала необходимые схемы  изучила условные обозначения и начала вязать по выкройке, учитывая  натяжение нити. По схеме 1 связала центр, далее продолжила по схеме 2. При вязании крючком использовала следующие приёмы: столбик без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накида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, столбик с одним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накидом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, увеличение и уменьшение петель и т. д.</a:t>
            </a:r>
          </a:p>
        </p:txBody>
      </p:sp>
      <p:pic>
        <p:nvPicPr>
          <p:cNvPr id="17412" name="Picture 4" descr="D:\Documents and Settings\я\Рабочий стол\Зонт фриволите\DSC03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708275"/>
            <a:ext cx="3816350" cy="37861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57250"/>
            <a:ext cx="5145088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5004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dirty="0" smtClean="0">
                <a:solidFill>
                  <a:srgbClr val="CCFF66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4этап.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Осталось прикрепить связанное кружево к зонту. Сначала кружево постирала и накрахмалила. Во влажном состоянии натянула его на спицы зонта.  Потом ниткой с иголкой пришила кружево  к каждой спице и к каждому колпачку, несколько раз оборачивая ниткой вокруг кружева и спицы.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5 этап.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Украшаю зонт вязаным цветком из розовой пряжи.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6этап.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Теперь мой кружевной зонт готов.</a:t>
            </a:r>
          </a:p>
          <a:p>
            <a:pPr eaLnBrk="1" hangingPunct="1">
              <a:buFontTx/>
              <a:buNone/>
            </a:pPr>
            <a:endParaRPr lang="ru-RU" sz="1800" dirty="0" smtClean="0">
              <a:solidFill>
                <a:srgbClr val="CCFF66"/>
              </a:solidFill>
            </a:endParaRPr>
          </a:p>
        </p:txBody>
      </p:sp>
      <p:pic>
        <p:nvPicPr>
          <p:cNvPr id="18435" name="Picture 2" descr="DSC03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590925"/>
            <a:ext cx="2447925" cy="326707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5364" name="Рисунок 7" descr="F:\олимп 17\IMG_20171123_214814.jpg"/>
          <p:cNvPicPr>
            <a:picLocks noChangeAspect="1" noChangeArrowheads="1"/>
          </p:cNvPicPr>
          <p:nvPr/>
        </p:nvPicPr>
        <p:blipFill>
          <a:blip r:embed="rId3" cstate="print"/>
          <a:srcRect t="2766" b="15692"/>
          <a:stretch>
            <a:fillRect/>
          </a:stretch>
        </p:blipFill>
        <p:spPr bwMode="auto">
          <a:xfrm>
            <a:off x="5364088" y="3552825"/>
            <a:ext cx="30956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340768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Заключительный этап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0" y="188913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Себестоимость проектного изделия</a:t>
            </a:r>
          </a:p>
          <a:p>
            <a:pPr algn="just" eaLnBrk="1" hangingPunct="1">
              <a:defRPr/>
            </a:pP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25538"/>
            <a:ext cx="8029575" cy="2889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     В этой таблице я представила расчет себестоимости зонта.</a:t>
            </a:r>
          </a:p>
        </p:txBody>
      </p:sp>
      <p:graphicFrame>
        <p:nvGraphicFramePr>
          <p:cNvPr id="75054" name="Group 302"/>
          <p:cNvGraphicFramePr>
            <a:graphicFrameLocks noGrp="1"/>
          </p:cNvGraphicFramePr>
          <p:nvPr>
            <p:ph sz="quarter" idx="3"/>
          </p:nvPr>
        </p:nvGraphicFramePr>
        <p:xfrm>
          <a:off x="7019925" y="3933825"/>
          <a:ext cx="1870075" cy="365388"/>
        </p:xfrm>
        <a:graphic>
          <a:graphicData uri="http://schemas.openxmlformats.org/drawingml/2006/table">
            <a:tbl>
              <a:tblPr/>
              <a:tblGrid>
                <a:gridCol w="1870075"/>
              </a:tblGrid>
              <a:tr h="36538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750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4" name="WordArt 299"/>
          <p:cNvSpPr>
            <a:spLocks noChangeArrowheads="1" noChangeShapeType="1" noTextEdit="1"/>
          </p:cNvSpPr>
          <p:nvPr/>
        </p:nvSpPr>
        <p:spPr bwMode="auto">
          <a:xfrm>
            <a:off x="5795963" y="4005263"/>
            <a:ext cx="10937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ИТОГО:</a:t>
            </a:r>
          </a:p>
        </p:txBody>
      </p:sp>
      <p:sp>
        <p:nvSpPr>
          <p:cNvPr id="75052" name="Rectangle 300"/>
          <p:cNvSpPr>
            <a:spLocks noChangeArrowheads="1"/>
          </p:cNvSpPr>
          <p:nvPr/>
        </p:nvSpPr>
        <p:spPr bwMode="auto">
          <a:xfrm>
            <a:off x="250825" y="4535677"/>
            <a:ext cx="8785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dirty="0">
                <a:solidFill>
                  <a:schemeClr val="accent6"/>
                </a:solidFill>
              </a:rPr>
              <a:t>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Итак, общие затраты, без учета оплаты труда составляют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750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рублей, что намного дешевле по сравнению с рыночными ценами. Я довольна, что у меня появился прекрасный подарок сестрёнке, тем более сделанный своими  руками.</a:t>
            </a: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2"/>
          </p:nvPr>
        </p:nvGraphicFramePr>
        <p:xfrm>
          <a:off x="684213" y="1628775"/>
          <a:ext cx="8135937" cy="2141856"/>
        </p:xfrm>
        <a:graphic>
          <a:graphicData uri="http://schemas.openxmlformats.org/drawingml/2006/table">
            <a:tbl>
              <a:tblPr/>
              <a:tblGrid>
                <a:gridCol w="358775"/>
                <a:gridCol w="2100262"/>
                <a:gridCol w="2173288"/>
                <a:gridCol w="1728787"/>
                <a:gridCol w="1774825"/>
              </a:tblGrid>
              <a:tr h="7826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используемых материалов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(руб.)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 материалов на изделие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Затраты на материалы (руб.)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58750" algn="l"/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Нитки  «Успешная»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1шт-150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58750" algn="l"/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Детский зонт-трость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44959" marR="44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58750" algn="l"/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Крючок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имелись дома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шт.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4511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руб.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 autoUpdateAnimBg="0"/>
      <p:bldP spid="74755" grpId="0" build="p" autoUpdateAnimBg="0" advAuto="0"/>
      <p:bldP spid="7505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144000" cy="13112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обоснование 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-252535" y="1196975"/>
            <a:ext cx="5976664" cy="2087563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     В наше время прилавки магазинов изобилуют самыми различными по типу и цвету зонтами, которые легко противостоят ветру и дождю. Зонтики – милые и добрые механизмы, самое невинное, что изобрели люди. Но они сделаны на фабрике и не несут тепла души их создателей, сделаны из различных материалов.</a:t>
            </a:r>
          </a:p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     Изготовленный мною зонт легко защитит от солнца, не приносит вреда окружающей среде. Он изготовлен из экологически чистых материалов, которые не выделяют химикатов и не загрязняют природу. Это изделие приносит красоту, вызывает радость и восхищение  у людей. </a:t>
            </a:r>
          </a:p>
        </p:txBody>
      </p:sp>
      <p:pic>
        <p:nvPicPr>
          <p:cNvPr id="5" name="Picture 2" descr="D:\Documents and Settings\я\Рабочий стол\Зонт фриволите\DSC03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2276475"/>
            <a:ext cx="2952750" cy="3027363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79238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 проектного изделия.</a:t>
            </a:r>
            <a:b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-252536" y="836713"/>
            <a:ext cx="5688632" cy="3744416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7030A0"/>
                </a:solidFill>
              </a:rPr>
              <a:t>           </a:t>
            </a:r>
            <a:endParaRPr lang="ru-RU" sz="1800" b="1" dirty="0" smtClean="0">
              <a:solidFill>
                <a:srgbClr val="CCFF66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Над этим проектом я работала в течение             1 месяца. Работала с удовольствием, с большим желанием, узнала много нового. Всё, что задумала, сделала. Ведь ни одно изделие не рождается само, её создает человек. В свой зонт я вложила всё своё мастерство, труд, усердие, терпение и тепло. Думаю, что зонт прослужит долгое время  моей сестрёнке. Вот и оценка, и благодарность самой себе.             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Планирую продолжить и расширить тему исследования в будущем. В дальнейшем я планирую  связать маме большой зонтик. Этот зонтик очень понравился моей маме и  сестрёнке.</a:t>
            </a:r>
          </a:p>
          <a:p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8436" name="Рисунок 4" descr="F:\17олимп\проект Соня\IMG_20171128_223533.jpg"/>
          <p:cNvPicPr>
            <a:picLocks noChangeAspect="1" noChangeArrowheads="1"/>
          </p:cNvPicPr>
          <p:nvPr/>
        </p:nvPicPr>
        <p:blipFill>
          <a:blip r:embed="rId2" cstate="print"/>
          <a:srcRect t="11530" b="7758"/>
          <a:stretch>
            <a:fillRect/>
          </a:stretch>
        </p:blipFill>
        <p:spPr bwMode="auto">
          <a:xfrm>
            <a:off x="5508625" y="1700808"/>
            <a:ext cx="36353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Реклама проектного изделия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388" y="1196975"/>
            <a:ext cx="5400675" cy="6961906"/>
          </a:xfrm>
        </p:spPr>
        <p:txBody>
          <a:bodyPr>
            <a:spAutoFit/>
          </a:bodyPr>
          <a:lstStyle/>
          <a:p>
            <a:pPr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                  </a:t>
            </a:r>
            <a:r>
              <a:rPr lang="ru-RU" sz="2000" b="1" dirty="0" smtClean="0">
                <a:solidFill>
                  <a:srgbClr val="FFFF00"/>
                </a:solidFill>
              </a:rPr>
              <a:t>Реклама</a:t>
            </a:r>
            <a:endParaRPr lang="ru-RU" sz="2000" dirty="0" smtClean="0">
              <a:solidFill>
                <a:srgbClr val="FFFF00"/>
              </a:solidFill>
            </a:endParaRP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«Зонтичная» мода возвращается!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Я предлагаю вам практичный ажурный зонт-трость от солнца, который становится популярным. Он не только красив, но и удобен. К тому же это ещё и особый шик, демонстрирующий вкус, элегантность и безоблачное настроение его обладателя.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Если вам понравился мой зонт, то испытайте и вы себя, не ограничивая себя в своих фантазиях. Кружевной зонт будет           отличным дополнением к Вашему            образу  и                 защитит вас                 от солнца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!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>
              <a:buNone/>
              <a:defRPr/>
            </a:pPr>
            <a:r>
              <a:rPr lang="ru-RU" sz="1800" dirty="0" smtClean="0"/>
              <a:t> </a:t>
            </a:r>
          </a:p>
          <a:p>
            <a:pPr>
              <a:buNone/>
              <a:defRPr/>
            </a:pPr>
            <a:r>
              <a:rPr lang="ru-RU" sz="1800" dirty="0" smtClean="0"/>
              <a:t> </a:t>
            </a:r>
          </a:p>
          <a:p>
            <a:pPr>
              <a:buNone/>
              <a:defRPr/>
            </a:pPr>
            <a:r>
              <a:rPr lang="ru-RU" sz="1800" dirty="0" smtClean="0"/>
              <a:t> </a:t>
            </a:r>
          </a:p>
          <a:p>
            <a:pPr algn="just" eaLnBrk="1" hangingPunct="1">
              <a:buFontTx/>
              <a:buNone/>
              <a:defRPr/>
            </a:pPr>
            <a:endParaRPr lang="ru-RU" sz="1800" dirty="0" smtClean="0">
              <a:solidFill>
                <a:schemeClr val="accent6"/>
              </a:solidFill>
            </a:endParaRPr>
          </a:p>
        </p:txBody>
      </p:sp>
      <p:pic>
        <p:nvPicPr>
          <p:cNvPr id="19461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628775"/>
            <a:ext cx="280987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SC03209"/>
          <p:cNvPicPr>
            <a:picLocks noChangeAspect="1" noChangeArrowheads="1"/>
          </p:cNvPicPr>
          <p:nvPr/>
        </p:nvPicPr>
        <p:blipFill>
          <a:blip r:embed="rId3" cstate="print"/>
          <a:srcRect t="6064"/>
          <a:stretch>
            <a:fillRect/>
          </a:stretch>
        </p:blipFill>
        <p:spPr bwMode="auto">
          <a:xfrm rot="-1447859">
            <a:off x="5668696" y="3795236"/>
            <a:ext cx="2447925" cy="307022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6264275"/>
          </a:xfrm>
        </p:spPr>
        <p:txBody>
          <a:bodyPr/>
          <a:lstStyle/>
          <a:p>
            <a:pPr marL="0" indent="542925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Творчество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— происходит от слова «творить» и означает «искать, изобретать и созидать нечто такое, что не встречалось в прошлом опыте».</a:t>
            </a:r>
          </a:p>
          <a:p>
            <a:pPr marL="0" indent="542925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Творчество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— это процесс создания нового и прекрасного, которое наполняет жизнь радостью, побуждает потребность в знаниях, усиливает работу мысли.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idx="1"/>
          </p:nvPr>
        </p:nvSpPr>
        <p:spPr>
          <a:xfrm>
            <a:off x="2627313" y="981075"/>
            <a:ext cx="6286500" cy="4752975"/>
          </a:xfrm>
        </p:spPr>
        <p:txBody>
          <a:bodyPr/>
          <a:lstStyle/>
          <a:p>
            <a:pPr marL="0" indent="45085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Целью любого творческого проекта является преобразование окружающей человека действительности</a:t>
            </a:r>
            <a:r>
              <a:rPr lang="ru-RU" sz="4400" b="1" dirty="0" smtClean="0"/>
              <a:t>.</a:t>
            </a:r>
            <a:r>
              <a:rPr lang="ru-RU" sz="4400" dirty="0" smtClean="0"/>
              <a:t> </a:t>
            </a:r>
          </a:p>
        </p:txBody>
      </p:sp>
      <p:pic>
        <p:nvPicPr>
          <p:cNvPr id="8196" name="Picture 3" descr="C:\Documents and Settings\user\Рабочий стол\Сайт\5 класс+\Фото0052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24114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44463"/>
            <a:ext cx="8229600" cy="8366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FFFF00"/>
                </a:solidFill>
              </a:rPr>
              <a:t>Этапы и содержание проекта</a:t>
            </a:r>
          </a:p>
        </p:txBody>
      </p:sp>
      <p:graphicFrame>
        <p:nvGraphicFramePr>
          <p:cNvPr id="29699" name="Group 3"/>
          <p:cNvGraphicFramePr>
            <a:graphicFrameLocks noGrp="1"/>
          </p:cNvGraphicFramePr>
          <p:nvPr>
            <p:ph idx="1"/>
          </p:nvPr>
        </p:nvGraphicFramePr>
        <p:xfrm>
          <a:off x="503238" y="1196975"/>
          <a:ext cx="8640763" cy="5265420"/>
        </p:xfrm>
        <a:graphic>
          <a:graphicData uri="http://schemas.openxmlformats.org/drawingml/2006/table">
            <a:tbl>
              <a:tblPr/>
              <a:tblGrid>
                <a:gridCol w="600075"/>
                <a:gridCol w="2711450"/>
                <a:gridCol w="5329238"/>
              </a:tblGrid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Этапы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Содержание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Подготовительный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Выбор и обоснование темы проекта. Историческая и техническая справки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Конструкторский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конструкторской документации (чертежи, модели, эскизы, схемы, рисунки и т. д.)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Технологический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технологической документации (технологическая карта или план изготовления изделия)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Изготовление изделия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Организация рабочего места.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Выполнение технологических операций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Заключительный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Экономическое обоснование. Рекламный проспект изделия. Выводы по итогам работы. Защита проекта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3276600" y="404813"/>
            <a:ext cx="5616575" cy="6092825"/>
          </a:xfrm>
        </p:spPr>
        <p:txBody>
          <a:bodyPr/>
          <a:lstStyle/>
          <a:p>
            <a:pPr marL="0" indent="450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Работу над проектом можно вести индивидуально или коллективно (2-3 человека). При этом конкретно определяется, что делает каждый учащийся. При проектировании изделия можно использовать готовые детали и механизмы</a:t>
            </a:r>
            <a:r>
              <a:rPr lang="ru-RU" sz="3400" dirty="0" smtClean="0"/>
              <a:t>. </a:t>
            </a: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131840" cy="297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95288" y="2852738"/>
            <a:ext cx="8353425" cy="252095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solidFill>
                  <a:srgbClr val="FFFF00"/>
                </a:solidFill>
              </a:rPr>
              <a:t>Подготовительный этап проекта</a:t>
            </a:r>
          </a:p>
        </p:txBody>
      </p:sp>
      <p:pic>
        <p:nvPicPr>
          <p:cNvPr id="11267" name="Picture 2" descr="C:\Documents and Settings\user\Рабочий стол\Сайт\5 класс+\Фото0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3356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8893175" cy="1855787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На этом этапе необходимо выбрать и обосновать тему будущего проекта </a:t>
            </a: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chemeClr val="accent3"/>
                </a:solidFill>
              </a:rPr>
              <a:t>Требования, к выбору темы проекта</a:t>
            </a:r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565400"/>
            <a:ext cx="8229600" cy="3887788"/>
          </a:xfrm>
        </p:spPr>
        <p:txBody>
          <a:bodyPr/>
          <a:lstStyle/>
          <a:p>
            <a:pPr marL="609600" indent="-609600" eaLnBrk="1" hangingPunct="1">
              <a:buSzTx/>
              <a:buFont typeface="Wingdings" pitchFamily="2" charset="2"/>
              <a:buAutoNum type="arabicPeriod"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суть предстоящей работы должна быть понятной;</a:t>
            </a:r>
          </a:p>
          <a:p>
            <a:pPr marL="609600" indent="-609600" eaLnBrk="1" hangingPunct="1">
              <a:buSzTx/>
              <a:buFont typeface="Wingdings" pitchFamily="2" charset="2"/>
              <a:buAutoNum type="arabicPeriod"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работа должна быть интересной;</a:t>
            </a:r>
          </a:p>
          <a:p>
            <a:pPr marL="609600" indent="-609600" eaLnBrk="1" hangingPunct="1">
              <a:buSzTx/>
              <a:buFont typeface="Wingdings" pitchFamily="2" charset="2"/>
              <a:buAutoNum type="arabicPeriod"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вы должны быть способны самостоятельно выполнить основные технологические операции по ходу выполнения проекта;</a:t>
            </a:r>
          </a:p>
          <a:p>
            <a:pPr marL="609600" indent="-609600" eaLnBrk="1" hangingPunct="1">
              <a:buSzTx/>
              <a:buFont typeface="Wingdings" pitchFamily="2" charset="2"/>
              <a:buAutoNum type="arabicPeriod"/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материально-техническая база должна обеспечивать выполнение проекта.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0335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Обоснование возникшей проблемы 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endParaRPr lang="ru-RU" sz="3200" b="1" dirty="0" smtClean="0">
              <a:solidFill>
                <a:srgbClr val="FFFF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196752"/>
            <a:ext cx="8496498" cy="4967511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CCFF66"/>
                </a:solidFill>
              </a:rPr>
              <a:t>         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Привычные вещи, без которых нам трудно представить жизнь, порой таят в себе интереснейшую историю. Незаменимый в жаркую погоду зонт от солнца - не исключение.     Сегодня каждый из нас имеет возможность пользоваться зонтом во время дождя, но не у всех имеются зонты от  солнца. Поэтому я и решила связать  ажурный зонт.</a:t>
            </a:r>
          </a:p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     Выбор этого аксессуара — весьма ответственное занятие, поскольку некрасивый зонтик способен испортить весь внешний вид. И наоборот, хороший зонт является  </a:t>
            </a:r>
          </a:p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не только «временной крышей» от солнца, </a:t>
            </a:r>
          </a:p>
          <a:p>
            <a:pPr algn="just"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      но и украшением костюма.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005064"/>
            <a:ext cx="2879725" cy="230505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4099" grpId="0" build="p"/>
    </p:bldLst>
  </p:timing>
</p:sld>
</file>

<file path=ppt/theme/theme1.xml><?xml version="1.0" encoding="utf-8"?>
<a:theme xmlns:a="http://schemas.openxmlformats.org/drawingml/2006/main" name="Тема7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1683</TotalTime>
  <Words>1263</Words>
  <Application>Microsoft Office PowerPoint</Application>
  <PresentationFormat>Экран (4:3)</PresentationFormat>
  <Paragraphs>144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Тема7</vt:lpstr>
      <vt:lpstr>Слайд 1</vt:lpstr>
      <vt:lpstr>Что такое творческий проект?</vt:lpstr>
      <vt:lpstr>Слайд 3</vt:lpstr>
      <vt:lpstr>Слайд 4</vt:lpstr>
      <vt:lpstr>Этапы и содержание проекта</vt:lpstr>
      <vt:lpstr>Слайд 6</vt:lpstr>
      <vt:lpstr>Подготовительный этап проекта</vt:lpstr>
      <vt:lpstr>На этом этапе необходимо выбрать и обосновать тему будущего проекта   Требования, к выбору темы проекта:</vt:lpstr>
      <vt:lpstr> Обоснование возникшей проблемы  </vt:lpstr>
      <vt:lpstr>Цель, задачи проекта. </vt:lpstr>
      <vt:lpstr>Слайд 11</vt:lpstr>
      <vt:lpstr>Слайд 12</vt:lpstr>
      <vt:lpstr>Слайд 13</vt:lpstr>
      <vt:lpstr>Слайд 14</vt:lpstr>
      <vt:lpstr>Слайд 15</vt:lpstr>
      <vt:lpstr>Слайд 16</vt:lpstr>
      <vt:lpstr>Выбор инструментов и оборудования. </vt:lpstr>
      <vt:lpstr>Слайд 18</vt:lpstr>
      <vt:lpstr>Технология изготовления изделия</vt:lpstr>
      <vt:lpstr>Слайд 20</vt:lpstr>
      <vt:lpstr>Слайд 21</vt:lpstr>
      <vt:lpstr>Слайд 22</vt:lpstr>
      <vt:lpstr>Слайд 23</vt:lpstr>
      <vt:lpstr>Слайд 24</vt:lpstr>
      <vt:lpstr>Экологическое обоснование  </vt:lpstr>
      <vt:lpstr>Самооценка проектного изделия. </vt:lpstr>
      <vt:lpstr>Реклама проектного изделия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выполнения проекта</dc:title>
  <dc:creator>Светлана</dc:creator>
  <cp:lastModifiedBy>Ширяев Вячеслав</cp:lastModifiedBy>
  <cp:revision>92</cp:revision>
  <dcterms:created xsi:type="dcterms:W3CDTF">2009-09-26T13:30:10Z</dcterms:created>
  <dcterms:modified xsi:type="dcterms:W3CDTF">2021-02-12T10:18:56Z</dcterms:modified>
</cp:coreProperties>
</file>