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2" r:id="rId3"/>
    <p:sldId id="281" r:id="rId4"/>
    <p:sldId id="284" r:id="rId5"/>
    <p:sldId id="285" r:id="rId6"/>
    <p:sldId id="287" r:id="rId7"/>
    <p:sldId id="291" r:id="rId8"/>
    <p:sldId id="296" r:id="rId9"/>
    <p:sldId id="294" r:id="rId10"/>
    <p:sldId id="292" r:id="rId11"/>
    <p:sldId id="290" r:id="rId12"/>
    <p:sldId id="293" r:id="rId13"/>
    <p:sldId id="295" r:id="rId14"/>
    <p:sldId id="288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96" autoAdjust="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7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34" y="-35797"/>
            <a:ext cx="9178834" cy="137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1248523"/>
            <a:ext cx="69847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«Радуга»  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9572" y="2179221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 по формированию основ финансовой грамотности для детей старшего дошкольного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ярмарки краски».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6069212"/>
            <a:ext cx="30961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Югорск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58141" y="3933056"/>
            <a:ext cx="35823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Руководители: 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Колесникова Екатерина Васильевна,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«Детский сад комбинированного вида «Радуга»;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Фролова Татьяна Борисовна,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«Детский сад комбинированного вида «Радуга».  </a:t>
            </a:r>
          </a:p>
        </p:txBody>
      </p:sp>
    </p:spTree>
    <p:extLst>
      <p:ext uri="{BB962C8B-B14F-4D97-AF65-F5344CB8AC3E}">
        <p14:creationId xmlns:p14="http://schemas.microsoft.com/office/powerpoint/2010/main" val="315757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188640"/>
            <a:ext cx="4084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0298" y="5637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Итоговый (заключительный)</a:t>
            </a:r>
            <a:endParaRPr lang="ru-RU" alt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854583"/>
              </p:ext>
            </p:extLst>
          </p:nvPr>
        </p:nvGraphicFramePr>
        <p:xfrm>
          <a:off x="1661410" y="1229330"/>
          <a:ext cx="7375085" cy="369050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254406"/>
                <a:gridCol w="3096344"/>
                <a:gridCol w="3024335"/>
              </a:tblGrid>
              <a:tr h="7446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ДЕТЕЙ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ПЕДАГОГА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</a:tr>
              <a:tr h="2730386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ЭТАП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Итоговый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2019 г.</a:t>
                      </a: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Участие в игре-празднике «Русская ярмарка».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2.Рассматривание и ознакомление экспонатов  выставки «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деньги».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3.Рисование на тему «Этой ярмарки краски».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1.Организация и руководство детской деятельностью детей и родителей.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2.Проведение игры-праздника «Русская ярмарка».</a:t>
                      </a:r>
                    </a:p>
                    <a:p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</a:tr>
            </a:tbl>
          </a:graphicData>
        </a:graphic>
      </p:graphicFrame>
      <p:pic>
        <p:nvPicPr>
          <p:cNvPr id="8" name="Picture 2" descr="https://www.alllessons.ru/wp-content/uploads/files/hello_html_3c32ec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561" y="3819959"/>
            <a:ext cx="3384376" cy="303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1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3.googleusercontent.com/mCzriZL9x0ZPy0ZD5960ERQEhtqPFilmQQllVen_Y1r4ZfdQXenS6I10ePGY3ScjBVGOlsCtcW_By_2ZU0KrmNkfEE1sOlPGTWMwOgh-4uYL-8w3U8fURVSXT9utKdVwaNQcWNn8vI5aD-balxPWsP2ikc2rfRGI3GeCxN4SpM_OW71dfrOo_GMcCIbLktUhFaJOigfbK44PLVA0lJGVtzaHT05TKSO5QZaqngF1y-240U9xp3deWI80-_fRXyarjyc0HsTvjBD21ZI80XgNVVfomWHOaBIdacS346frgCvLycwZmrBxC5PinYyb_0IjKu1bMB1sQP2eOSu9N6OFhzaAARbCXfu6ygrARrboVEBDz0exHxuXMZxb3q1F0SLn4W48bdxp6xtUd4V2ipsCL_BdJSdiLLs3b8gdVxkub5fuXi6Rv14uUOgvoVNN1Hb-78Hk6RVw8wr7ft5Rcclm7T1FC9C3UXX6SzvjVl1LotndSzAjqunalO8QdAY0mRlKFq80ncZPglf_hZKHfP19HvcFrGD8_-nsnsDZjXbehUQ_yDbWt1GB_C5IQAZKi4xrQCUaQzusWPIhBVcxNXhPjOmqE_7DVgQ8aTDPKcpRLtFPZmVUI8sEMWqYc772RkxQAbWNW8QKptkCXOhBEykFXtaUL6X_8vIs9cNEHHIhG9VPw3-1kcAbOkzRzrqKKw=w782-h586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2"/>
          <a:stretch/>
        </p:blipFill>
        <p:spPr bwMode="auto">
          <a:xfrm>
            <a:off x="1907704" y="1177995"/>
            <a:ext cx="2808312" cy="226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vxDwi3jhgPt91yDV2htqfFy9gdO7RilhH5OPHcNNOvMkmYrgCnoInncHlLNtUQHw_FhUWXoHFPzoPPzBNk69v-OucmlV9hOI1VRia0kjSVVGmSSJ9dGyKQQc29drOLT9wpugKx-k-kb8mlxxTOJenfAK4yKcGoPkO44iOMVs9ut9B-lra61fEuNIpEs1juvj7HbiQjWM0ngRAaEwRuYgj8M5lXIXK71G4mUlkLIiEVhi9xr41e38D5jY_z_4mPtkFhXJ2cKh2t5LKJaoBld-zxTvNAcMdOuT6rtInaH6txnRhsGEzVUNLmvWvDRC_E3qDaR-YRvZhWIj69mzkfzm2wmAg-5MjJ7ckYeSP4TjGqldvckzn-VuRODXqUxNm69TyQyKlCHmIYo8ASd4dGyO8i1qnrrh9f7mIHr-4IX7Dc6FNQ3P-AIA_13vdqNH3OmSMXaajE-Tk3udgSEP2mA6J0hZ2XZ97BefDu4ZMG__Tjz92XUPzEncJgNXnyiXyaQAH6yUlwCamu2LzdIr8PyBKD3Vd-y4LIWy9Afg3VMfoNAk3uRkgDdJTaumYhqSMb0-sVR_HvfsaaiGaOx9tMw26FIs_n6Gz2-8ehcqcnvZBcApNvnv9hlpuuUkHxyVw3K5f4T46WxIgPDfjFWfKHeNYsDN8wUUsPVbS2HDRA5KG02PcIg6zl3DPU3WKteNcg=w782-h586-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415" y="1182639"/>
            <a:ext cx="3022808" cy="226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ярмаркой был организован «Монетный двор»,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родители могли заработать монеты-радужки.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lh3.googleusercontent.com/vQBSzLU2Lf_ecz5NZDqjRgm0uDZKtXyjzXRe30RKUR_jaqmUWLh12gwzWQuaqc8jaMb1pWMnpkhio-TbRlZAh_9DPyi1MVyZRCy-TPG6vc0LUN2vLeQ8Yb8UfhtyreRBxiBpwjdD6D0DwNGfCcxOc8iJ-So5Dq5DTjEpZWHA2m9zgkAB_Yt_nfjDi5qkpUmdn3s0V0eo3-DGRYp9VjeFu4vpkDpsfk1_HphEmKMGsPWvH91xib15rPiLf5wekRBXUDcykCDejym5MqVgZgqVMM8tZWzCyfdnSlDxpoQAlawnnGTrRNXXRDmRK6KwNyjrHtqESQHhazKQhiJdEmv_ubiBSH1yUvNDpR9pJxTNJOKAyM-EFEFWXjPWshBC8OhCqI5q9iphI3Ost-qWS6Vh-4cXlhmzzxL9UxgYHXO98LpEU-0z4Kh0UgwZtDbff0aT17w-TX8S17X5WHJmhQEZ2329YTsH6CX3vJJ9oVEiAnZnI0w5G3D1RG6PT7eeLk9EHxdEgRoGpaC2-r_TJ3fyfyLotQEQ2VmBtRD5OsBfF0V0VLVsoHRW6OKKZRUsvjcAFmkM0CvVxa41zeC72hLWg3eHEmxSfYckYS1NS0xnImS0JbSP8__r5CwYToADezoaJEzpyr8DIPus6YcsRbAsngkAsyLy91X5YWsV_b1NdbLw11lSorP77ksYgsAwIA=w782-h586-n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60"/>
          <a:stretch/>
        </p:blipFill>
        <p:spPr bwMode="auto">
          <a:xfrm>
            <a:off x="2771800" y="3938182"/>
            <a:ext cx="3240360" cy="2535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ЗАГРУЗКИ\Downloads\предпосылка-падает-флористический-орнаментальный-выплеск-19718400_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27307"/>
            <a:ext cx="2843808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lh3.googleusercontent.com/G_prCoJNAiMvnvjZE_wbCLUoIqx21dU5VxcWtSqIcpGTmdAPFtF5Fc0C-mh_9qWPm6vEsy4y-lPBd1hR1_1Yrqcn5xneQ4JyKWGE37LqxJw5XHfc0CcnA27Lc1ps5d_ySk4xWiqR8wFT-CPDmBKzmTrxWIO-KbdS1QDBBJo3bpTCte0XkUyAmWDmn3AWMGCWO_4Ujy_QdXyhpOYgNyD0li_TEMDU9gTs8jlOTMz1RYbb6rXL0ru-vIUEs0RKCMurb6Dv6MqaLAquv2y0aY1DZCfuY5a5rbsZNQHsbJ_v2h6CR6yQJJSSGUIKwddOc8Ss4XUklNQWCDXpl_Men3wqACdQU5gsTTouaY3reuTVk2ILCmKAix18uIaJvGH-Sc2YBU2D7uEIwsBsjfFZXTZ4MwebtwWcPiXdQ9HZ1UXpESd29GLMbvIwJRYMA24Kyo57dNwSbXf0zqNNdzm3SllaERghAmx2kDKED2PJoFhSY4BWzvOkpFqOuu1jLpnK_p4jOMPLIc0YMGJB582sO1M0Qqcg7wlrOBDCMdhA8lQcIg5i0pXgs8OWSGVSd6wUkSyzhBMlUGlDNAa6Ki69GZD5w0v7Vn9hbzmveqKSLi7JSU09bBF6dsnq1EPOQGKTko-U2L2Do1UYanv9tM1_uSEqrUMPdHrTLWxljjo8ncFIzX-eSSQhNj15vhhgznv3UA=w440-h586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60" b="10533"/>
          <a:stretch/>
        </p:blipFill>
        <p:spPr bwMode="auto">
          <a:xfrm>
            <a:off x="1661414" y="1050431"/>
            <a:ext cx="3528392" cy="3700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lh3.googleusercontent.com/IU6_Pzt7ib33LwHbLaO8Fu0C37Z9vUX0WnPx5ROSDo-9aKp74f4bLPHYabJFS47ZHegOkSHsIQrj0He7Tx3WZEd5-zfcRAiwN9Q_M9EH8RR_mCiS2K1ZjTbOzoyLxoPJ_nWSYNLd9pvFbaaxxu5y7cs3FfNdOTthLhhlKqblw4t9QyN9JczT5XmvsK7v44rloaHQILR-yc-iO8P2s1PJl6AETIOdkyVwuf9Ur6yDpEL9vq1d9o4laqln79V6O1VZeVKIxAXhxf_Ui1m8tlzY5kG87dDfiNZ36ANRfecC1PPmyX7iK3LTv2Cjson3oQlCxzq943fsPX44KjCEdRT4l8_sAqo6rvNGriD5U3iI_mSnn0eICFkWozVvgU9cykmQLvKZuAImfkibDTWEDDCTquB1iBOQZxaPOywzbfFv-dKOR4EA3TS35M1-1TGdplh39VnVFnh1_bzxZ9QVRZahd-olkWos_dHPU-f47yGXBTSPV0YkDsNY_x3MmRRbbRRhpR-MVIX1QwGC_d_P3KjplvVMvOP-6QNkJKrhSSVx6qjqBZEaMoj5xXG9NNZTepPhx7Jl-rEM-1AEN3H3QvUI7DA7z_E0pjq6BSZOp7CnHNFJMTu5Y8K5X6_ZQiP5afPmPqGa8PzdpveHsC6d4Flr1sHw0nF7G-Y-mzZOhdM4NO8iFJNYCeTewnmzeQ1j1Q=w440-h586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26" b="23804"/>
          <a:stretch/>
        </p:blipFill>
        <p:spPr bwMode="auto">
          <a:xfrm>
            <a:off x="5339168" y="1052736"/>
            <a:ext cx="3578032" cy="3700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332656"/>
            <a:ext cx="44283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Игра-праздник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ярмарка».</a:t>
            </a:r>
          </a:p>
        </p:txBody>
      </p:sp>
      <p:pic>
        <p:nvPicPr>
          <p:cNvPr id="10" name="Picture 2" descr="https://www.alllessons.ru/wp-content/uploads/files/hello_html_3c32ec4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80" y="3819958"/>
            <a:ext cx="3384376" cy="303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9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332656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s://lh3.googleusercontent.com/8RGbqgUXqwAU7cTa0HrZBxNlCnvAQVySMCrjloXG9iuT1yqwIOA9uCZA5NTz84AxUX2mVva4YH124dD_SGI-R6muc9C-ros15dmeNiA0j-XQ1uzTxFcqEkCHKqebWZrd0C0R3OepPNraW8a22K28eJbmOBgxp0T58QQGf8tYaLByKxUqESfNbsJe1fQ5_OZTiypPVcTKYH_y06bBZ0EjaGr8xpqKEU1jLo514xgx2OEzjG_Y9LGCHeSbdLGq2B1yh6VCMb5RV6DMWGUOqPtEEd9jlm16R_hv0IpQ95viuZD67R2DcynnfkS2Y8RKf3RdUqD4efk-dyAoumQy2Dj3mCcM_lA_9ENJxdjEeB0YfdYUpV3pLuX6lDJYheHUfCxePLwOBBgU5R7yKVfeLYo4VeyH1IN9e9zHYpge0LR5dvldHTDriT5USHPpkfq5zdXXauvKcq_9Iahs2ak35ju_-qZmKLyhJNlmGgtiH1L61FEeHfE0lASTPwpbvQBv7o4lGsAMRTfiVUsrnDadp1R5JcxFx_BjSHo_8A8P_o9VLkI2lbI6tKO7dtwA399LOF5yWs_5csgkLLfAM5dIvqVBgSLPAkqunR3U4QjhgmDtqX0jOejTsHyO_rgkLl1Cg0gozmMGl8AxC127cfaBF7fWJCRcCW7ym8g_B-Xwyk6bk6EqpmFK80_i1k_SbKcoqg=w330-h586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2003665" cy="3558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lh3.googleusercontent.com/xDojb1dLw2uNQHeF1Q7o6yX61wn4IDKZNqaUa_e1lzM--Qt_ZjbfUdk_-Kepx82kp9yy-DhUjflpmXP4q52cccpg46KKGpcyVYPdZTlEitMTuGPtdMLIryJr-KMw03AGF3CFXb9lPOowPPvN5UsnrxsQeBcmFuoIgVoq_W5GUuEemtE28jaLv1eDy28KQo260aLOY2M7imkbyhBrmTJtJkgGUoCCz9COmRCjy42MRQNvNMIM8whnuQtFbB9hsBXx1TX4PaAz8cefCHBr3wuQIG3ZrLfyZvisfd8FPg5xvpYsBRu3or0ZOeyhP-1aiGcptXMQKZnENrWnSXlgdktoa9ZKE2M9Uxw0L2GKGE6RGSeVrwGYffHOBCRglBHIijl44gsYDZoEMwRkmAE_qnP6I7KTMX_lJo7frDoo2ZlJW5CNeAeaZmmA5PybwLWWLZZSPqZYMsbgEnUduEGBqIW2yIYld-W8aPxfT8apJqwnZHLgrd4FxkY29x9Eja8oP2k4Q3tKDo5nTkF_txUvbqJ9q4MCxST4Yy7oJ9QTfmuhl60zxEZTZfNBcCqqTrr0W6i8ufWtjv-AFBKjpdJMuWhS6PkTV5PEE0lk2PJFSyhsaD6TTnhqJurCF_gROzYI4g8HFBdMkunhQw8UyyrG6lwJKTuf0b0MO1Merzd-jcdbsyfSd0jmG6aeqa9OtQ3nbQ=w330-h586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908720"/>
            <a:ext cx="2161896" cy="3839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lh3.googleusercontent.com/p_OC64tUJUfxyyfDzbiGp2BMykE3lJ38F9ZyGDhnYPx9lrFGpVZjN0Li4UCgpMxZ_XnrhSuhRT1RP1YHatyJ2hJ4knDt-80BWybpBJwSqj9GCPr-q1MKx4Vs4tRJShzZcXuydPS2bHJoI-lxNjnXjc0X6w_yzFvZZvk6g9HkKPws60i-YhOjpxorFt9JDWy2tAxVFpvz_znKpeBY9UIWJo4-FHN4MN_GW7RN9-vS8C32ESjYV5d1WwvaNb36RjMPYE3otIR1niU0TwRdMc8has-vXBCdDFav4Um0o7hQtrOy9kb2tIoA826fju669t2gcqaxswer4IceyhovPE8peQ3-kZQ8ohcCGxhWyxHj4tbUYXPow6lRov_3EqUYrR8RrrYiCO_vkxgyJfwmpJDVS8kRJhBy6BoNwcsRUYRCWXIf9JtlLC2j9SwG9U4miuTj4EXlIpL09I1clmnl_uXXPbQFYbV1y6kH0lTl3jmRKT9mS9rTzZuvEUVDvcPRrdy5K0iMK5Hj-nXclDo7KUHnkqADUtFwgd97AMRBxN3aTHdDogbPiZKsxiAMrbd3a5VpM-IMJ-CZotCsodtNenR8K4kZcoCjCKGc0PiWl7ZcCu9D-J35Ye51gOS5w6KAj35loGszWVPX7-hueI_HAD6tG6pJw4wqQeNTLnqqrcrlHy6IIxPFgpf964wiTS33MQ=w782-h586-n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511" y="922404"/>
            <a:ext cx="3038594" cy="2277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ЗАГРУЗКИ\Downloads\предпосылка-падает-флористический-орнаментальный-выплеск-19718400_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438" y="2875466"/>
            <a:ext cx="4374740" cy="398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0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www.alllessons.ru/wp-content/uploads/files/hello_html_3c32ec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04" y="4639990"/>
            <a:ext cx="2470862" cy="221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61414" y="1443841"/>
            <a:ext cx="72310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Прогнозируемый </a:t>
            </a:r>
            <a:r>
              <a:rPr lang="ru-RU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 работы с детьми внедряются методы проектной деятельности, дети получают навыки исследовательской деятельности, работы с различными источниками информации, учатся анализировать и делать выводы, обогащают свой словарный запас, осваивают навыки совместной работы со взрослыми, пополняют знания в области финансовой грамотности, русской народной культуры, русского фольклора, соприкасаются с народным творчеством.</a:t>
            </a:r>
          </a:p>
        </p:txBody>
      </p:sp>
    </p:spTree>
    <p:extLst>
      <p:ext uri="{BB962C8B-B14F-4D97-AF65-F5344CB8AC3E}">
        <p14:creationId xmlns:p14="http://schemas.microsoft.com/office/powerpoint/2010/main" val="3813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ЗАГРУЗКИ\Downloads\предпосылка-падает-флористический-орнаментальный-выплеск-19718400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38344"/>
            <a:ext cx="2843808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1916832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ЗАГРУЗКИ\Downloads\предпосылка-падает-флористический-орнаментальный-выплеск-19718400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38344"/>
            <a:ext cx="2843808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13639" y="2612603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5311" y="1443841"/>
            <a:ext cx="66411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Проект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разработан в рамках реализации программы «Основы финансовой грамотности». В процессе ознакомления детей с финансовой культурой очень важно создать оптимальные педагогические условия, содействующие развитию экономического мышления, деловых качеств, общественной активности и предприимчивости. В данном проекте это достигается путем сочетания разнообразных форм организованной образовательной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96112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54215" y="2654215"/>
            <a:ext cx="6984776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alllessons.ru/wp-content/uploads/files/hello_html_3c32ec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04" y="4639990"/>
            <a:ext cx="2470862" cy="221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77348" y="404664"/>
            <a:ext cx="71680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Фролова Татьяна Борисовна, Колесникова Екатерина Васильевна.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 Евсюкова Виктория Валерьевна.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 родители старшей группы №5 «Фантазеры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проекта: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творческо-познавательный,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cap="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проведения: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ноября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по декабрь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</a:t>
            </a:r>
          </a:p>
        </p:txBody>
      </p:sp>
      <p:pic>
        <p:nvPicPr>
          <p:cNvPr id="5122" name="Picture 2" descr="https://lh3.googleusercontent.com/izYeMB3f0vvMbc9351emdsGeBOE5OjdjlF9OIDTzbSx1ozimCLbard2Z8u_AhsliOYu4K5OLCgj9UiPS6rO7gufzpJCWyqI2jAZYI2GX2D4FhPf5HomhYbkO1dTVz5CK3F-MZp1TO5RkNzN8L2ZLmD5GL977ZKK0O6GCw1JBty6yMqp0ZntsaGF7FdVW12JRooJJxAl1hcqTa4b8dNrjhP8aQRPiof5UEPJoQ9cKmdL3L5pXdegWAUjuXv-SSIItmJk5ysU6nWHh7OJgGjcwQ7Qjjcx5gSbwC6VOX13MLHuWkIkEvYeBcJRIcUOgsCoLY2q848cHJ1PFNaUH_j4ePCYxM09RBp8PQkPuNNGMAy5oRZwrurVOC9T9hXo7kIhbJOjmUQlx-6zaiAk7pY0KP7BnXip0HGlxEHfVQifJx8wjMxCjdLx5WqcAOhoKI6mverUjHTqZhzxVCkKw7PZeKbzkhAPKDJox8LjmDvauc0nHC8M96PFi0_4c12tJwUbBFdr22EEhoNu3tpPv1COyPDC6FLyq97A8uHWfCVDqpfdVQopc3RPF8kY0__qAvUUSpKB88IK7CLbGOD-2ESAk5zMeJFtvECDeuPv5G2xVJh0-veAOWI6hcxPuhr6jZYJPWJUEE_1Qfa85emWWAjwDKNOj0lGbWTVEEnfoVrDKW89h-vI5Cv06V9pXuYFiLw=w440-h586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8" b="25278"/>
          <a:stretch/>
        </p:blipFill>
        <p:spPr bwMode="auto">
          <a:xfrm>
            <a:off x="2123728" y="3492388"/>
            <a:ext cx="4191000" cy="320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56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731773" y="2654215"/>
            <a:ext cx="6984776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alllessons.ru/wp-content/uploads/files/hello_html_3c32ec4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704" y="4639990"/>
            <a:ext cx="2470862" cy="2218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52380" y="476672"/>
            <a:ext cx="72401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 проект  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 тем,  что  способствует  приобщению  детей к  финансовой культуре, пополняет знания в области русской народной культуры, русского фольклора, а также позволяет вовлечь родителей и других членов семьи в образовательный процесс дошкольного учреждения. Кроме того, участвуя в проектной деятельности, родители не только станут средством информации и поддержки ребенка, но и получат возможность обогатить свой педагогический опыт, испытать чувство сопричастности и удовлетворения от совместной работы с детьми.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lh3.googleusercontent.com/I3XSAE1EqW8rg6ubWVuXZM2LD1kQwVvGmi31Wjh2wvz8lL6r2k9nfl1TCeJ9zY4JD6HT9JbtodWorvWGOdbIT_hIhQZiAw9K_v8-2qUv0Y6tebzTl-GYRgIGREZuN2mSDUhCVTp9XgUjfojYyR89WFZJnDh-zh3c97iKBlr2Pik1JJz6rZCdEUeHIXPSrsvyKO0MgyLprz1RC7YXYPL7DZwce38AlP1ciBXuQdvrYxCOQgssXL-iWyz1iqN7YxHovmnryBcXqKUECc2xDTbrgYXLZtv2yzFBao5X17NPGTWRKM7XNFhZyuYzOvjh_t8lXLNvAEds_VCAmKNr8lUGpv_M56iTyFI44yUM_eqSqsNvjRizOWLfBqb65XK1kBzs5Bey3pXyi0hC_Hzh_2Yb05tw3JUgqnImSN1-zccZwKiLDzBJ_fQW4Chrj8iFPePMpaumejdLpANJ4lVi9RQ4tLtbtqczHIK191utBUT5UNFEbir3ARCsuE9cGJ4X-19xOqH-lYBHydIChmrjZAEfe2xY1Lmstf62zecu_OKbaSlZbxemJOgcJgm4Of5vawZFTwZOmBUSY9CmeWs-Hlim6es18dGAwQzeq3vb4PlAfhSGAg0IlcJi4ycs2EbD5aU-OKBcEKq-D19-KsBJefYTSKqNMV01ecKws6IchGunWbkqV7MNbM_gpbJUCuGe7A=w782-h586-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92388"/>
            <a:ext cx="3960440" cy="2967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5" y="2638204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61415" y="404664"/>
            <a:ext cx="72310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проекта – формирование знаний о ярмарочной торговле, о русской ярмарке, приобщение к финансовой культуре,  к русскому фольклору и традициям русского народа.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75311" y="1327994"/>
            <a:ext cx="70011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поставленной целью в работе определили следующие задачи: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85347" y="1857410"/>
            <a:ext cx="72171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представление о ярмарочной торговле, о русской ярмарке как народной традиции, о жанрах устного народного творчества – фольклоре городских праздничных зрелищ; </a:t>
            </a:r>
          </a:p>
          <a:p>
            <a:pPr marL="285750" lvl="0" indent="-285750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познавательный интерес детей к значению слов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товар, стоимость, цена, покупатель, продавец.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marL="285750" lvl="0" indent="-285750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к изучению основ финансовой грамотности;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исследовательские, коммуникативные, творческие навыки, музыкальные способности;</a:t>
            </a:r>
          </a:p>
          <a:p>
            <a:pPr marL="285750" lvl="0" indent="-285750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и обогащать словарный запас.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отношение к деньгам как средству обмена денежных знаков на товары, удовлетворяющие разумные потребности;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и любовь к русской национальной культуре, народному творчеству, обычаям и традициям;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оказывать поддержку и содействие семьям в воспитании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46475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188640"/>
            <a:ext cx="4084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0298" y="5637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446577"/>
              </p:ext>
            </p:extLst>
          </p:nvPr>
        </p:nvGraphicFramePr>
        <p:xfrm>
          <a:off x="1661410" y="1229330"/>
          <a:ext cx="7375085" cy="51206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663161"/>
                <a:gridCol w="2776567"/>
                <a:gridCol w="2935357"/>
              </a:tblGrid>
              <a:tr h="7446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ДЕТЕЙ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ПЕДАГОГА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</a:tr>
              <a:tr h="27303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ЭТАП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Подготовительный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marL="5588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1.Рассматривание открыток, иллюстраций, презентаций с изображением ярмарочной торговли, ярмарочных забав, атрибутов русской ярмарки.</a:t>
                      </a:r>
                    </a:p>
                    <a:p>
                      <a:pPr marL="5588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marL="133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1.Планирование деятельности детей и родителей, согласование плана с родителями, консультирование родителей. </a:t>
                      </a:r>
                    </a:p>
                    <a:p>
                      <a:pPr marL="133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2.Подбор информационного и иллюстративного материала по теме.</a:t>
                      </a:r>
                    </a:p>
                    <a:p>
                      <a:pPr marL="133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3.Работа с методической литературой.</a:t>
                      </a:r>
                    </a:p>
                    <a:p>
                      <a:pPr marL="1333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4.Подбор стихов, частушек, ярмарочных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закличек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шуток прибауток, музыкального репертуара (песен, танцев).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24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188640"/>
            <a:ext cx="4084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0298" y="5637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  <a:endParaRPr lang="ru-RU" alt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248468"/>
              </p:ext>
            </p:extLst>
          </p:nvPr>
        </p:nvGraphicFramePr>
        <p:xfrm>
          <a:off x="1661410" y="1229330"/>
          <a:ext cx="7375085" cy="544068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254406"/>
                <a:gridCol w="3384376"/>
                <a:gridCol w="2736303"/>
              </a:tblGrid>
              <a:tr h="7446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ДЕТЕЙ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ПЕДАГОГА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</a:tr>
              <a:tr h="2730386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ЭТАП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Основной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Ноябрь-декабрь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Участие в беседах: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«Русская ярмарка»;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«Шуты, скоморохи, зазывалы».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Участие в занятиях: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«Где покупают и продают разные товары»;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«Стоимость и цена товара»;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«Наша мастерская».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3.Подбор материала и оформление выставки «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PRO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деньги».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4.Изготовление вместе с родителями поделок, которые будут продаваться на ярмарке.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5.Участие в подборе костюмов для героев русской ярмарки.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6.Разучивание стихов, частушек, ярмарочных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закличек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шуток прибауток, песен, танцев.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7. Рисование приглашений для участия в ярмарке родителей и детей других групп детского сада.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1.Организация и руководство детской деятельностью детей и родителей (распределение и разучивание ролей, подготовка костюмов, реквизита, декораций и пр.).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2.Проведение цикла бесед и занятий.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3.Практическое руководство процессом изготовления поделок для ярмарки.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4.Оформление информационных пространств для родителей.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70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8864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«Наша мастерская» -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поделок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будут продаваться на ярмарке.</a:t>
            </a:r>
          </a:p>
          <a:p>
            <a:endParaRPr lang="ru-RU" dirty="0"/>
          </a:p>
        </p:txBody>
      </p:sp>
      <p:pic>
        <p:nvPicPr>
          <p:cNvPr id="8194" name="Picture 2" descr="https://lh3.googleusercontent.com/_awYLo2lCpR-KM4--06Usgb6PhxijruvxsE0iuKwuXmWLI0Y90td3XP5nTui3xV487McFPXQTrjHvaPeqc1sB0gsQw_mBoxjGVD89kgbpJ6uVblxYA3Z0IvRd9uLjUzBMnzBNUs-MkvX5uiBFPDrSahhpkG9Af1voLrrwz3H6rQdPviGy61cubOollEdGCToS4HystqAQrBYY480l50v1s1aA9j4dd9pys-xRX0O4quKV7PPyX-4VKCwo8nDdOL785YZ9esztBSggVIrU5m5V-5c_rqyWUfYI6MqMSpd5CDJOwmynLXGra2oewC4yepc72YtBSj5wC8a_0wwYNx3GKa3LFlmArZT2eC7r0vYe69Gb3kFjGR2NaaBsOgb8P_bpwY_62ueQJJ8_Oi4X1RTGxF19carDNqaG-7yTNBYaaML7qoEpkicEvf4I0DjYRnsclkzq_uHu3Nk5UFOw1BqLFo7Ms_anDH6-14Q1bVhQku4fFOZaSnHtr_WAD5AyQWnPpKC6ruA7UGx0sGKFW-QwFW0i0KqxdBHlgMqMUeEnolIIEO68pmis43Tsb5CDXuxDABLJahm1EpSrtjzODfmlxbLnYdAZJANxilO7nkmuZlstth1J_fCjvh9WXYjk0PO1xz4ADsN7pG3EuFPsT8-L6lx75rkYCKAmlsYgd2Hl70tgULrK6RO3FCo_Tu37w=w1042-h586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45"/>
          <a:stretch/>
        </p:blipFill>
        <p:spPr bwMode="auto">
          <a:xfrm>
            <a:off x="1518852" y="1298377"/>
            <a:ext cx="3593751" cy="2895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lh3.googleusercontent.com/aRxCR59v7C_znq_rGKhHEVw8U-ofEMxocbpEUJIOZDpuvHTKYSesGangfuhFCYlPEvN6pcE8X36mAi-7LDTh-DgB02KJnZcgnXRT5KRsnwRQyCNlcsz4APVkLQqMf2P1cpWUJ1Noh3fmYmo7JRbntfTQehEZIkToo61biyz2W0I2eGxYGy8ZXXQOoP1lt9gSkq2SS1SgEsTtYp5r3ySkxgu7RdFheRKE0YVT5DwO1AhNYMTUMQtnjJRp4MhaxLSLHhYDJAP9ncXARQlUZSmJUBsiRmR5o2p1-_Sfxg-aN6K7k2IUVyg6bLLd13B7QF5NnDFUDmN0bayPuwfab2_m81EgNMcmgMxamXR-y-rdVMArKthblUX9KXW3Up_ek1CFO3K3-bdKvK_2oLajpke2DGYaEnVCVd3DOwuImPDfFJZ0krxeLxIxiiuCaChBBPZckFoh3GgFJcqc8Oe1FBdC-NCEoXBHUMJvbhrvcB9xVaBXpmYFJWfNriW4BwDH5lwhPLji5-AyfvlGtEwGvzXDhkUP-6vXj43QRmxJpBS8DRczlTft2lERVKivoOeEs4xq7U9BVjPUFsGzrxFLvut1Y9ujWQ2XPXFcKbbtxI2YalGZlhlu7WbCBBts221WGmcEG_ki6XCWoAxtx9ZKFWpOXhpzN_J0A6vFk0edtrfHUYccPSBaiGXtle4nKNbPnQ=w1042-h586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299" y="1298376"/>
            <a:ext cx="3738881" cy="2895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www.alllessons.ru/wp-content/uploads/files/hello_html_3c32ec4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751" y="3720050"/>
            <a:ext cx="3384376" cy="303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30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55883"/>
            <a:ext cx="698477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и оформление выставки «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деньги».</a:t>
            </a: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" name="Picture 2" descr="D:\ЗАГРУЗКИ\Downloads\depositphotos_238191942-stock-illustration-seamless-summery-floral-border-colorful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27536" y="2609640"/>
            <a:ext cx="6901552" cy="16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lh3.googleusercontent.com/gBB4dedonXBt114jtf9UEDepq59d3QhblfXvoAbAPHXFMP3Mb9GpU9AdUZ3r561bJXupmIVE01QpHqInATcDTLUnx_NYZPUKB3Bj6bL4oDu3o_Cb3eRR4E1NjBSm1hH8vL2vcPcZncs3qtbtUpx9Bg2-Cvtef8UZJIojIJkX46DSBaYu9rDMbSdzAEARBh8lJfZyI0z255Us_AXqSfKsdaWuPwirVe6ZvznitXOd1DOJSDFGj9NUrhhnoJF8B2dmEoM3F5-NoBS7LAL0jBekqb32Y9aze583ogjGwZL3FlmzBdhWPqX0lOvZExEvlQTzKoas2lt5mEjVGpuNqWpd1R3pIeUghHccKnxdJ5QXL1qcY4aHS-SLE-ggr0V0eqZsap9ir4DnxwHxcUNhlW2hwwxsu1jS6Gdasss6ZQJQ1X2yCwInplKuoHJd8uhVEdZwgP7bL5QAxXQEXhy20CEKIpnn7gffK1Em3zSOpNzympjW6pa3_uFY5Z_j0kxjQSsAodtqgW4ektlRFlnCYwAnaQJgktyfAAz2wkK1H4_ZormHMNyAy4MtitfMokowmAnY1YNQcVVVaGtzGAJXG7mjjDfTkRgqU4PSKYgTfZcG7a6gtO3d-Xvwfhs5Y9ubaBIKCm4Mg5yPJRB9T9wudvQSs_FWDYRCQmDmHF1tTRyOI3-oHzkjTnrw_dSr7F8Dhw=w1042-h586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619" y="1124744"/>
            <a:ext cx="640207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ЗАГРУЗКИ\Downloads\предпосылка-падает-флористический-орнаментальный-выплеск-19718400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27307"/>
            <a:ext cx="2843808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94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8">
      <a:dk1>
        <a:sysClr val="windowText" lastClr="000000"/>
      </a:dk1>
      <a:lt1>
        <a:sysClr val="window" lastClr="FFFFFF"/>
      </a:lt1>
      <a:dk2>
        <a:srgbClr val="000000"/>
      </a:dk2>
      <a:lt2>
        <a:srgbClr val="FFFF66"/>
      </a:lt2>
      <a:accent1>
        <a:srgbClr val="FFFF00"/>
      </a:accent1>
      <a:accent2>
        <a:srgbClr val="FFFD55"/>
      </a:accent2>
      <a:accent3>
        <a:srgbClr val="FFFF00"/>
      </a:accent3>
      <a:accent4>
        <a:srgbClr val="FFFF00"/>
      </a:accent4>
      <a:accent5>
        <a:srgbClr val="FF8021"/>
      </a:accent5>
      <a:accent6>
        <a:srgbClr val="F14124"/>
      </a:accent6>
      <a:hlink>
        <a:srgbClr val="ECFC22"/>
      </a:hlink>
      <a:folHlink>
        <a:srgbClr val="F3F90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476</TotalTime>
  <Words>712</Words>
  <Application>Microsoft Office PowerPoint</Application>
  <PresentationFormat>Экран (4:3)</PresentationFormat>
  <Paragraphs>122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Admin</cp:lastModifiedBy>
  <cp:revision>31</cp:revision>
  <dcterms:created xsi:type="dcterms:W3CDTF">2020-04-16T09:10:20Z</dcterms:created>
  <dcterms:modified xsi:type="dcterms:W3CDTF">2020-04-30T11:55:29Z</dcterms:modified>
</cp:coreProperties>
</file>