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256" r:id="rId2"/>
    <p:sldId id="258" r:id="rId3"/>
    <p:sldId id="257" r:id="rId4"/>
    <p:sldId id="259" r:id="rId5"/>
    <p:sldId id="269" r:id="rId6"/>
    <p:sldId id="295" r:id="rId7"/>
    <p:sldId id="296" r:id="rId8"/>
    <p:sldId id="313" r:id="rId9"/>
    <p:sldId id="291" r:id="rId10"/>
    <p:sldId id="283" r:id="rId11"/>
    <p:sldId id="261" r:id="rId12"/>
    <p:sldId id="279" r:id="rId13"/>
    <p:sldId id="263" r:id="rId14"/>
    <p:sldId id="264" r:id="rId15"/>
    <p:sldId id="270" r:id="rId16"/>
    <p:sldId id="298" r:id="rId17"/>
    <p:sldId id="300" r:id="rId18"/>
    <p:sldId id="315" r:id="rId19"/>
    <p:sldId id="316" r:id="rId20"/>
    <p:sldId id="272" r:id="rId21"/>
    <p:sldId id="314" r:id="rId22"/>
    <p:sldId id="271" r:id="rId23"/>
    <p:sldId id="306" r:id="rId24"/>
    <p:sldId id="302" r:id="rId25"/>
    <p:sldId id="304" r:id="rId26"/>
    <p:sldId id="305" r:id="rId27"/>
    <p:sldId id="317" r:id="rId28"/>
    <p:sldId id="265" r:id="rId29"/>
    <p:sldId id="275" r:id="rId30"/>
    <p:sldId id="31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5D5EBB-176B-41E3-8E86-22CD410D4792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2E588F-EE55-474D-A20C-9BB4260572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1047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0C3661-12B1-4829-B76F-008923916FD3}" type="slidenum">
              <a:rPr lang="ru-RU"/>
              <a:pPr/>
              <a:t>10</a:t>
            </a:fld>
            <a:endParaRPr lang="ru-RU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A5E8085-7DB2-490B-AB27-60935705F84C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BEA129-FB75-4864-ACE7-3625D65065E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Hans%20Zimmer%20%20-%20Party!%20Party!%20Party!%20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travellingeurope.files.wordpress.com/2011/05/canarian-islands.jpg" TargetMode="External"/><Relationship Id="rId7" Type="http://schemas.openxmlformats.org/officeDocument/2006/relationships/image" Target="../media/image60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hyperlink" Target="http://www.1000turov.ru/imgs/sv_photo/112/r_p_3f4e92547e8457f9960d3fc8c7ebb838.jpg" TargetMode="External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jpeg"/><Relationship Id="rId2" Type="http://schemas.openxmlformats.org/officeDocument/2006/relationships/hyperlink" Target="http://upload.wikimedia.org/wikipedia/commons/8/86/Africa_(orthographic_projection).sv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uko-travel.ru/gallery/africa/africa_37.jpg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img1.liveinternet.ru/images/attach/b/3/19/610/19610586_2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ystem\Рабочий стол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8715436" cy="3000444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Географическое положение Африки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План характеристики материка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229600" cy="5039841"/>
          </a:xfrm>
          <a:solidFill>
            <a:schemeClr val="accent2"/>
          </a:solidFill>
          <a:ln w="28575"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Физико-географическое положение материка.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Рельеф, тектоническое строение, полезные ископаемые.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Климат.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Внутренние воды.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Почвы.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Природные зоны. Растительный и животный мир.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Население. Хозяйственная деятельность.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dirty="0" smtClean="0"/>
              <a:t>Государства и столицы.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0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240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24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24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1024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  <p:bldP spid="10240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положение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  <a:solidFill>
            <a:schemeClr val="accent2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457200" indent="-457200">
              <a:buFont typeface="Calibri" pitchFamily="34" charset="0"/>
              <a:buAutoNum type="arabicPeriod"/>
            </a:pPr>
            <a:r>
              <a:rPr lang="ru-RU" sz="2400" b="1" dirty="0" smtClean="0"/>
              <a:t>Как материк расположен относительно экватора, начального меридиана, тропиков (полярных кругов)?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ru-RU" sz="2400" b="1" dirty="0" smtClean="0"/>
              <a:t>Крайние точки материка, их координаты, протяженность с севера на юг и с запада на восток;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ru-RU" sz="2400" b="1" dirty="0" smtClean="0"/>
              <a:t>В каких климатических поясах находится материк?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ru-RU" sz="2400" b="1" dirty="0" smtClean="0"/>
              <a:t>Какие океаны и моря омывают материк?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ru-RU" sz="2400" b="1" dirty="0" smtClean="0"/>
              <a:t>Как расположен материк относительно других материков?</a:t>
            </a:r>
          </a:p>
          <a:p>
            <a:pPr marL="457200" indent="-457200">
              <a:buFont typeface="Calibri" pitchFamily="34" charset="0"/>
              <a:buAutoNum type="arabicPeriod"/>
            </a:pPr>
            <a:r>
              <a:rPr lang="ru-RU" sz="2400" b="1" dirty="0" smtClean="0"/>
              <a:t>Береговая линия материка.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Люба\Рабочий стол\африка\afr_fi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03648" y="-90600"/>
            <a:ext cx="5572164" cy="6948600"/>
          </a:xfrm>
          <a:ln w="25400">
            <a:solidFill>
              <a:schemeClr val="tx1"/>
            </a:solidFill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857488" y="3286124"/>
            <a:ext cx="3929090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олилиния 7"/>
          <p:cNvSpPr/>
          <p:nvPr/>
        </p:nvSpPr>
        <p:spPr>
          <a:xfrm>
            <a:off x="2928926" y="357166"/>
            <a:ext cx="285752" cy="6500834"/>
          </a:xfrm>
          <a:custGeom>
            <a:avLst/>
            <a:gdLst>
              <a:gd name="connsiteX0" fmla="*/ 396240 w 396240"/>
              <a:gd name="connsiteY0" fmla="*/ 0 h 6603492"/>
              <a:gd name="connsiteX1" fmla="*/ 21336 w 396240"/>
              <a:gd name="connsiteY1" fmla="*/ 3054096 h 6603492"/>
              <a:gd name="connsiteX2" fmla="*/ 268224 w 396240"/>
              <a:gd name="connsiteY2" fmla="*/ 6099048 h 6603492"/>
              <a:gd name="connsiteX3" fmla="*/ 259080 w 396240"/>
              <a:gd name="connsiteY3" fmla="*/ 6080760 h 6603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40" h="6603492">
                <a:moveTo>
                  <a:pt x="396240" y="0"/>
                </a:moveTo>
                <a:cubicBezTo>
                  <a:pt x="219456" y="1018794"/>
                  <a:pt x="42672" y="2037588"/>
                  <a:pt x="21336" y="3054096"/>
                </a:cubicBezTo>
                <a:cubicBezTo>
                  <a:pt x="0" y="4070604"/>
                  <a:pt x="228600" y="5594604"/>
                  <a:pt x="268224" y="6099048"/>
                </a:cubicBezTo>
                <a:cubicBezTo>
                  <a:pt x="307848" y="6603492"/>
                  <a:pt x="283464" y="6342126"/>
                  <a:pt x="259080" y="608076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785918" y="1428736"/>
            <a:ext cx="5286412" cy="142876"/>
          </a:xfrm>
          <a:prstGeom prst="line">
            <a:avLst/>
          </a:prstGeom>
          <a:ln w="317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86116" y="5143512"/>
            <a:ext cx="3429024" cy="71438"/>
          </a:xfrm>
          <a:prstGeom prst="line">
            <a:avLst/>
          </a:prstGeom>
          <a:ln w="2540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86248" y="214290"/>
            <a:ext cx="2500313" cy="5715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Мыс </a:t>
            </a:r>
            <a:r>
              <a:rPr lang="ru-RU" sz="2400" b="1" dirty="0" err="1" smtClean="0">
                <a:solidFill>
                  <a:srgbClr val="FF0000"/>
                </a:solidFill>
              </a:rPr>
              <a:t>Бен-Секка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6512" y="1071546"/>
            <a:ext cx="26432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Северный тропик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29356" y="4714884"/>
            <a:ext cx="27146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Южный тропик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7224" y="3357562"/>
            <a:ext cx="3500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Нулевой меридиан</a:t>
            </a:r>
            <a:endParaRPr lang="ru-RU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96860" y="214290"/>
            <a:ext cx="1246688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37°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с.ш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15206" y="2143116"/>
            <a:ext cx="1714512" cy="71437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</a:rPr>
              <a:t>Мыс </a:t>
            </a:r>
            <a:r>
              <a:rPr lang="ru-RU" sz="2400" b="1" dirty="0" err="1">
                <a:solidFill>
                  <a:srgbClr val="FF0000"/>
                </a:solidFill>
              </a:rPr>
              <a:t>Рас-Хафун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68666" y="2928934"/>
            <a:ext cx="124585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52° в.д.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15074" y="3500438"/>
            <a:ext cx="17145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экватор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857488" y="6143620"/>
            <a:ext cx="2857504" cy="35721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</a:rPr>
              <a:t>Мыс Игольный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11533" y="6143644"/>
            <a:ext cx="134203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35°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ю.ш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57224" y="2357430"/>
            <a:ext cx="2500313" cy="5000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</a:rPr>
              <a:t>Мыс </a:t>
            </a:r>
            <a:r>
              <a:rPr lang="ru-RU" sz="2400" b="1" dirty="0" err="1">
                <a:solidFill>
                  <a:srgbClr val="FF0000"/>
                </a:solidFill>
              </a:rPr>
              <a:t>Альмади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0517" y="2714620"/>
            <a:ext cx="127951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17° </a:t>
            </a:r>
            <a:r>
              <a:rPr lang="ru-RU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з.д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Блок-схема: узел 36"/>
          <p:cNvSpPr/>
          <p:nvPr/>
        </p:nvSpPr>
        <p:spPr>
          <a:xfrm>
            <a:off x="3857620" y="428604"/>
            <a:ext cx="214314" cy="214314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Блок-схема: узел 37"/>
          <p:cNvSpPr/>
          <p:nvPr/>
        </p:nvSpPr>
        <p:spPr>
          <a:xfrm>
            <a:off x="4429124" y="5857892"/>
            <a:ext cx="214314" cy="214314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Блок-схема: узел 38"/>
          <p:cNvSpPr/>
          <p:nvPr/>
        </p:nvSpPr>
        <p:spPr>
          <a:xfrm>
            <a:off x="1500166" y="2000240"/>
            <a:ext cx="214314" cy="214314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Блок-схема: узел 39"/>
          <p:cNvSpPr/>
          <p:nvPr/>
        </p:nvSpPr>
        <p:spPr>
          <a:xfrm>
            <a:off x="6929454" y="2428868"/>
            <a:ext cx="214314" cy="214314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севера на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юг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меридиану 20°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395536" y="188640"/>
            <a:ext cx="8229600" cy="868346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Протяженность материка: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571744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35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° +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°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° ( в градусах)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214686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     6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° </a:t>
            </a:r>
            <a:r>
              <a:rPr lang="ru-RU" sz="36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111,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км =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7457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4000505"/>
            <a:ext cx="7643866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запада на восток: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072074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13°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+ 52° = 68° (в градусах)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857892"/>
            <a:ext cx="8358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  68° 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109,6 = 7452 км 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Люба\Рабочий стол\африка\iii0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9956"/>
            <a:ext cx="5120580" cy="6668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929313" y="4429125"/>
            <a:ext cx="3214687" cy="6429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экваториальный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>
            <a:off x="2500313" y="3571875"/>
            <a:ext cx="3286125" cy="121443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715008" y="3357563"/>
            <a:ext cx="3286117" cy="714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субэкваториальный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>
            <a:off x="2714612" y="2928934"/>
            <a:ext cx="3214702" cy="71438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6000750" y="2428875"/>
            <a:ext cx="2928968" cy="5715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тропический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>
            <a:off x="1643043" y="1643050"/>
            <a:ext cx="4357709" cy="100013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0" idx="1"/>
          </p:cNvCxnSpPr>
          <p:nvPr/>
        </p:nvCxnSpPr>
        <p:spPr>
          <a:xfrm rot="10800000" flipV="1">
            <a:off x="2928926" y="2714624"/>
            <a:ext cx="3071824" cy="307181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929322" y="1071546"/>
            <a:ext cx="2714625" cy="5715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субтропический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>
            <a:off x="1857358" y="2571746"/>
            <a:ext cx="5143535" cy="300039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7" idx="1"/>
          </p:cNvCxnSpPr>
          <p:nvPr/>
        </p:nvCxnSpPr>
        <p:spPr>
          <a:xfrm rot="10800000">
            <a:off x="2143108" y="785794"/>
            <a:ext cx="3786214" cy="57150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0" y="5786454"/>
            <a:ext cx="9144000" cy="10715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</a:rPr>
              <a:t>Вывод: Африка жаркий материк, т.к. большая часть находится между тропиками.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7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u="dbl" dirty="0" smtClean="0">
                <a:solidFill>
                  <a:srgbClr val="7030A0"/>
                </a:solidFill>
                <a:latin typeface="Arial Black" pitchFamily="34" charset="0"/>
              </a:rPr>
              <a:t>Океаны и моря, </a:t>
            </a:r>
            <a:br>
              <a:rPr lang="ru-RU" sz="3600" b="1" u="dbl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3600" b="1" u="dbl" dirty="0" smtClean="0">
                <a:solidFill>
                  <a:srgbClr val="7030A0"/>
                </a:solidFill>
                <a:latin typeface="Arial Black" pitchFamily="34" charset="0"/>
              </a:rPr>
              <a:t>            омывающие Африку:</a:t>
            </a:r>
            <a:endParaRPr lang="ru-RU" sz="3600" b="1" u="dbl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10243" name="Picture 2" descr="C:\Documents and Settings\Люба\Рабочий стол\африка\afr_fi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928938" y="2332038"/>
            <a:ext cx="3370262" cy="4525962"/>
          </a:xfrm>
        </p:spPr>
      </p:pic>
      <p:sp>
        <p:nvSpPr>
          <p:cNvPr id="6" name="Прямоугольник 5"/>
          <p:cNvSpPr/>
          <p:nvPr/>
        </p:nvSpPr>
        <p:spPr>
          <a:xfrm>
            <a:off x="4286248" y="1357298"/>
            <a:ext cx="407803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Средиземное море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857750" y="1857375"/>
            <a:ext cx="357188" cy="928688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72008"/>
            <a:ext cx="326281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Атлантический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океан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643188" y="5214938"/>
            <a:ext cx="1285875" cy="285750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689482" y="5143512"/>
            <a:ext cx="2454518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Индийский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океан </a:t>
            </a:r>
          </a:p>
        </p:txBody>
      </p:sp>
      <p:sp>
        <p:nvSpPr>
          <p:cNvPr id="11" name="Стрелка влево 10"/>
          <p:cNvSpPr/>
          <p:nvPr/>
        </p:nvSpPr>
        <p:spPr>
          <a:xfrm>
            <a:off x="5786438" y="6000750"/>
            <a:ext cx="1357312" cy="285750"/>
          </a:xfrm>
          <a:prstGeom prst="lef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58016" y="2857496"/>
            <a:ext cx="1846980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Красное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море</a:t>
            </a:r>
          </a:p>
        </p:txBody>
      </p:sp>
      <p:sp>
        <p:nvSpPr>
          <p:cNvPr id="13" name="Стрелка влево 12"/>
          <p:cNvSpPr/>
          <p:nvPr/>
        </p:nvSpPr>
        <p:spPr>
          <a:xfrm>
            <a:off x="5786438" y="3500438"/>
            <a:ext cx="1357312" cy="285750"/>
          </a:xfrm>
          <a:prstGeom prst="lef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00" name="Picture 4" descr="C:\Documents and Settings\Люба\Рабочий стол\африка\se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428736"/>
            <a:ext cx="3535362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C:\Documents and Settings\Люба\Рабочий стол\африка\красное 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643182"/>
            <a:ext cx="3762375" cy="250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33CC"/>
                </a:solidFill>
                <a:latin typeface="Monotype Corsiva" pitchFamily="66" charset="0"/>
              </a:rPr>
              <a:t>Средиземное море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0" y="5445125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latin typeface="Monotype Corsiva" pitchFamily="66" charset="0"/>
              </a:rPr>
              <a:t>Внутреннее море Атлантического океана, омывает северное побережье Африки. Одно из самых больших и достаточно глубоких морей Земли. </a:t>
            </a:r>
          </a:p>
        </p:txBody>
      </p:sp>
      <p:pic>
        <p:nvPicPr>
          <p:cNvPr id="5" name="Picture 2" descr="C:\Users\Test\Desktop\c8afcd0ed4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500063"/>
            <a:ext cx="8001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FF0000"/>
                </a:solidFill>
                <a:latin typeface="Monotype Corsiva" pitchFamily="66" charset="0"/>
              </a:rPr>
              <a:t>Красное море</a:t>
            </a:r>
            <a:endParaRPr lang="ru-RU" sz="3600" b="1" u="sng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1444" name="Picture 4" descr="1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571500"/>
            <a:ext cx="4205288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5" descr="14-redsea-div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642938"/>
            <a:ext cx="38195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6" descr="763eb9cd2e5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3716338"/>
            <a:ext cx="417671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357188" y="5084763"/>
            <a:ext cx="38576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</a:rPr>
              <a:t>Одно из самых </a:t>
            </a:r>
          </a:p>
          <a:p>
            <a:pPr algn="ctr"/>
            <a:r>
              <a:rPr lang="ru-RU" sz="2800">
                <a:latin typeface="Monotype Corsiva" pitchFamily="66" charset="0"/>
              </a:rPr>
              <a:t>теплых (до +32С) и</a:t>
            </a:r>
          </a:p>
          <a:p>
            <a:pPr algn="ctr"/>
            <a:r>
              <a:rPr lang="ru-RU" sz="2800">
                <a:latin typeface="Monotype Corsiva" pitchFamily="66" charset="0"/>
              </a:rPr>
              <a:t> солёных (38-42</a:t>
            </a:r>
            <a:r>
              <a:rPr lang="ru-RU" sz="2800">
                <a:latin typeface="Monotype Corsiva" pitchFamily="66" charset="0"/>
                <a:cs typeface="Arial" charset="0"/>
              </a:rPr>
              <a:t>‰) </a:t>
            </a:r>
          </a:p>
          <a:p>
            <a:pPr algn="ctr"/>
            <a:r>
              <a:rPr lang="ru-RU" sz="2800">
                <a:latin typeface="Monotype Corsiva" pitchFamily="66" charset="0"/>
                <a:cs typeface="Arial" charset="0"/>
              </a:rPr>
              <a:t>морей мира.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714375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0033CC"/>
                </a:solidFill>
                <a:latin typeface="Monotype Corsiva" pitchFamily="66" charset="0"/>
              </a:rPr>
              <a:t>Индийский океан</a:t>
            </a:r>
          </a:p>
        </p:txBody>
      </p:sp>
      <p:pic>
        <p:nvPicPr>
          <p:cNvPr id="63492" name="Picture 4" descr="16230990002bc4e586dd988d05734370df7423aa45"/>
          <p:cNvPicPr>
            <a:picLocks noChangeAspect="1" noChangeArrowheads="1"/>
          </p:cNvPicPr>
          <p:nvPr/>
        </p:nvPicPr>
        <p:blipFill>
          <a:blip r:embed="rId2" cstate="print"/>
          <a:srcRect b="3702"/>
          <a:stretch>
            <a:fillRect/>
          </a:stretch>
        </p:blipFill>
        <p:spPr bwMode="auto">
          <a:xfrm>
            <a:off x="4357688" y="785813"/>
            <a:ext cx="45307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indian_oce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88913"/>
            <a:ext cx="2641600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 descr="51947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716338"/>
            <a:ext cx="3743325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0033CC"/>
                </a:solidFill>
                <a:latin typeface="Monotype Corsiva" pitchFamily="66" charset="0"/>
              </a:rPr>
              <a:t>Атлантический океан</a:t>
            </a:r>
          </a:p>
        </p:txBody>
      </p:sp>
      <p:pic>
        <p:nvPicPr>
          <p:cNvPr id="66564" name="Picture 4" descr="f_55381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765175"/>
            <a:ext cx="4138612" cy="547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5" descr="1768250351"/>
          <p:cNvPicPr>
            <a:picLocks noChangeAspect="1" noChangeArrowheads="1"/>
          </p:cNvPicPr>
          <p:nvPr/>
        </p:nvPicPr>
        <p:blipFill>
          <a:blip r:embed="rId3" cstate="print"/>
          <a:srcRect r="25519"/>
          <a:stretch>
            <a:fillRect/>
          </a:stretch>
        </p:blipFill>
        <p:spPr bwMode="auto">
          <a:xfrm>
            <a:off x="4857750" y="785813"/>
            <a:ext cx="3887788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4572000" y="4786313"/>
            <a:ext cx="4572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Monotype Corsiva" pitchFamily="66" charset="0"/>
              </a:rPr>
              <a:t>Название произошло от имени </a:t>
            </a:r>
            <a:r>
              <a:rPr lang="ru-RU" sz="2800">
                <a:solidFill>
                  <a:srgbClr val="C00000"/>
                </a:solidFill>
                <a:latin typeface="Monotype Corsiva" pitchFamily="66" charset="0"/>
              </a:rPr>
              <a:t>титана Атласа (Атланта) в греческой мифологии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Вулкан Килиманджаро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055" y="476672"/>
            <a:ext cx="9139945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Люба\Рабочий стол\африка\victory1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4328721" cy="345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D:\System\Рабочий стол\Африка\пустыня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0"/>
            <a:ext cx="4860032" cy="3639576"/>
          </a:xfrm>
          <a:prstGeom prst="rect">
            <a:avLst/>
          </a:prstGeom>
          <a:noFill/>
        </p:spPr>
      </p:pic>
      <p:pic>
        <p:nvPicPr>
          <p:cNvPr id="5124" name="Picture 4" descr="D:\System\Рабочий стол\Африка\водопад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342111"/>
            <a:ext cx="4693894" cy="3515889"/>
          </a:xfrm>
          <a:prstGeom prst="rect">
            <a:avLst/>
          </a:prstGeom>
          <a:noFill/>
        </p:spPr>
      </p:pic>
      <p:pic>
        <p:nvPicPr>
          <p:cNvPr id="5126" name="Picture 6" descr="D:\System\Рабочий стол\Африка\рироа озеро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3147947"/>
            <a:ext cx="4946736" cy="3710053"/>
          </a:xfrm>
          <a:prstGeom prst="rect">
            <a:avLst/>
          </a:prstGeom>
          <a:noFill/>
        </p:spPr>
      </p:pic>
      <p:pic>
        <p:nvPicPr>
          <p:cNvPr id="9" name="Hans Zimmer  - Party! Party! Party!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6754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2"/>
          <p:cNvSpPr>
            <a:spLocks noGrp="1"/>
          </p:cNvSpPr>
          <p:nvPr>
            <p:ph type="title"/>
          </p:nvPr>
        </p:nvSpPr>
        <p:spPr>
          <a:xfrm>
            <a:off x="285720" y="142852"/>
            <a:ext cx="8229600" cy="1214446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Расположение Африки по отношению к другим материкам:</a:t>
            </a:r>
          </a:p>
        </p:txBody>
      </p:sp>
      <p:pic>
        <p:nvPicPr>
          <p:cNvPr id="11267" name="Picture 2" descr="C:\Documents and Settings\Люба\Рабочий стол\африка\karta_mira22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4375" y="1571625"/>
            <a:ext cx="7634288" cy="4972050"/>
          </a:xfrm>
        </p:spPr>
      </p:pic>
      <p:sp>
        <p:nvSpPr>
          <p:cNvPr id="6" name="Прямоугольник 5"/>
          <p:cNvSpPr/>
          <p:nvPr/>
        </p:nvSpPr>
        <p:spPr>
          <a:xfrm>
            <a:off x="857250" y="2500313"/>
            <a:ext cx="2500313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Гибралтарский пролив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714625" y="3071813"/>
            <a:ext cx="785813" cy="142875"/>
          </a:xfrm>
          <a:prstGeom prst="straightConnector1">
            <a:avLst/>
          </a:prstGeom>
          <a:ln w="317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072063" y="3000375"/>
            <a:ext cx="1643062" cy="785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Суэцкий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канал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4429125" y="3286125"/>
            <a:ext cx="642938" cy="71438"/>
          </a:xfrm>
          <a:prstGeom prst="straightConnector1">
            <a:avLst/>
          </a:prstGeom>
          <a:ln w="317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C:\Documents and Settings\Люба\Рабочий стол\африка\350px-Strait_of_gibralta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75" y="3357563"/>
            <a:ext cx="3200400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C:\Documents and Settings\Люба\Рабочий стол\африка\IMG_304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" y="3786188"/>
            <a:ext cx="3556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C:\Documents and Settings\Люба\Рабочий стол\африка\117820137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43625" y="3929063"/>
            <a:ext cx="2614613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C:\Documents and Settings\Люба\Рабочий стол\африка\hurgada1_2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72000" y="4143375"/>
            <a:ext cx="3000375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57688" y="2286000"/>
            <a:ext cx="1357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Евразия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xit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30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33CC"/>
                </a:solidFill>
                <a:latin typeface="Monotype Corsiva" pitchFamily="66" charset="0"/>
              </a:rPr>
              <a:t>Суэцкий канал</a:t>
            </a:r>
          </a:p>
        </p:txBody>
      </p:sp>
      <p:pic>
        <p:nvPicPr>
          <p:cNvPr id="14339" name="Picture 4" descr="1263989256_sa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765175"/>
            <a:ext cx="64770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0" y="5661025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latin typeface="Monotype Corsiva" pitchFamily="66" charset="0"/>
              </a:rPr>
              <a:t>Прорыт в 1859 – 1869гг. через Суэцкий перешеек и соединяет Красное и Средиземное море. Длина канала: 161км., глубина – до 16м., ширина от 116 до 312м. Сократил путь из Европы в Индию на 8000 км.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Люба\Рабочий стол\африка\afr_fiz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85875" y="428625"/>
            <a:ext cx="4784725" cy="6429375"/>
          </a:xfrm>
        </p:spPr>
      </p:pic>
      <p:sp>
        <p:nvSpPr>
          <p:cNvPr id="6" name="Прямоугольник 5"/>
          <p:cNvSpPr/>
          <p:nvPr/>
        </p:nvSpPr>
        <p:spPr>
          <a:xfrm rot="16200000">
            <a:off x="-1969329" y="2469339"/>
            <a:ext cx="529055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Береговая линия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500702"/>
            <a:ext cx="262187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Гвинейский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залив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 flipH="1" flipV="1">
            <a:off x="892969" y="3750469"/>
            <a:ext cx="2214562" cy="114300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6357950" y="4857760"/>
            <a:ext cx="259410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Остров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Мадагаскар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>
            <a:off x="5572125" y="4929188"/>
            <a:ext cx="1357313" cy="571500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0800000" flipV="1">
            <a:off x="5857875" y="1857375"/>
            <a:ext cx="1643063" cy="9286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6286512" y="571480"/>
            <a:ext cx="251857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Полуостров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Сомали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000760" y="3071810"/>
            <a:ext cx="3006336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Мозамбикский</a:t>
            </a: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пролив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rot="10800000" flipV="1">
            <a:off x="5286375" y="3714750"/>
            <a:ext cx="1285875" cy="9286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857356" y="-142900"/>
            <a:ext cx="398743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Канарские острова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rot="5400000">
            <a:off x="1214437" y="642938"/>
            <a:ext cx="1071563" cy="35718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C:\Documents and Settings\Люба\Рабочий стол\африка\pics.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0313" y="3714750"/>
            <a:ext cx="235108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Documents and Settings\Люба\Рабочий стол\африка\4f2dd487f36f206682993c8cd2dd95c2_ful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85875" y="3295650"/>
            <a:ext cx="28384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C:\Documents and Settings\Люба\Рабочий стол\африка\canaries_map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813" y="428625"/>
            <a:ext cx="39290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3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3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0100" lvl="1" indent="-342900" algn="ctr"/>
            <a:r>
              <a:rPr lang="ru-RU" sz="3600" b="1">
                <a:solidFill>
                  <a:srgbClr val="0033CC"/>
                </a:solidFill>
                <a:latin typeface="Monotype Corsiva" pitchFamily="66" charset="0"/>
              </a:rPr>
              <a:t>Мозамбикский пролив \ о. Мадагаскар</a:t>
            </a:r>
          </a:p>
        </p:txBody>
      </p:sp>
      <p:pic>
        <p:nvPicPr>
          <p:cNvPr id="65540" name="Picture 4" descr="300px-Satellite_image_of_Madagascar_in_September_2003"/>
          <p:cNvPicPr>
            <a:picLocks noChangeAspect="1" noChangeArrowheads="1"/>
          </p:cNvPicPr>
          <p:nvPr/>
        </p:nvPicPr>
        <p:blipFill>
          <a:blip r:embed="rId2" cstate="print">
            <a:lum bright="12000" contrast="12000"/>
          </a:blip>
          <a:srcRect/>
          <a:stretch>
            <a:fillRect/>
          </a:stretch>
        </p:blipFill>
        <p:spPr bwMode="auto">
          <a:xfrm>
            <a:off x="5795963" y="692150"/>
            <a:ext cx="28575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0" y="836613"/>
            <a:ext cx="579596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latin typeface="Monotype Corsiva" pitchFamily="66" charset="0"/>
              </a:rPr>
              <a:t>Четвертый по величине остров Земли.</a:t>
            </a:r>
          </a:p>
          <a:p>
            <a:pPr algn="ctr">
              <a:spcBef>
                <a:spcPct val="50000"/>
              </a:spcBef>
            </a:pPr>
            <a:r>
              <a:rPr lang="ru-RU" sz="2400" dirty="0">
                <a:latin typeface="Monotype Corsiva" pitchFamily="66" charset="0"/>
              </a:rPr>
              <a:t>Длина 59 000км</a:t>
            </a:r>
            <a:r>
              <a:rPr lang="ru-RU" sz="2400" baseline="30000" dirty="0">
                <a:latin typeface="Monotype Corsiva" pitchFamily="66" charset="0"/>
              </a:rPr>
              <a:t>2</a:t>
            </a:r>
          </a:p>
          <a:p>
            <a:pPr algn="ctr">
              <a:spcBef>
                <a:spcPct val="50000"/>
              </a:spcBef>
            </a:pPr>
            <a:r>
              <a:rPr lang="ru-RU" sz="2400" dirty="0">
                <a:latin typeface="Monotype Corsiva" pitchFamily="66" charset="0"/>
              </a:rPr>
              <a:t>Отделен от материка </a:t>
            </a:r>
            <a:r>
              <a:rPr lang="ru-RU" sz="2400" dirty="0" err="1">
                <a:latin typeface="Monotype Corsiva" pitchFamily="66" charset="0"/>
              </a:rPr>
              <a:t>Мозамбикским</a:t>
            </a:r>
            <a:r>
              <a:rPr lang="ru-RU" sz="2400" dirty="0">
                <a:latin typeface="Monotype Corsiva" pitchFamily="66" charset="0"/>
              </a:rPr>
              <a:t> проливом.</a:t>
            </a:r>
          </a:p>
        </p:txBody>
      </p:sp>
      <p:pic>
        <p:nvPicPr>
          <p:cNvPr id="65542" name="Picture 6" descr="5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068638"/>
            <a:ext cx="46085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0100" lvl="1" indent="-342900" algn="ctr">
              <a:spcBef>
                <a:spcPct val="50000"/>
              </a:spcBef>
            </a:pPr>
            <a:r>
              <a:rPr lang="ru-RU" sz="3600" b="1">
                <a:solidFill>
                  <a:srgbClr val="0033CC"/>
                </a:solidFill>
                <a:latin typeface="Monotype Corsiva" pitchFamily="66" charset="0"/>
              </a:rPr>
              <a:t>Сомали (полуостров)</a:t>
            </a:r>
            <a:r>
              <a:rPr lang="ru-RU" sz="3600">
                <a:solidFill>
                  <a:srgbClr val="0033CC"/>
                </a:solidFill>
                <a:latin typeface="Monotype Corsiva" pitchFamily="66" charset="0"/>
              </a:rPr>
              <a:t> </a:t>
            </a:r>
            <a:endParaRPr lang="en-US" sz="3600">
              <a:solidFill>
                <a:srgbClr val="0033CC"/>
              </a:solidFill>
              <a:latin typeface="Monotype Corsiva" pitchFamily="66" charset="0"/>
            </a:endParaRPr>
          </a:p>
        </p:txBody>
      </p:sp>
      <p:pic>
        <p:nvPicPr>
          <p:cNvPr id="94213" name="Picture 5" descr="787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20713"/>
            <a:ext cx="3671888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4" name="Picture 6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620713"/>
            <a:ext cx="39274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0" y="3789363"/>
            <a:ext cx="45720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ru-RU" sz="2400">
                <a:latin typeface="Monotype Corsiva" pitchFamily="66" charset="0"/>
              </a:rPr>
              <a:t>Благодаря характерной форме иногда называют «Африканский рог» (напоминает рог носорога).</a:t>
            </a:r>
          </a:p>
        </p:txBody>
      </p:sp>
      <p:pic>
        <p:nvPicPr>
          <p:cNvPr id="22534" name="Picture 7" descr="Фотогалерея Сомали. Фото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3714750"/>
            <a:ext cx="39528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33CC"/>
                </a:solidFill>
                <a:latin typeface="Monotype Corsiva" pitchFamily="66" charset="0"/>
              </a:rPr>
              <a:t>Гвинейский залив</a:t>
            </a:r>
          </a:p>
        </p:txBody>
      </p:sp>
      <p:pic>
        <p:nvPicPr>
          <p:cNvPr id="67588" name="Picture 4" descr="376956_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500438"/>
            <a:ext cx="4602163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 descr="37f40c36b5e6bde270f347a8b35ece13"/>
          <p:cNvPicPr>
            <a:picLocks noChangeAspect="1" noChangeArrowheads="1"/>
          </p:cNvPicPr>
          <p:nvPr/>
        </p:nvPicPr>
        <p:blipFill>
          <a:blip r:embed="rId3" cstate="print"/>
          <a:srcRect t="23611"/>
          <a:stretch>
            <a:fillRect/>
          </a:stretch>
        </p:blipFill>
        <p:spPr bwMode="auto">
          <a:xfrm>
            <a:off x="4427538" y="476250"/>
            <a:ext cx="4532312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6" descr="Kamerun-Limb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3789363"/>
            <a:ext cx="3344863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250825" y="692150"/>
            <a:ext cx="40322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latin typeface="Monotype Corsiva" pitchFamily="66" charset="0"/>
              </a:rPr>
              <a:t>Один из крупнейших заливов мира.</a:t>
            </a:r>
          </a:p>
          <a:p>
            <a:pPr algn="ctr">
              <a:spcBef>
                <a:spcPct val="50000"/>
              </a:spcBef>
            </a:pPr>
            <a:endParaRPr lang="ru-RU" sz="2800" dirty="0">
              <a:latin typeface="Monotype Corsiva" pitchFamily="66" charset="0"/>
            </a:endParaRPr>
          </a:p>
        </p:txBody>
      </p:sp>
      <p:sp>
        <p:nvSpPr>
          <p:cNvPr id="30727" name="Прямоугольник 6"/>
          <p:cNvSpPr>
            <a:spLocks noChangeArrowheads="1"/>
          </p:cNvSpPr>
          <p:nvPr/>
        </p:nvSpPr>
        <p:spPr bwMode="auto">
          <a:xfrm>
            <a:off x="0" y="1643063"/>
            <a:ext cx="4572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  <a:latin typeface="Monotype Corsiva" pitchFamily="66" charset="0"/>
              </a:rPr>
              <a:t>Гвинейский залив может считаться центром мира, так как в нём точка пересечения экватора с нулевым меридианом.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0" y="0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0100" lvl="1" indent="-342900" algn="ctr">
              <a:spcBef>
                <a:spcPct val="50000"/>
              </a:spcBef>
            </a:pPr>
            <a:r>
              <a:rPr lang="ru-RU" sz="3200" b="1">
                <a:solidFill>
                  <a:srgbClr val="0033CC"/>
                </a:solidFill>
                <a:latin typeface="Monotype Corsiva" pitchFamily="66" charset="0"/>
              </a:rPr>
              <a:t>Канарские острова</a:t>
            </a:r>
            <a:endParaRPr lang="ru-RU" sz="3200" b="1" u="sng">
              <a:solidFill>
                <a:srgbClr val="0033CC"/>
              </a:solidFill>
              <a:latin typeface="Monotype Corsiva" pitchFamily="66" charset="0"/>
            </a:endParaRPr>
          </a:p>
        </p:txBody>
      </p:sp>
      <p:sp>
        <p:nvSpPr>
          <p:cNvPr id="32771" name="Text Box 6"/>
          <p:cNvSpPr txBox="1">
            <a:spLocks noChangeArrowheads="1"/>
          </p:cNvSpPr>
          <p:nvPr/>
        </p:nvSpPr>
        <p:spPr bwMode="auto">
          <a:xfrm>
            <a:off x="4357688" y="0"/>
            <a:ext cx="47863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Архипелаг состоит из четырех крупных и множества мелких островов.</a:t>
            </a:r>
          </a:p>
        </p:txBody>
      </p:sp>
      <p:pic>
        <p:nvPicPr>
          <p:cNvPr id="32772" name="Picture 4" descr="map_canary_island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642938"/>
            <a:ext cx="3857625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7" descr="Картинка 2 из 12082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3786188"/>
            <a:ext cx="3786188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9" descr="Картинка 5 из 12082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3" y="785813"/>
            <a:ext cx="3857625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3" descr="http://c4.8b.40.storage.ngs.ru/0daa2f7502bd88ac877fb95f24fe87c9/bd731ce8415f32ae72045e16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" y="3714750"/>
            <a:ext cx="3944938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Выгодное ли у Африки физико-географическое положение?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ФГП Африки выгодное; материк лежит во всех 4-х полушариях земного шара. Африка представляет собой сплошной массив суши со слабо изрезанной береговой линией.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0024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Приём «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Синквейн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 Африка - континент контрастов. Но у каждого представление о ней разное.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 строка – тема  (одно существительное);</a:t>
            </a:r>
          </a:p>
          <a:p>
            <a:pPr>
              <a:buNone/>
            </a:pPr>
            <a:r>
              <a:rPr lang="ru-RU" dirty="0" smtClean="0"/>
              <a:t>2 строка – описание темы (два прилагательных );</a:t>
            </a:r>
          </a:p>
          <a:p>
            <a:pPr>
              <a:buNone/>
            </a:pPr>
            <a:r>
              <a:rPr lang="ru-RU" dirty="0" smtClean="0"/>
              <a:t>3 строка – описание действия темы (три глагола);</a:t>
            </a:r>
          </a:p>
          <a:p>
            <a:pPr>
              <a:buNone/>
            </a:pPr>
            <a:r>
              <a:rPr lang="ru-RU" dirty="0" smtClean="0"/>
              <a:t>4 строка – фраза из четырех значимых слов, выражающая отношение  к теме;</a:t>
            </a:r>
          </a:p>
          <a:p>
            <a:pPr>
              <a:buNone/>
            </a:pPr>
            <a:r>
              <a:rPr lang="ru-RU" dirty="0" smtClean="0"/>
              <a:t>5 строка – синоним, обобщающий или расширяющий смысл темы (одно слово).</a:t>
            </a:r>
          </a:p>
          <a:p>
            <a:pPr algn="ctr">
              <a:buNone/>
            </a:pPr>
            <a:r>
              <a:rPr lang="ru-RU" dirty="0" smtClean="0"/>
              <a:t>1.Африка</a:t>
            </a:r>
          </a:p>
          <a:p>
            <a:pPr algn="ctr">
              <a:buNone/>
            </a:pPr>
            <a:r>
              <a:rPr lang="ru-RU" dirty="0" smtClean="0"/>
              <a:t>2.Своеобразная, жаркая</a:t>
            </a:r>
          </a:p>
          <a:p>
            <a:pPr algn="ctr">
              <a:buNone/>
            </a:pPr>
            <a:r>
              <a:rPr lang="ru-RU" dirty="0" smtClean="0"/>
              <a:t>3.Находится, омывается, проживают</a:t>
            </a:r>
          </a:p>
          <a:p>
            <a:pPr algn="ctr">
              <a:buNone/>
            </a:pPr>
            <a:r>
              <a:rPr lang="ru-RU" dirty="0" smtClean="0"/>
              <a:t>4.Африка – это загадка!</a:t>
            </a:r>
          </a:p>
          <a:p>
            <a:pPr algn="ctr">
              <a:buNone/>
            </a:pPr>
            <a:r>
              <a:rPr lang="ru-RU" dirty="0" smtClean="0"/>
              <a:t>5.Материк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645024"/>
            <a:ext cx="8229600" cy="28083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rgbClr val="C00000"/>
                </a:solidFill>
              </a:rPr>
              <a:t>Домашнее задание</a:t>
            </a:r>
            <a:r>
              <a:rPr lang="ru-RU" sz="4000" b="1" dirty="0" smtClean="0"/>
              <a:t>:</a:t>
            </a: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altLang="ru-RU" sz="4000" dirty="0" smtClean="0">
                <a:latin typeface="Comic Sans MS" pitchFamily="66" charset="0"/>
              </a:rPr>
              <a:t>§16</a:t>
            </a:r>
            <a:r>
              <a:rPr lang="ru-RU" altLang="ru-RU" sz="4000" b="1" dirty="0" smtClean="0">
                <a:latin typeface="Comic Sans MS" pitchFamily="66" charset="0"/>
              </a:rPr>
              <a:t>, изучить</a:t>
            </a:r>
            <a:br>
              <a:rPr lang="ru-RU" altLang="ru-RU" sz="4000" b="1" dirty="0" smtClean="0">
                <a:latin typeface="Comic Sans MS" pitchFamily="66" charset="0"/>
              </a:rPr>
            </a:br>
            <a:r>
              <a:rPr lang="ru-RU" altLang="ru-RU" sz="4000" b="1" dirty="0" smtClean="0">
                <a:latin typeface="Comic Sans MS" pitchFamily="66" charset="0"/>
              </a:rPr>
              <a:t>-</a:t>
            </a:r>
            <a:r>
              <a:rPr lang="ru-RU" sz="3600" b="1" dirty="0" smtClean="0"/>
              <a:t>подписать на контурной карте объекты.	</a:t>
            </a:r>
            <a:r>
              <a:rPr lang="ru-RU" sz="3600" dirty="0" smtClean="0"/>
              <a:t>     </a:t>
            </a:r>
            <a:br>
              <a:rPr lang="ru-RU" sz="3600" dirty="0" smtClean="0"/>
            </a:br>
            <a:r>
              <a:rPr lang="ru-RU" sz="3600" dirty="0" smtClean="0"/>
              <a:t>     1. Гибралтарский</a:t>
            </a:r>
            <a:br>
              <a:rPr lang="ru-RU" sz="3600" dirty="0" smtClean="0"/>
            </a:br>
            <a:r>
              <a:rPr lang="ru-RU" sz="3600" dirty="0" smtClean="0"/>
              <a:t>       2. Средиземное</a:t>
            </a:r>
            <a:br>
              <a:rPr lang="ru-RU" sz="3600" dirty="0" smtClean="0"/>
            </a:br>
            <a:r>
              <a:rPr lang="ru-RU" sz="3600" dirty="0" smtClean="0"/>
              <a:t>       3. Суэцкий</a:t>
            </a:r>
            <a:br>
              <a:rPr lang="ru-RU" sz="3600" dirty="0" smtClean="0"/>
            </a:br>
            <a:r>
              <a:rPr lang="ru-RU" sz="3600" dirty="0" smtClean="0"/>
              <a:t>       4. Красное</a:t>
            </a:r>
            <a:br>
              <a:rPr lang="ru-RU" sz="3600" dirty="0" smtClean="0"/>
            </a:br>
            <a:r>
              <a:rPr lang="ru-RU" sz="3600" dirty="0" smtClean="0"/>
              <a:t>       5. Баб-эль-Мандебский</a:t>
            </a:r>
            <a:br>
              <a:rPr lang="ru-RU" sz="3600" dirty="0" smtClean="0"/>
            </a:br>
            <a:r>
              <a:rPr lang="ru-RU" sz="3600" dirty="0" smtClean="0"/>
              <a:t> 6. Сомали</a:t>
            </a:r>
            <a:br>
              <a:rPr lang="ru-RU" sz="3600" dirty="0" smtClean="0"/>
            </a:br>
            <a:r>
              <a:rPr lang="ru-RU" sz="3600" dirty="0" smtClean="0"/>
              <a:t>       7. Мадагаскар</a:t>
            </a:r>
            <a:br>
              <a:rPr lang="ru-RU" sz="3600" dirty="0" smtClean="0"/>
            </a:br>
            <a:r>
              <a:rPr lang="ru-RU" sz="3600" dirty="0" smtClean="0"/>
              <a:t>       8. </a:t>
            </a:r>
            <a:r>
              <a:rPr lang="ru-RU" sz="3600" dirty="0" err="1" smtClean="0"/>
              <a:t>Мозамбикский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       9. Гвинейский </a:t>
            </a:r>
            <a:br>
              <a:rPr lang="ru-RU" sz="3600" dirty="0" smtClean="0"/>
            </a:br>
            <a:r>
              <a:rPr lang="ru-RU" sz="3600" b="1" dirty="0" smtClean="0"/>
              <a:t> </a:t>
            </a: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12" descr="горилла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1" y="0"/>
            <a:ext cx="4953003" cy="3714752"/>
          </a:xfrm>
          <a:prstGeom prst="rect">
            <a:avLst/>
          </a:prstGeom>
          <a:noFill/>
        </p:spPr>
      </p:pic>
      <p:pic>
        <p:nvPicPr>
          <p:cNvPr id="12" name="Picture 12" descr="окапи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79979" y="0"/>
            <a:ext cx="4764021" cy="3573016"/>
          </a:xfrm>
          <a:prstGeom prst="rect">
            <a:avLst/>
          </a:prstGeom>
          <a:noFill/>
        </p:spPr>
      </p:pic>
      <p:pic>
        <p:nvPicPr>
          <p:cNvPr id="11" name="Picture 12" descr="жираф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251520" y="3861048"/>
            <a:ext cx="3816424" cy="2862318"/>
          </a:xfrm>
          <a:prstGeom prst="rect">
            <a:avLst/>
          </a:prstGeom>
          <a:noFill/>
        </p:spPr>
      </p:pic>
      <p:pic>
        <p:nvPicPr>
          <p:cNvPr id="7171" name="Picture 3" descr="D:\System\Рабочий стол\Африка\слоны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575952"/>
            <a:ext cx="4932040" cy="3282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урок!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12" descr="Image110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848342" y="0"/>
            <a:ext cx="3295658" cy="3937291"/>
          </a:xfrm>
          <a:prstGeom prst="rect">
            <a:avLst/>
          </a:prstGeom>
          <a:noFill/>
        </p:spPr>
      </p:pic>
      <p:pic>
        <p:nvPicPr>
          <p:cNvPr id="2050" name="Picture 2" descr="D:\System\Рабочий стол\Африка\12894477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829658" cy="3573016"/>
          </a:xfrm>
          <a:prstGeom prst="rect">
            <a:avLst/>
          </a:prstGeom>
          <a:noFill/>
        </p:spPr>
      </p:pic>
      <p:pic>
        <p:nvPicPr>
          <p:cNvPr id="2052" name="Picture 4" descr="D:\System\Рабочий стол\Африка\на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3016"/>
            <a:ext cx="3446868" cy="2757494"/>
          </a:xfrm>
          <a:prstGeom prst="rect">
            <a:avLst/>
          </a:prstGeom>
          <a:noFill/>
        </p:spPr>
      </p:pic>
      <p:pic>
        <p:nvPicPr>
          <p:cNvPr id="2053" name="Picture 5" descr="D:\System\Рабочий стол\Африка\наро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5080" y="3052748"/>
            <a:ext cx="3198920" cy="3805252"/>
          </a:xfrm>
          <a:prstGeom prst="rect">
            <a:avLst/>
          </a:prstGeom>
          <a:noFill/>
        </p:spPr>
      </p:pic>
      <p:pic>
        <p:nvPicPr>
          <p:cNvPr id="2054" name="Picture 6" descr="D:\System\Рабочий стол\Африка\народ 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484784"/>
            <a:ext cx="2843808" cy="2057452"/>
          </a:xfrm>
          <a:prstGeom prst="rect">
            <a:avLst/>
          </a:prstGeom>
          <a:noFill/>
        </p:spPr>
      </p:pic>
      <p:pic>
        <p:nvPicPr>
          <p:cNvPr id="2055" name="Picture 7" descr="D:\System\Рабочий стол\Африка\народ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3861048"/>
            <a:ext cx="4350295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ystem\Рабочий стол\Африка\600px-EthnAfric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42876"/>
            <a:ext cx="642942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-127000"/>
            <a:ext cx="8329642" cy="1651000"/>
          </a:xfrm>
        </p:spPr>
        <p:txBody>
          <a:bodyPr>
            <a:normAutofit/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Самое -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самое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 на  материке  Африка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292" name="Содержимое 2"/>
          <p:cNvSpPr>
            <a:spLocks noGrp="1"/>
          </p:cNvSpPr>
          <p:nvPr>
            <p:ph idx="1"/>
          </p:nvPr>
        </p:nvSpPr>
        <p:spPr>
          <a:xfrm>
            <a:off x="90488" y="1600200"/>
            <a:ext cx="8658225" cy="5105400"/>
          </a:xfrm>
          <a:effectLst>
            <a:outerShdw dist="35921" dir="2700000" algn="ctr" rotWithShape="0">
              <a:srgbClr val="808080"/>
            </a:outerShdw>
          </a:effectLst>
        </p:spPr>
        <p:txBody>
          <a:bodyPr>
            <a:normAutofit/>
          </a:bodyPr>
          <a:lstStyle/>
          <a:p>
            <a:pPr eaLnBrk="1" hangingPunct="1"/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Африка  - второй  по  площади </a:t>
            </a:r>
          </a:p>
          <a:p>
            <a:pPr eaLnBrk="1" hangingPunct="1">
              <a:buNone/>
            </a:pPr>
            <a:r>
              <a:rPr lang="ru-RU" b="1" dirty="0" smtClean="0">
                <a:latin typeface="Arial" charset="0"/>
              </a:rPr>
              <a:t>   </a:t>
            </a:r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(29, 2 млн. км</a:t>
            </a:r>
            <a:r>
              <a:rPr lang="ru-RU" b="1" baseline="30000" dirty="0" smtClean="0">
                <a:solidFill>
                  <a:schemeClr val="bg1"/>
                </a:solidFill>
                <a:latin typeface="Arial" charset="0"/>
              </a:rPr>
              <a:t>2 </a:t>
            </a:r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) материк  после  Евразии.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Самый  жаркий  материк  Земли (самая высокая  </a:t>
            </a:r>
            <a:r>
              <a:rPr lang="en-US" b="1" dirty="0" smtClean="0">
                <a:solidFill>
                  <a:schemeClr val="bg1"/>
                </a:solidFill>
                <a:latin typeface="Arial" charset="0"/>
              </a:rPr>
              <a:t>t</a:t>
            </a:r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 = +58</a:t>
            </a:r>
            <a:r>
              <a:rPr lang="ru-RU" b="1" baseline="30000" dirty="0" smtClean="0">
                <a:solidFill>
                  <a:schemeClr val="bg1"/>
                </a:solidFill>
                <a:latin typeface="Arial" charset="0"/>
              </a:rPr>
              <a:t>0</a:t>
            </a:r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 С в  городе  Триполи)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Здесь  находится  самая  большая  пустыня  мира – Сахара.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В  Африке  самая  большая  область  саванн  (40%  территории).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В  Африке  обитают  самые  крупные  животные  суши – слоны, бегемоты, носороги.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57158" y="-127000"/>
            <a:ext cx="8329642" cy="1651000"/>
          </a:xfrm>
        </p:spPr>
        <p:txBody>
          <a:bodyPr>
            <a:normAutofit/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Самое – </a:t>
            </a:r>
            <a:r>
              <a:rPr lang="ru-RU" b="1" dirty="0" err="1" smtClean="0">
                <a:solidFill>
                  <a:srgbClr val="FF0000"/>
                </a:solidFill>
                <a:latin typeface="Arial Black" pitchFamily="34" charset="0"/>
              </a:rPr>
              <a:t>самое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  на  материке  Африка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292" name="Содержимое 2"/>
          <p:cNvSpPr>
            <a:spLocks noGrp="1"/>
          </p:cNvSpPr>
          <p:nvPr>
            <p:ph idx="1"/>
          </p:nvPr>
        </p:nvSpPr>
        <p:spPr>
          <a:xfrm>
            <a:off x="90488" y="1600200"/>
            <a:ext cx="8658225" cy="5105400"/>
          </a:xfrm>
          <a:effectLst>
            <a:outerShdw dist="35921" dir="2700000" algn="ctr" rotWithShape="0">
              <a:srgbClr val="808080"/>
            </a:outerShdw>
          </a:effectLst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latin typeface="Arial" charset="0"/>
              </a:rPr>
              <a:t>Восточно-Африканские</a:t>
            </a:r>
            <a:r>
              <a:rPr lang="ru-RU" b="1" dirty="0" smtClean="0">
                <a:solidFill>
                  <a:schemeClr val="bg1"/>
                </a:solidFill>
                <a:latin typeface="Arial" charset="0"/>
              </a:rPr>
              <a:t>  разломы – самая  протяженная  система  тектонических  разломов  на  Земле. 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Самая  высокая  точка  материка – вулкан  Килиманджаро  (5895 км).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Самая  низкая  точка  материка – озеро </a:t>
            </a:r>
            <a:r>
              <a:rPr lang="ru-RU" b="1" dirty="0" err="1" smtClean="0">
                <a:solidFill>
                  <a:schemeClr val="bg1"/>
                </a:solidFill>
              </a:rPr>
              <a:t>Ассаль</a:t>
            </a:r>
            <a:r>
              <a:rPr lang="ru-RU" b="1" dirty="0" smtClean="0">
                <a:solidFill>
                  <a:schemeClr val="bg1"/>
                </a:solidFill>
              </a:rPr>
              <a:t>  (-156 м).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Самая  длинна  река  мира – Нил  (6671 км).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  Африке  живут  самые  высокие  люди  на  Земле – нилоты  и  самые  низкие – пигмеи.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>
            <a:grpSpLocks/>
          </p:cNvGrpSpPr>
          <p:nvPr/>
        </p:nvGrpSpPr>
        <p:grpSpPr bwMode="auto">
          <a:xfrm rot="-8356573">
            <a:off x="6446838" y="-28575"/>
            <a:ext cx="2773362" cy="2398713"/>
            <a:chOff x="85032" y="-2"/>
            <a:chExt cx="9058968" cy="7470459"/>
          </a:xfrm>
        </p:grpSpPr>
        <p:sp>
          <p:nvSpPr>
            <p:cNvPr id="4" name="Полилиния 3"/>
            <p:cNvSpPr/>
            <p:nvPr/>
          </p:nvSpPr>
          <p:spPr>
            <a:xfrm>
              <a:off x="4566977" y="1661"/>
              <a:ext cx="4573561" cy="6857397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олилиния 6"/>
            <p:cNvSpPr/>
            <p:nvPr/>
          </p:nvSpPr>
          <p:spPr>
            <a:xfrm rot="1069786">
              <a:off x="5238655" y="2601235"/>
              <a:ext cx="3235717" cy="4869889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 flipH="1">
              <a:off x="87308" y="-991"/>
              <a:ext cx="4558003" cy="6857397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rot="20530214" flipH="1">
              <a:off x="683842" y="2542528"/>
              <a:ext cx="3220159" cy="4929218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 rot="19515459">
              <a:off x="2692496" y="758610"/>
              <a:ext cx="3868341" cy="5502728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762315"/>
                <a:gd name="connsiteY0" fmla="*/ 0 h 6400800"/>
                <a:gd name="connsiteX1" fmla="*/ 1548245 w 5762315"/>
                <a:gd name="connsiteY1" fmla="*/ 1901536 h 6400800"/>
                <a:gd name="connsiteX2" fmla="*/ 0 w 5762315"/>
                <a:gd name="connsiteY2" fmla="*/ 6400800 h 6400800"/>
                <a:gd name="connsiteX3" fmla="*/ 4787319 w 5762315"/>
                <a:gd name="connsiteY3" fmla="*/ 3275145 h 6400800"/>
                <a:gd name="connsiteX4" fmla="*/ 5600700 w 5762315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720520 w 5600700"/>
                <a:gd name="connsiteY1" fmla="*/ 1905412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2537421 w 5600700"/>
                <a:gd name="connsiteY1" fmla="*/ 2220435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230839"/>
                <a:gd name="connsiteY0" fmla="*/ 0 h 6110584"/>
                <a:gd name="connsiteX1" fmla="*/ 2537421 w 6230839"/>
                <a:gd name="connsiteY1" fmla="*/ 1930219 h 6110584"/>
                <a:gd name="connsiteX2" fmla="*/ 0 w 6230839"/>
                <a:gd name="connsiteY2" fmla="*/ 6110584 h 6110584"/>
                <a:gd name="connsiteX3" fmla="*/ 4787319 w 6230839"/>
                <a:gd name="connsiteY3" fmla="*/ 2984929 h 6110584"/>
                <a:gd name="connsiteX4" fmla="*/ 6169555 w 6230839"/>
                <a:gd name="connsiteY4" fmla="*/ 0 h 6110584"/>
                <a:gd name="connsiteX0" fmla="*/ 6169555 w 6316424"/>
                <a:gd name="connsiteY0" fmla="*/ 0 h 6110584"/>
                <a:gd name="connsiteX1" fmla="*/ 2537421 w 6316424"/>
                <a:gd name="connsiteY1" fmla="*/ 1930219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537421 w 6316424"/>
                <a:gd name="connsiteY1" fmla="*/ 1930219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652330 w 6316424"/>
                <a:gd name="connsiteY1" fmla="*/ 2015418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652330 w 6316424"/>
                <a:gd name="connsiteY1" fmla="*/ 2015418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424" h="6110584">
                  <a:moveTo>
                    <a:pt x="6169555" y="0"/>
                  </a:moveTo>
                  <a:cubicBezTo>
                    <a:pt x="4652241" y="411347"/>
                    <a:pt x="4053800" y="854249"/>
                    <a:pt x="2652330" y="2015418"/>
                  </a:cubicBezTo>
                  <a:cubicBezTo>
                    <a:pt x="1540079" y="3224228"/>
                    <a:pt x="516082" y="4610829"/>
                    <a:pt x="0" y="6110584"/>
                  </a:cubicBezTo>
                  <a:cubicBezTo>
                    <a:pt x="1530927" y="5348584"/>
                    <a:pt x="3311593" y="4347919"/>
                    <a:pt x="4787319" y="2984929"/>
                  </a:cubicBezTo>
                  <a:cubicBezTo>
                    <a:pt x="5603717" y="1971870"/>
                    <a:pt x="6316424" y="1130177"/>
                    <a:pt x="6169555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Группа 14"/>
          <p:cNvGrpSpPr>
            <a:grpSpLocks/>
          </p:cNvGrpSpPr>
          <p:nvPr/>
        </p:nvGrpSpPr>
        <p:grpSpPr bwMode="auto">
          <a:xfrm rot="8331979">
            <a:off x="-125413" y="44450"/>
            <a:ext cx="2773363" cy="2398713"/>
            <a:chOff x="85032" y="-2"/>
            <a:chExt cx="9058968" cy="7470459"/>
          </a:xfrm>
        </p:grpSpPr>
        <p:sp>
          <p:nvSpPr>
            <p:cNvPr id="16" name="Полилиния 15"/>
            <p:cNvSpPr/>
            <p:nvPr/>
          </p:nvSpPr>
          <p:spPr>
            <a:xfrm>
              <a:off x="4543065" y="11358"/>
              <a:ext cx="4573559" cy="6857397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 rot="1069786">
              <a:off x="5236929" y="2601306"/>
              <a:ext cx="3235716" cy="4869886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 flipH="1">
              <a:off x="83515" y="6638"/>
              <a:ext cx="4558005" cy="6857397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 rot="20530214" flipH="1">
              <a:off x="676376" y="2541893"/>
              <a:ext cx="3220161" cy="4929215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00700" h="6400800">
                  <a:moveTo>
                    <a:pt x="5600700" y="0"/>
                  </a:moveTo>
                  <a:cubicBezTo>
                    <a:pt x="4249882" y="633845"/>
                    <a:pt x="2949715" y="740367"/>
                    <a:pt x="1548245" y="1901536"/>
                  </a:cubicBezTo>
                  <a:cubicBezTo>
                    <a:pt x="435994" y="3110346"/>
                    <a:pt x="516082" y="4901045"/>
                    <a:pt x="0" y="6400800"/>
                  </a:cubicBezTo>
                  <a:cubicBezTo>
                    <a:pt x="1530927" y="5638800"/>
                    <a:pt x="3469693" y="5641820"/>
                    <a:pt x="4592782" y="4114800"/>
                  </a:cubicBezTo>
                  <a:cubicBezTo>
                    <a:pt x="5567778" y="3136760"/>
                    <a:pt x="5264727" y="1371600"/>
                    <a:pt x="5600700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Полилиния 20"/>
            <p:cNvSpPr/>
            <p:nvPr/>
          </p:nvSpPr>
          <p:spPr>
            <a:xfrm rot="19515459">
              <a:off x="2692085" y="760606"/>
              <a:ext cx="3868339" cy="5502728"/>
            </a:xfrm>
            <a:custGeom>
              <a:avLst/>
              <a:gdLst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592782 w 5600700"/>
                <a:gd name="connsiteY3" fmla="*/ 4114800 h 6400800"/>
                <a:gd name="connsiteX4" fmla="*/ 5600700 w 5600700"/>
                <a:gd name="connsiteY4" fmla="*/ 0 h 6400800"/>
                <a:gd name="connsiteX0" fmla="*/ 5600700 w 5762315"/>
                <a:gd name="connsiteY0" fmla="*/ 0 h 6400800"/>
                <a:gd name="connsiteX1" fmla="*/ 1548245 w 5762315"/>
                <a:gd name="connsiteY1" fmla="*/ 1901536 h 6400800"/>
                <a:gd name="connsiteX2" fmla="*/ 0 w 5762315"/>
                <a:gd name="connsiteY2" fmla="*/ 6400800 h 6400800"/>
                <a:gd name="connsiteX3" fmla="*/ 4787319 w 5762315"/>
                <a:gd name="connsiteY3" fmla="*/ 3275145 h 6400800"/>
                <a:gd name="connsiteX4" fmla="*/ 5600700 w 5762315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548245 w 5600700"/>
                <a:gd name="connsiteY1" fmla="*/ 1901536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1720520 w 5600700"/>
                <a:gd name="connsiteY1" fmla="*/ 1905412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5600700 w 5600700"/>
                <a:gd name="connsiteY0" fmla="*/ 0 h 6400800"/>
                <a:gd name="connsiteX1" fmla="*/ 2537421 w 5600700"/>
                <a:gd name="connsiteY1" fmla="*/ 2220435 h 6400800"/>
                <a:gd name="connsiteX2" fmla="*/ 0 w 5600700"/>
                <a:gd name="connsiteY2" fmla="*/ 6400800 h 6400800"/>
                <a:gd name="connsiteX3" fmla="*/ 4787319 w 5600700"/>
                <a:gd name="connsiteY3" fmla="*/ 3275145 h 6400800"/>
                <a:gd name="connsiteX4" fmla="*/ 5600700 w 5600700"/>
                <a:gd name="connsiteY4" fmla="*/ 0 h 6400800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169555"/>
                <a:gd name="connsiteY0" fmla="*/ 0 h 6110584"/>
                <a:gd name="connsiteX1" fmla="*/ 2537421 w 6169555"/>
                <a:gd name="connsiteY1" fmla="*/ 1930219 h 6110584"/>
                <a:gd name="connsiteX2" fmla="*/ 0 w 6169555"/>
                <a:gd name="connsiteY2" fmla="*/ 6110584 h 6110584"/>
                <a:gd name="connsiteX3" fmla="*/ 4787319 w 6169555"/>
                <a:gd name="connsiteY3" fmla="*/ 2984929 h 6110584"/>
                <a:gd name="connsiteX4" fmla="*/ 6169555 w 6169555"/>
                <a:gd name="connsiteY4" fmla="*/ 0 h 6110584"/>
                <a:gd name="connsiteX0" fmla="*/ 6169555 w 6230839"/>
                <a:gd name="connsiteY0" fmla="*/ 0 h 6110584"/>
                <a:gd name="connsiteX1" fmla="*/ 2537421 w 6230839"/>
                <a:gd name="connsiteY1" fmla="*/ 1930219 h 6110584"/>
                <a:gd name="connsiteX2" fmla="*/ 0 w 6230839"/>
                <a:gd name="connsiteY2" fmla="*/ 6110584 h 6110584"/>
                <a:gd name="connsiteX3" fmla="*/ 4787319 w 6230839"/>
                <a:gd name="connsiteY3" fmla="*/ 2984929 h 6110584"/>
                <a:gd name="connsiteX4" fmla="*/ 6169555 w 6230839"/>
                <a:gd name="connsiteY4" fmla="*/ 0 h 6110584"/>
                <a:gd name="connsiteX0" fmla="*/ 6169555 w 6316424"/>
                <a:gd name="connsiteY0" fmla="*/ 0 h 6110584"/>
                <a:gd name="connsiteX1" fmla="*/ 2537421 w 6316424"/>
                <a:gd name="connsiteY1" fmla="*/ 1930219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537421 w 6316424"/>
                <a:gd name="connsiteY1" fmla="*/ 1930219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652330 w 6316424"/>
                <a:gd name="connsiteY1" fmla="*/ 2015418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  <a:gd name="connsiteX0" fmla="*/ 6169555 w 6316424"/>
                <a:gd name="connsiteY0" fmla="*/ 0 h 6110584"/>
                <a:gd name="connsiteX1" fmla="*/ 2652330 w 6316424"/>
                <a:gd name="connsiteY1" fmla="*/ 2015418 h 6110584"/>
                <a:gd name="connsiteX2" fmla="*/ 0 w 6316424"/>
                <a:gd name="connsiteY2" fmla="*/ 6110584 h 6110584"/>
                <a:gd name="connsiteX3" fmla="*/ 4787319 w 6316424"/>
                <a:gd name="connsiteY3" fmla="*/ 2984929 h 6110584"/>
                <a:gd name="connsiteX4" fmla="*/ 6169555 w 6316424"/>
                <a:gd name="connsiteY4" fmla="*/ 0 h 6110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6424" h="6110584">
                  <a:moveTo>
                    <a:pt x="6169555" y="0"/>
                  </a:moveTo>
                  <a:cubicBezTo>
                    <a:pt x="4652241" y="411347"/>
                    <a:pt x="4053800" y="854249"/>
                    <a:pt x="2652330" y="2015418"/>
                  </a:cubicBezTo>
                  <a:cubicBezTo>
                    <a:pt x="1540079" y="3224228"/>
                    <a:pt x="516082" y="4610829"/>
                    <a:pt x="0" y="6110584"/>
                  </a:cubicBezTo>
                  <a:cubicBezTo>
                    <a:pt x="1530927" y="5348584"/>
                    <a:pt x="3311593" y="4347919"/>
                    <a:pt x="4787319" y="2984929"/>
                  </a:cubicBezTo>
                  <a:cubicBezTo>
                    <a:pt x="5603717" y="1971870"/>
                    <a:pt x="6316424" y="1130177"/>
                    <a:pt x="6169555" y="0"/>
                  </a:cubicBezTo>
                  <a:close/>
                </a:path>
              </a:pathLst>
            </a:custGeom>
            <a:solidFill>
              <a:schemeClr val="bg1">
                <a:alpha val="22000"/>
              </a:schemeClr>
            </a:solidFill>
            <a:ln>
              <a:solidFill>
                <a:schemeClr val="bg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4564063" y="2714625"/>
            <a:ext cx="2487612" cy="3960813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 rot="1069786">
            <a:off x="4902200" y="4427538"/>
            <a:ext cx="1762125" cy="2598737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 flipH="1">
            <a:off x="2122488" y="2786063"/>
            <a:ext cx="2479675" cy="3879850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 rot="20530214" flipH="1">
            <a:off x="2476500" y="4316413"/>
            <a:ext cx="1749425" cy="2711450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 rot="19884459">
            <a:off x="3489325" y="2436813"/>
            <a:ext cx="2233613" cy="3941762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762315"/>
              <a:gd name="connsiteY0" fmla="*/ 0 h 6400800"/>
              <a:gd name="connsiteX1" fmla="*/ 1548245 w 5762315"/>
              <a:gd name="connsiteY1" fmla="*/ 1901536 h 6400800"/>
              <a:gd name="connsiteX2" fmla="*/ 0 w 5762315"/>
              <a:gd name="connsiteY2" fmla="*/ 6400800 h 6400800"/>
              <a:gd name="connsiteX3" fmla="*/ 4787319 w 5762315"/>
              <a:gd name="connsiteY3" fmla="*/ 3275145 h 6400800"/>
              <a:gd name="connsiteX4" fmla="*/ 5600700 w 5762315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787319 w 5600700"/>
              <a:gd name="connsiteY3" fmla="*/ 3275145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787319 w 5600700"/>
              <a:gd name="connsiteY3" fmla="*/ 3275145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720520 w 5600700"/>
              <a:gd name="connsiteY1" fmla="*/ 1905412 h 6400800"/>
              <a:gd name="connsiteX2" fmla="*/ 0 w 5600700"/>
              <a:gd name="connsiteY2" fmla="*/ 6400800 h 6400800"/>
              <a:gd name="connsiteX3" fmla="*/ 4787319 w 5600700"/>
              <a:gd name="connsiteY3" fmla="*/ 3275145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2537421 w 5600700"/>
              <a:gd name="connsiteY1" fmla="*/ 2220435 h 6400800"/>
              <a:gd name="connsiteX2" fmla="*/ 0 w 5600700"/>
              <a:gd name="connsiteY2" fmla="*/ 6400800 h 6400800"/>
              <a:gd name="connsiteX3" fmla="*/ 4787319 w 5600700"/>
              <a:gd name="connsiteY3" fmla="*/ 3275145 h 6400800"/>
              <a:gd name="connsiteX4" fmla="*/ 5600700 w 5600700"/>
              <a:gd name="connsiteY4" fmla="*/ 0 h 6400800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169555"/>
              <a:gd name="connsiteY0" fmla="*/ 0 h 6110584"/>
              <a:gd name="connsiteX1" fmla="*/ 2537421 w 6169555"/>
              <a:gd name="connsiteY1" fmla="*/ 1930219 h 6110584"/>
              <a:gd name="connsiteX2" fmla="*/ 0 w 6169555"/>
              <a:gd name="connsiteY2" fmla="*/ 6110584 h 6110584"/>
              <a:gd name="connsiteX3" fmla="*/ 4787319 w 6169555"/>
              <a:gd name="connsiteY3" fmla="*/ 2984929 h 6110584"/>
              <a:gd name="connsiteX4" fmla="*/ 6169555 w 6169555"/>
              <a:gd name="connsiteY4" fmla="*/ 0 h 6110584"/>
              <a:gd name="connsiteX0" fmla="*/ 6169555 w 6230839"/>
              <a:gd name="connsiteY0" fmla="*/ 0 h 6110584"/>
              <a:gd name="connsiteX1" fmla="*/ 2537421 w 6230839"/>
              <a:gd name="connsiteY1" fmla="*/ 1930219 h 6110584"/>
              <a:gd name="connsiteX2" fmla="*/ 0 w 6230839"/>
              <a:gd name="connsiteY2" fmla="*/ 6110584 h 6110584"/>
              <a:gd name="connsiteX3" fmla="*/ 4787319 w 6230839"/>
              <a:gd name="connsiteY3" fmla="*/ 2984929 h 6110584"/>
              <a:gd name="connsiteX4" fmla="*/ 6169555 w 6230839"/>
              <a:gd name="connsiteY4" fmla="*/ 0 h 6110584"/>
              <a:gd name="connsiteX0" fmla="*/ 6169555 w 6316424"/>
              <a:gd name="connsiteY0" fmla="*/ 0 h 6110584"/>
              <a:gd name="connsiteX1" fmla="*/ 2537421 w 6316424"/>
              <a:gd name="connsiteY1" fmla="*/ 1930219 h 6110584"/>
              <a:gd name="connsiteX2" fmla="*/ 0 w 6316424"/>
              <a:gd name="connsiteY2" fmla="*/ 6110584 h 6110584"/>
              <a:gd name="connsiteX3" fmla="*/ 4787319 w 6316424"/>
              <a:gd name="connsiteY3" fmla="*/ 2984929 h 6110584"/>
              <a:gd name="connsiteX4" fmla="*/ 6169555 w 6316424"/>
              <a:gd name="connsiteY4" fmla="*/ 0 h 6110584"/>
              <a:gd name="connsiteX0" fmla="*/ 6169555 w 6316424"/>
              <a:gd name="connsiteY0" fmla="*/ 0 h 6110584"/>
              <a:gd name="connsiteX1" fmla="*/ 2537421 w 6316424"/>
              <a:gd name="connsiteY1" fmla="*/ 1930219 h 6110584"/>
              <a:gd name="connsiteX2" fmla="*/ 0 w 6316424"/>
              <a:gd name="connsiteY2" fmla="*/ 6110584 h 6110584"/>
              <a:gd name="connsiteX3" fmla="*/ 4787319 w 6316424"/>
              <a:gd name="connsiteY3" fmla="*/ 2984929 h 6110584"/>
              <a:gd name="connsiteX4" fmla="*/ 6169555 w 6316424"/>
              <a:gd name="connsiteY4" fmla="*/ 0 h 6110584"/>
              <a:gd name="connsiteX0" fmla="*/ 6169555 w 6316424"/>
              <a:gd name="connsiteY0" fmla="*/ 0 h 6110584"/>
              <a:gd name="connsiteX1" fmla="*/ 2652330 w 6316424"/>
              <a:gd name="connsiteY1" fmla="*/ 2015418 h 6110584"/>
              <a:gd name="connsiteX2" fmla="*/ 0 w 6316424"/>
              <a:gd name="connsiteY2" fmla="*/ 6110584 h 6110584"/>
              <a:gd name="connsiteX3" fmla="*/ 4787319 w 6316424"/>
              <a:gd name="connsiteY3" fmla="*/ 2984929 h 6110584"/>
              <a:gd name="connsiteX4" fmla="*/ 6169555 w 6316424"/>
              <a:gd name="connsiteY4" fmla="*/ 0 h 6110584"/>
              <a:gd name="connsiteX0" fmla="*/ 6169555 w 6316424"/>
              <a:gd name="connsiteY0" fmla="*/ 0 h 6110584"/>
              <a:gd name="connsiteX1" fmla="*/ 2652330 w 6316424"/>
              <a:gd name="connsiteY1" fmla="*/ 2015418 h 6110584"/>
              <a:gd name="connsiteX2" fmla="*/ 0 w 6316424"/>
              <a:gd name="connsiteY2" fmla="*/ 6110584 h 6110584"/>
              <a:gd name="connsiteX3" fmla="*/ 4787319 w 6316424"/>
              <a:gd name="connsiteY3" fmla="*/ 2984929 h 6110584"/>
              <a:gd name="connsiteX4" fmla="*/ 6169555 w 6316424"/>
              <a:gd name="connsiteY4" fmla="*/ 0 h 6110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16424" h="6110584">
                <a:moveTo>
                  <a:pt x="6169555" y="0"/>
                </a:moveTo>
                <a:cubicBezTo>
                  <a:pt x="4652241" y="411347"/>
                  <a:pt x="4053800" y="854249"/>
                  <a:pt x="2652330" y="2015418"/>
                </a:cubicBezTo>
                <a:cubicBezTo>
                  <a:pt x="1540079" y="3224228"/>
                  <a:pt x="516082" y="4610829"/>
                  <a:pt x="0" y="6110584"/>
                </a:cubicBezTo>
                <a:cubicBezTo>
                  <a:pt x="1530927" y="5348584"/>
                  <a:pt x="3311593" y="4347919"/>
                  <a:pt x="4787319" y="2984929"/>
                </a:cubicBezTo>
                <a:cubicBezTo>
                  <a:pt x="5603717" y="1971870"/>
                  <a:pt x="6316424" y="1130177"/>
                  <a:pt x="6169555" y="0"/>
                </a:cubicBez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олилиния 34">
            <a:hlinkClick r:id="" action="ppaction://hlinkshowjump?jump=nextslide"/>
          </p:cNvPr>
          <p:cNvSpPr/>
          <p:nvPr/>
        </p:nvSpPr>
        <p:spPr>
          <a:xfrm rot="3705096">
            <a:off x="8168481" y="6209507"/>
            <a:ext cx="288925" cy="585788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rgbClr val="00B050">
              <a:alpha val="22000"/>
            </a:srgb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олилиния 35">
            <a:hlinkClick r:id="" action="ppaction://hlinkshowjump?jump=previousslide"/>
          </p:cNvPr>
          <p:cNvSpPr/>
          <p:nvPr/>
        </p:nvSpPr>
        <p:spPr>
          <a:xfrm rot="17921578" flipH="1">
            <a:off x="7456488" y="6223000"/>
            <a:ext cx="300037" cy="563563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rgbClr val="FFC000">
              <a:alpha val="22000"/>
            </a:srgb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олилиния 37">
            <a:hlinkClick r:id="" action="ppaction://hlinkshowjump?jump=endshow"/>
          </p:cNvPr>
          <p:cNvSpPr/>
          <p:nvPr/>
        </p:nvSpPr>
        <p:spPr>
          <a:xfrm rot="18568474">
            <a:off x="630238" y="6229350"/>
            <a:ext cx="249238" cy="509587"/>
          </a:xfrm>
          <a:custGeom>
            <a:avLst/>
            <a:gdLst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  <a:gd name="connsiteX0" fmla="*/ 5600700 w 5600700"/>
              <a:gd name="connsiteY0" fmla="*/ 0 h 6400800"/>
              <a:gd name="connsiteX1" fmla="*/ 1548245 w 5600700"/>
              <a:gd name="connsiteY1" fmla="*/ 1901536 h 6400800"/>
              <a:gd name="connsiteX2" fmla="*/ 0 w 5600700"/>
              <a:gd name="connsiteY2" fmla="*/ 6400800 h 6400800"/>
              <a:gd name="connsiteX3" fmla="*/ 4592782 w 5600700"/>
              <a:gd name="connsiteY3" fmla="*/ 4114800 h 6400800"/>
              <a:gd name="connsiteX4" fmla="*/ 5600700 w 5600700"/>
              <a:gd name="connsiteY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0700" h="6400800">
                <a:moveTo>
                  <a:pt x="5600700" y="0"/>
                </a:moveTo>
                <a:cubicBezTo>
                  <a:pt x="4249882" y="633845"/>
                  <a:pt x="2949715" y="740367"/>
                  <a:pt x="1548245" y="1901536"/>
                </a:cubicBezTo>
                <a:cubicBezTo>
                  <a:pt x="435994" y="3110346"/>
                  <a:pt x="516082" y="4901045"/>
                  <a:pt x="0" y="6400800"/>
                </a:cubicBezTo>
                <a:cubicBezTo>
                  <a:pt x="1530927" y="5638800"/>
                  <a:pt x="3469693" y="5641820"/>
                  <a:pt x="4592782" y="4114800"/>
                </a:cubicBezTo>
                <a:cubicBezTo>
                  <a:pt x="5567778" y="3136760"/>
                  <a:pt x="5264727" y="1371600"/>
                  <a:pt x="5600700" y="0"/>
                </a:cubicBezTo>
                <a:close/>
              </a:path>
            </a:pathLst>
          </a:custGeom>
          <a:solidFill>
            <a:srgbClr val="FF0000">
              <a:alpha val="22000"/>
            </a:srgbClr>
          </a:solidFill>
          <a:ln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Заголовок 21"/>
          <p:cNvSpPr>
            <a:spLocks noGrp="1"/>
          </p:cNvSpPr>
          <p:nvPr>
            <p:ph type="title"/>
          </p:nvPr>
        </p:nvSpPr>
        <p:spPr>
          <a:xfrm>
            <a:off x="179512" y="274638"/>
            <a:ext cx="4968552" cy="1143000"/>
          </a:xfrm>
          <a:prstGeom prst="round2DiagRect">
            <a:avLst>
              <a:gd name="adj1" fmla="val 50000"/>
              <a:gd name="adj2" fmla="val 20909"/>
            </a:avLst>
          </a:prstGeom>
          <a:gradFill>
            <a:gsLst>
              <a:gs pos="0">
                <a:srgbClr val="FF6600">
                  <a:alpha val="4000"/>
                </a:srgbClr>
              </a:gs>
              <a:gs pos="25000">
                <a:srgbClr val="E8B04A">
                  <a:alpha val="51000"/>
                </a:srgbClr>
              </a:gs>
              <a:gs pos="100000">
                <a:schemeClr val="bg1">
                  <a:alpha val="78000"/>
                </a:schemeClr>
              </a:gs>
            </a:gsLst>
            <a:lin ang="5400000" scaled="0"/>
          </a:gradFill>
          <a:ln>
            <a:solidFill>
              <a:srgbClr val="0033CC"/>
            </a:solidFill>
          </a:ln>
        </p:spPr>
        <p:txBody>
          <a:bodyPr rtlCol="0">
            <a:normAutofit fontScale="90000"/>
          </a:bodyPr>
          <a:lstStyle/>
          <a:p>
            <a:pPr eaLnBrk="1" hangingPunct="1">
              <a:defRPr/>
            </a:pPr>
            <a:r>
              <a:rPr lang="en-US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r>
              <a:rPr lang="ru-RU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Африка – 2-ой по площади материк</a:t>
            </a:r>
            <a:endParaRPr lang="ru-RU" b="1" i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5934670"/>
            <a:ext cx="9159879" cy="830997"/>
          </a:xfrm>
          <a:prstGeom prst="rect">
            <a:avLst/>
          </a:prstGeom>
          <a:solidFill>
            <a:schemeClr val="accent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= 30,3 млн. кв. км = </a:t>
            </a:r>
            <a:r>
              <a:rPr lang="ru-RU" sz="4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1/5 суши</a:t>
            </a:r>
          </a:p>
        </p:txBody>
      </p:sp>
      <p:pic>
        <p:nvPicPr>
          <p:cNvPr id="7184" name="Picture 6" descr="Файл:Africa (orthographic projection).sv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750" y="1557338"/>
            <a:ext cx="4286250" cy="4286250"/>
          </a:xfrm>
        </p:spPr>
      </p:pic>
      <p:pic>
        <p:nvPicPr>
          <p:cNvPr id="34" name="Picture 2" descr="Картинка 109 из 1375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88640"/>
            <a:ext cx="3816424" cy="2864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Picture 4" descr="Картинка 181 из 1375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3050992"/>
            <a:ext cx="3877711" cy="2910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4786346" cy="6215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ПРОБЛЕМНЫЙ ВОПРОС: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>Все материки разные, но каждый индивидуален по-своему. 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чего будет зависеть природа материка? Каким будет климат? Растительность? Животный мир?</a:t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13" descr="шим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500174"/>
            <a:ext cx="3337802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993</TotalTime>
  <Words>705</Words>
  <Application>Microsoft Office PowerPoint</Application>
  <PresentationFormat>Экран (4:3)</PresentationFormat>
  <Paragraphs>121</Paragraphs>
  <Slides>30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Географическое положение Африки </vt:lpstr>
      <vt:lpstr>Слайд 2</vt:lpstr>
      <vt:lpstr>Слайд 3</vt:lpstr>
      <vt:lpstr>Слайд 4</vt:lpstr>
      <vt:lpstr>Слайд 5</vt:lpstr>
      <vt:lpstr>Самое - самое  на  материке  Африка</vt:lpstr>
      <vt:lpstr>Самое – самое  на  материке  Африка</vt:lpstr>
      <vt:lpstr>1.Африка – 2-ой по площади материк</vt:lpstr>
      <vt:lpstr>ПРОБЛЕМНЫЙ ВОПРОС:  Все материки разные, но каждый индивидуален по-своему.   От чего будет зависеть природа материка? Каким будет климат? Растительность? Животный мир? </vt:lpstr>
      <vt:lpstr>План характеристики материка</vt:lpstr>
      <vt:lpstr>Географическое положение</vt:lpstr>
      <vt:lpstr>Слайд 12</vt:lpstr>
      <vt:lpstr>Слайд 13</vt:lpstr>
      <vt:lpstr>Слайд 14</vt:lpstr>
      <vt:lpstr>Океаны и моря,              омывающие Африку:</vt:lpstr>
      <vt:lpstr>Слайд 16</vt:lpstr>
      <vt:lpstr>Слайд 17</vt:lpstr>
      <vt:lpstr>Слайд 18</vt:lpstr>
      <vt:lpstr>Слайд 19</vt:lpstr>
      <vt:lpstr>Расположение Африки по отношению к другим материкам:</vt:lpstr>
      <vt:lpstr>Слайд 21</vt:lpstr>
      <vt:lpstr>Слайд 22</vt:lpstr>
      <vt:lpstr>Слайд 23</vt:lpstr>
      <vt:lpstr>Слайд 24</vt:lpstr>
      <vt:lpstr>Слайд 25</vt:lpstr>
      <vt:lpstr>Слайд 26</vt:lpstr>
      <vt:lpstr>Выгодное ли у Африки физико-географическое положение?</vt:lpstr>
      <vt:lpstr>Приём «Синквейн»  Африка - континент контрастов. Но у каждого представление о ней разное.  </vt:lpstr>
      <vt:lpstr>  Домашнее задание: §16, изучить -подписать на контурной карте объекты.            1. Гибралтарский        2. Средиземное        3. Суэцкий        4. Красное        5. Баб-эль-Мандебский  6. Сомали        7. Мадагаскар        8. Мозамбикский         9. Гвинейский   </vt:lpstr>
      <vt:lpstr>Спасибо за урок!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Loner-XP</dc:creator>
  <cp:lastModifiedBy>Я</cp:lastModifiedBy>
  <cp:revision>117</cp:revision>
  <dcterms:created xsi:type="dcterms:W3CDTF">2010-11-21T13:01:11Z</dcterms:created>
  <dcterms:modified xsi:type="dcterms:W3CDTF">2020-03-26T10:07:02Z</dcterms:modified>
</cp:coreProperties>
</file>