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42646"/>
            <a:ext cx="8640960" cy="64807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19672" y="1124744"/>
            <a:ext cx="648072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Пропаганда принципов  здорового и полноценного питания. Использование форм, обеспечивающих открытость информации об организации питания детей дошкольного возраста</a:t>
            </a:r>
            <a:endParaRPr lang="ru-RU" sz="28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53506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Batang" panose="02030600000101010101" pitchFamily="18" charset="-127"/>
                <a:ea typeface="Batang" panose="02030600000101010101" pitchFamily="18" charset="-127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b="1" dirty="0">
                <a:latin typeface="Batang" panose="02030600000101010101" pitchFamily="18" charset="-127"/>
                <a:ea typeface="Batang" panose="02030600000101010101" pitchFamily="18" charset="-127"/>
              </a:rPr>
              <a:t>«Косихинский детский сад №3, «Чебурашка</a:t>
            </a:r>
            <a:r>
              <a:rPr lang="ru-RU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» (корпус 5)</a:t>
            </a:r>
            <a:endParaRPr lang="ru-RU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84995" y="4653136"/>
            <a:ext cx="50181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sz="2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Подготовила: старший воспитатель</a:t>
            </a:r>
          </a:p>
          <a:p>
            <a:r>
              <a:rPr lang="ru-RU" sz="2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                      </a:t>
            </a:r>
            <a:r>
              <a:rPr lang="ru-RU"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Гареева А.В</a:t>
            </a:r>
            <a:r>
              <a:rPr lang="ru-RU" sz="2000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ru-RU" sz="20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17522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381000"/>
            <a:ext cx="8128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65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916832"/>
            <a:ext cx="7164288" cy="47967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9552" y="260648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u="sng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algn="ctr"/>
            <a:r>
              <a:rPr lang="ru-RU" sz="2400" b="1" u="sng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Правильное  питание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– это основа длительной и плодотворной жизни, залог здоровья, бодрости, гарантия от появления различных недугов</a:t>
            </a:r>
            <a:endParaRPr lang="ru-RU" sz="24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7855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348880"/>
            <a:ext cx="6588224" cy="43921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45332" y="490495"/>
            <a:ext cx="7704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Одним из главных компонентов в воспитании основ  здорового питания является личный пример взрослых</a:t>
            </a:r>
            <a:endParaRPr lang="ru-RU" sz="24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7681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94" b="12740"/>
          <a:stretch/>
        </p:blipFill>
        <p:spPr>
          <a:xfrm>
            <a:off x="0" y="5445224"/>
            <a:ext cx="9144000" cy="130232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11560" y="197346"/>
            <a:ext cx="820891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15900" algn="ctr">
              <a:spcAft>
                <a:spcPts val="0"/>
              </a:spcAft>
            </a:pPr>
            <a:r>
              <a:rPr lang="ru-RU" sz="2800" b="1" u="sng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Задачи по формированию </a:t>
            </a:r>
            <a:r>
              <a:rPr lang="ru-RU" sz="2800" b="1" u="sng" dirty="0">
                <a:latin typeface="Batang" panose="02030600000101010101" pitchFamily="18" charset="-127"/>
                <a:ea typeface="Batang" panose="02030600000101010101" pitchFamily="18" charset="-127"/>
              </a:rPr>
              <a:t>культуры здорового </a:t>
            </a:r>
            <a:r>
              <a:rPr lang="ru-RU" sz="2800" b="1" u="sng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питания:</a:t>
            </a:r>
          </a:p>
          <a:p>
            <a:pPr indent="215900" algn="just">
              <a:spcAft>
                <a:spcPts val="0"/>
              </a:spcAft>
            </a:pPr>
            <a:endParaRPr lang="ru-RU" sz="24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457200" indent="-457200" algn="just">
              <a:spcAft>
                <a:spcPts val="0"/>
              </a:spcAft>
              <a:buAutoNum type="arabicParenR"/>
            </a:pP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организовать информационно-просветительскую деятельность </a:t>
            </a: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с детьми и их родителями (законными представителями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);</a:t>
            </a:r>
          </a:p>
          <a:p>
            <a:pPr algn="just">
              <a:spcAft>
                <a:spcPts val="0"/>
              </a:spcAft>
            </a:pPr>
            <a:endParaRPr lang="ru-RU" sz="24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indent="215900" algn="just">
              <a:spcAft>
                <a:spcPts val="0"/>
              </a:spcAft>
            </a:pP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2)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организовать работу </a:t>
            </a: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по эффективному воздействию на ребенка при формировании культуры здорового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питания (организованная деятельность, игровая, беседы и т.д.);</a:t>
            </a:r>
          </a:p>
          <a:p>
            <a:pPr indent="215900" algn="just">
              <a:spcAft>
                <a:spcPts val="0"/>
              </a:spcAft>
            </a:pPr>
            <a:endParaRPr lang="ru-RU" sz="24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indent="215900" algn="just">
              <a:spcAft>
                <a:spcPts val="0"/>
              </a:spcAft>
            </a:pP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3) обмен опытом по формированию культуры здорового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питания (участие в конкурсах, </a:t>
            </a:r>
            <a:r>
              <a:rPr lang="ru-RU" sz="2400" b="1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пед.советах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, МО и т.д.)</a:t>
            </a:r>
            <a:endParaRPr lang="ru-RU" sz="24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indent="215900" algn="just">
              <a:spcAft>
                <a:spcPts val="0"/>
              </a:spcAft>
            </a:pPr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5805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8" y="5445224"/>
            <a:ext cx="9144000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2396" y="188640"/>
            <a:ext cx="8496944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15900" algn="ctr">
              <a:spcAft>
                <a:spcPts val="0"/>
              </a:spcAft>
            </a:pPr>
            <a:r>
              <a:rPr lang="ru-RU" sz="2800" b="1" u="sng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Направления </a:t>
            </a:r>
            <a:r>
              <a:rPr lang="ru-RU" sz="2800" b="1" u="sng" dirty="0" smtClean="0">
                <a:latin typeface="Batang" panose="02030600000101010101" pitchFamily="18" charset="-127"/>
                <a:ea typeface="Batang" panose="02030600000101010101" pitchFamily="18" charset="-127"/>
              </a:rPr>
              <a:t>работы </a:t>
            </a:r>
            <a:r>
              <a:rPr lang="ru-RU" sz="2800" b="1" u="sng" dirty="0">
                <a:latin typeface="Batang" panose="02030600000101010101" pitchFamily="18" charset="-127"/>
                <a:ea typeface="Batang" panose="02030600000101010101" pitchFamily="18" charset="-127"/>
              </a:rPr>
              <a:t>детского сада по формированию культуры здорового </a:t>
            </a:r>
            <a:r>
              <a:rPr lang="ru-RU" sz="2800" b="1" u="sng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питания:</a:t>
            </a:r>
          </a:p>
          <a:p>
            <a:pPr indent="215900" algn="ctr">
              <a:spcAft>
                <a:spcPts val="0"/>
              </a:spcAft>
            </a:pPr>
            <a:endParaRPr lang="ru-RU" sz="2800" b="1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457200" indent="-457200" algn="just">
              <a:spcAft>
                <a:spcPts val="0"/>
              </a:spcAft>
              <a:buAutoNum type="arabicParenR"/>
            </a:pP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рациональная </a:t>
            </a: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организация питания в дошкольной образовательной организации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;</a:t>
            </a:r>
          </a:p>
          <a:p>
            <a:pPr marL="457200" indent="-457200" algn="just">
              <a:spcAft>
                <a:spcPts val="0"/>
              </a:spcAft>
              <a:buAutoNum type="arabicParenR"/>
            </a:pPr>
            <a:endParaRPr lang="ru-RU" sz="24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indent="215900" algn="just">
              <a:spcAft>
                <a:spcPts val="0"/>
              </a:spcAft>
            </a:pP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2) включение в воспитательный процесс образовательных программ формирования культуры здорового питания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;</a:t>
            </a:r>
          </a:p>
          <a:p>
            <a:pPr indent="215900" algn="just">
              <a:spcAft>
                <a:spcPts val="0"/>
              </a:spcAft>
            </a:pPr>
            <a:endParaRPr lang="ru-RU" sz="24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   3</a:t>
            </a: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) просветительская работа со всеми участниками образовательного процесса: детьми, их родителями (законными представителями), педагогами и специалистами образовательных организаций</a:t>
            </a:r>
          </a:p>
        </p:txBody>
      </p:sp>
    </p:spTree>
    <p:extLst>
      <p:ext uri="{BB962C8B-B14F-4D97-AF65-F5344CB8AC3E}">
        <p14:creationId xmlns:p14="http://schemas.microsoft.com/office/powerpoint/2010/main" val="215473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94" b="12740"/>
          <a:stretch/>
        </p:blipFill>
        <p:spPr>
          <a:xfrm>
            <a:off x="0" y="5445224"/>
            <a:ext cx="9144000" cy="130232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260648"/>
            <a:ext cx="849694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15900" algn="ctr">
              <a:spcAft>
                <a:spcPts val="0"/>
              </a:spcAft>
            </a:pPr>
            <a:r>
              <a:rPr lang="ru-RU" sz="2800" b="1" u="sng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Пути привлечения родителей воспитанников к проблеме питания:</a:t>
            </a:r>
          </a:p>
          <a:p>
            <a:pPr indent="215900" algn="just">
              <a:spcAft>
                <a:spcPts val="0"/>
              </a:spcAft>
            </a:pPr>
            <a:endParaRPr lang="ru-RU"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r>
              <a:rPr lang="ru-RU" sz="2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проведения </a:t>
            </a:r>
            <a:r>
              <a:rPr lang="ru-RU"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консультаций по интересующим </a:t>
            </a:r>
            <a:r>
              <a:rPr lang="ru-RU" sz="2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вопросам;</a:t>
            </a: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endParaRPr lang="ru-RU"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r>
              <a:rPr lang="ru-RU" sz="2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проведение </a:t>
            </a:r>
            <a:r>
              <a:rPr lang="ru-RU"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цикла мероприятий с использованием информационных стендов, буклетов, памяток</a:t>
            </a:r>
            <a:r>
              <a:rPr lang="ru-RU" sz="2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;</a:t>
            </a: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endParaRPr lang="ru-RU"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r>
              <a:rPr lang="ru-RU" sz="2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проведение </a:t>
            </a:r>
            <a:r>
              <a:rPr lang="ru-RU"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тренингов совместно </a:t>
            </a:r>
            <a:r>
              <a:rPr lang="ru-RU" sz="2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с психологом;</a:t>
            </a: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endParaRPr lang="ru-RU"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r>
              <a:rPr lang="ru-RU" sz="2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организация </a:t>
            </a:r>
            <a:r>
              <a:rPr lang="ru-RU"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фотовыставок с участием детей и родителей с любимыми блюдами, любимыми продуктами</a:t>
            </a:r>
            <a:r>
              <a:rPr lang="ru-RU" sz="20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;</a:t>
            </a:r>
          </a:p>
          <a:p>
            <a:pPr marL="342900" indent="-342900" algn="just">
              <a:spcAft>
                <a:spcPts val="0"/>
              </a:spcAft>
              <a:buFontTx/>
              <a:buChar char="-"/>
            </a:pPr>
            <a:endParaRPr lang="ru-RU" sz="20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indent="215900" algn="just">
              <a:spcAft>
                <a:spcPts val="0"/>
              </a:spcAft>
            </a:pPr>
            <a:r>
              <a:rPr lang="ru-RU" sz="2000" b="1" dirty="0">
                <a:latin typeface="Batang" panose="02030600000101010101" pitchFamily="18" charset="-127"/>
                <a:ea typeface="Batang" panose="02030600000101010101" pitchFamily="18" charset="-127"/>
              </a:rPr>
              <a:t>- организация на постоянной основе мероприятий, посвященных национальной кухне, изучению истории формирования традиционных блюд.</a:t>
            </a:r>
            <a:endParaRPr lang="ru-RU" sz="2000" b="1" dirty="0">
              <a:effectLst/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6665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" y="3680612"/>
            <a:ext cx="5590425" cy="314096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1097" y="260648"/>
            <a:ext cx="8424936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15900" algn="ctr">
              <a:spcAft>
                <a:spcPts val="0"/>
              </a:spcAft>
            </a:pPr>
            <a:r>
              <a:rPr lang="ru-RU" sz="2800" b="1" u="sng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Адаптация в дошкольном учреждении</a:t>
            </a:r>
          </a:p>
          <a:p>
            <a:pPr indent="215900" algn="just">
              <a:spcAft>
                <a:spcPts val="0"/>
              </a:spcAft>
            </a:pPr>
            <a:endParaRPr lang="ru-RU" sz="2400" b="1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indent="215900" algn="just">
              <a:spcAft>
                <a:spcPts val="0"/>
              </a:spcAft>
            </a:pP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Переход </a:t>
            </a: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ребенка от домашнего воспитания к воспитанию в детском коллективе почти всегда сопровождается определенными психологическими трудностями. Чем меньше ребенок, тем тяжелее он переносит этот период. Часто в это время у детей снижается аппетит, нарушается сон, иногда наблюдаются невротические реакции, снижается </a:t>
            </a:r>
            <a:endParaRPr lang="ru-RU" sz="2400" b="1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indent="215900" algn="just">
              <a:spcAft>
                <a:spcPts val="0"/>
              </a:spcAft>
            </a:pP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                              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общая </a:t>
            </a: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сопротивляемость к </a:t>
            </a:r>
            <a:endParaRPr lang="ru-RU" sz="2400" b="1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indent="215900" algn="just">
              <a:spcAft>
                <a:spcPts val="0"/>
              </a:spcAft>
            </a:pP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                                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заболеваниям</a:t>
            </a: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. Правильная </a:t>
            </a:r>
            <a:endParaRPr lang="ru-RU" sz="2400" b="1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indent="215900" algn="just">
              <a:spcAft>
                <a:spcPts val="0"/>
              </a:spcAft>
            </a:pP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                                 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организация </a:t>
            </a: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питания в это </a:t>
            </a:r>
            <a:endParaRPr lang="ru-RU" sz="2400" b="1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indent="215900" algn="just">
              <a:spcAft>
                <a:spcPts val="0"/>
              </a:spcAft>
            </a:pP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                                  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время </a:t>
            </a: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имеет большое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 </a:t>
            </a:r>
          </a:p>
          <a:p>
            <a:pPr indent="215900" algn="just">
              <a:spcAft>
                <a:spcPts val="0"/>
              </a:spcAft>
            </a:pP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                                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значение </a:t>
            </a: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и помогает ребенку </a:t>
            </a:r>
            <a:endParaRPr lang="ru-RU" sz="2400" b="1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indent="215900" algn="just">
              <a:spcAft>
                <a:spcPts val="0"/>
              </a:spcAft>
            </a:pP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                                       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скорее </a:t>
            </a: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адаптироваться в </a:t>
            </a:r>
            <a:endParaRPr lang="ru-RU" sz="2400" b="1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indent="215900" algn="just">
              <a:spcAft>
                <a:spcPts val="0"/>
              </a:spcAft>
            </a:pP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                                          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коллективе</a:t>
            </a: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endParaRPr lang="ru-RU" sz="2400" b="1" dirty="0">
              <a:effectLst/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1350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620688"/>
            <a:ext cx="8784976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Формы обеспечивающие открытость информации по организации питания детей дошкольного возраста:</a:t>
            </a:r>
          </a:p>
          <a:p>
            <a:endParaRPr lang="ru-RU" sz="2800" b="1" u="sng" dirty="0">
              <a:latin typeface="Batang" panose="02030600000101010101" pitchFamily="18" charset="-127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Оформление стендов, буклетов, памяток с информацией по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питанию;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b="1" dirty="0" smtClean="0">
              <a:latin typeface="Batang" panose="02030600000101010101" pitchFamily="18" charset="-127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Размещение информации на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сайте детского сада;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b="1" dirty="0" smtClean="0">
              <a:latin typeface="Batang" panose="02030600000101010101" pitchFamily="18" charset="-127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Выступления на родительских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собраниях;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b="1" dirty="0">
              <a:latin typeface="Batang" panose="02030600000101010101" pitchFamily="18" charset="-127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Предоставление  </a:t>
            </a:r>
            <a:r>
              <a:rPr lang="ru-RU" sz="2400" b="1" dirty="0" smtClean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фотоотчетов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94" b="12740"/>
          <a:stretch/>
        </p:blipFill>
        <p:spPr>
          <a:xfrm>
            <a:off x="0" y="5445224"/>
            <a:ext cx="9144000" cy="130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5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33265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latin typeface="Batang" panose="02030600000101010101" pitchFamily="18" charset="-127"/>
                <a:ea typeface="Batang" panose="02030600000101010101" pitchFamily="18" charset="-127"/>
              </a:rPr>
              <a:t>Уголок здоровья в нашем детском саду</a:t>
            </a:r>
            <a:endParaRPr lang="ru-RU" sz="2800" b="1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7" y="1196752"/>
            <a:ext cx="7236296" cy="5427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38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382</Words>
  <Application>Microsoft Office PowerPoint</Application>
  <PresentationFormat>Экран (4:3)</PresentationFormat>
  <Paragraphs>53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13</cp:revision>
  <dcterms:created xsi:type="dcterms:W3CDTF">2021-03-10T05:07:51Z</dcterms:created>
  <dcterms:modified xsi:type="dcterms:W3CDTF">2021-03-15T06:33:08Z</dcterms:modified>
</cp:coreProperties>
</file>