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6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D242D-5796-454E-B9E6-B5E6F2C3135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54ADD7D-DA73-413B-8ED8-AEB269190813}">
      <dgm:prSet phldrT="[Текст]"/>
      <dgm:spPr/>
      <dgm:t>
        <a:bodyPr/>
        <a:lstStyle/>
        <a:p>
          <a:r>
            <a:rPr lang="ru-RU" dirty="0" smtClean="0"/>
            <a:t>Формы организации тренировочного процесса</a:t>
          </a:r>
          <a:endParaRPr lang="ru-RU" dirty="0"/>
        </a:p>
      </dgm:t>
    </dgm:pt>
    <dgm:pt modelId="{0534B652-B5F5-4613-8C45-327DFEA8646F}" type="parTrans" cxnId="{D1B86108-C582-40F1-A3C5-8F8D0D558E5A}">
      <dgm:prSet/>
      <dgm:spPr/>
      <dgm:t>
        <a:bodyPr/>
        <a:lstStyle/>
        <a:p>
          <a:endParaRPr lang="ru-RU"/>
        </a:p>
      </dgm:t>
    </dgm:pt>
    <dgm:pt modelId="{E480024B-4757-4BA5-A94A-9905111D2E73}" type="sibTrans" cxnId="{D1B86108-C582-40F1-A3C5-8F8D0D558E5A}">
      <dgm:prSet/>
      <dgm:spPr/>
      <dgm:t>
        <a:bodyPr/>
        <a:lstStyle/>
        <a:p>
          <a:endParaRPr lang="ru-RU"/>
        </a:p>
      </dgm:t>
    </dgm:pt>
    <dgm:pt modelId="{C95C5F78-2978-4794-8128-5F30CB61E3DB}">
      <dgm:prSet phldrT="[Текст]"/>
      <dgm:spPr/>
      <dgm:t>
        <a:bodyPr/>
        <a:lstStyle/>
        <a:p>
          <a:r>
            <a:rPr lang="ru-RU" dirty="0" smtClean="0"/>
            <a:t>проектные методы</a:t>
          </a:r>
          <a:endParaRPr lang="ru-RU" dirty="0"/>
        </a:p>
      </dgm:t>
    </dgm:pt>
    <dgm:pt modelId="{50DC3C60-8CC5-4155-AB62-8778D901D8E0}" type="parTrans" cxnId="{86456E32-0939-407B-905C-25A909847F6A}">
      <dgm:prSet/>
      <dgm:spPr/>
      <dgm:t>
        <a:bodyPr/>
        <a:lstStyle/>
        <a:p>
          <a:endParaRPr lang="ru-RU"/>
        </a:p>
      </dgm:t>
    </dgm:pt>
    <dgm:pt modelId="{13AC7FEE-7614-4BBC-994C-923279D37B42}" type="sibTrans" cxnId="{86456E32-0939-407B-905C-25A909847F6A}">
      <dgm:prSet/>
      <dgm:spPr/>
      <dgm:t>
        <a:bodyPr/>
        <a:lstStyle/>
        <a:p>
          <a:endParaRPr lang="ru-RU"/>
        </a:p>
      </dgm:t>
    </dgm:pt>
    <dgm:pt modelId="{28BA7B82-B51B-4B54-8AEB-7725311C118C}">
      <dgm:prSet phldrT="[Текст]"/>
      <dgm:spPr/>
      <dgm:t>
        <a:bodyPr/>
        <a:lstStyle/>
        <a:p>
          <a:r>
            <a:rPr lang="ru-RU" dirty="0" smtClean="0"/>
            <a:t>использование информационных технологий</a:t>
          </a:r>
          <a:endParaRPr lang="ru-RU" dirty="0"/>
        </a:p>
      </dgm:t>
    </dgm:pt>
    <dgm:pt modelId="{B107D580-10C5-4EBD-94EC-BF287DBE4802}" type="parTrans" cxnId="{62617D7A-E8B5-4B1E-8501-9D586828FC23}">
      <dgm:prSet/>
      <dgm:spPr/>
      <dgm:t>
        <a:bodyPr/>
        <a:lstStyle/>
        <a:p>
          <a:endParaRPr lang="ru-RU"/>
        </a:p>
      </dgm:t>
    </dgm:pt>
    <dgm:pt modelId="{990513B5-DD80-402C-B9BF-CE1B102A6FC3}" type="sibTrans" cxnId="{62617D7A-E8B5-4B1E-8501-9D586828FC23}">
      <dgm:prSet/>
      <dgm:spPr/>
      <dgm:t>
        <a:bodyPr/>
        <a:lstStyle/>
        <a:p>
          <a:endParaRPr lang="ru-RU"/>
        </a:p>
      </dgm:t>
    </dgm:pt>
    <dgm:pt modelId="{9EAB2DA2-4FE2-4343-92EE-E1226CB34EB1}">
      <dgm:prSet phldrT="[Текст]"/>
      <dgm:spPr/>
      <dgm:t>
        <a:bodyPr/>
        <a:lstStyle/>
        <a:p>
          <a:r>
            <a:rPr lang="ru-RU" dirty="0" smtClean="0"/>
            <a:t>игровые формы</a:t>
          </a:r>
          <a:endParaRPr lang="ru-RU" dirty="0"/>
        </a:p>
      </dgm:t>
    </dgm:pt>
    <dgm:pt modelId="{518E7D69-6223-484B-9A2F-048DF5927C7C}" type="parTrans" cxnId="{61BCB23F-72B1-4CB8-B23B-2835AD5C2306}">
      <dgm:prSet/>
      <dgm:spPr/>
      <dgm:t>
        <a:bodyPr/>
        <a:lstStyle/>
        <a:p>
          <a:endParaRPr lang="ru-RU"/>
        </a:p>
      </dgm:t>
    </dgm:pt>
    <dgm:pt modelId="{18DFF807-CE64-4F98-973E-9F3C34883A51}" type="sibTrans" cxnId="{61BCB23F-72B1-4CB8-B23B-2835AD5C2306}">
      <dgm:prSet/>
      <dgm:spPr/>
      <dgm:t>
        <a:bodyPr/>
        <a:lstStyle/>
        <a:p>
          <a:endParaRPr lang="ru-RU"/>
        </a:p>
      </dgm:t>
    </dgm:pt>
    <dgm:pt modelId="{AEBDC9D3-0113-4560-ACD3-83939214F033}">
      <dgm:prSet phldrT="[Текст]"/>
      <dgm:spPr/>
      <dgm:t>
        <a:bodyPr/>
        <a:lstStyle/>
        <a:p>
          <a:r>
            <a:rPr lang="ru-RU" dirty="0" smtClean="0"/>
            <a:t>групповые и индивидуальные занятия</a:t>
          </a:r>
          <a:endParaRPr lang="ru-RU" dirty="0"/>
        </a:p>
      </dgm:t>
    </dgm:pt>
    <dgm:pt modelId="{934CDAAD-DA3A-4A6E-8895-8FD1E126F122}" type="parTrans" cxnId="{55E989DC-77DF-4FFB-BDB3-04AD03A020FC}">
      <dgm:prSet/>
      <dgm:spPr/>
      <dgm:t>
        <a:bodyPr/>
        <a:lstStyle/>
        <a:p>
          <a:endParaRPr lang="ru-RU"/>
        </a:p>
      </dgm:t>
    </dgm:pt>
    <dgm:pt modelId="{5CC55679-902E-4F38-BE7B-02A0B987BB52}" type="sibTrans" cxnId="{55E989DC-77DF-4FFB-BDB3-04AD03A020FC}">
      <dgm:prSet/>
      <dgm:spPr/>
      <dgm:t>
        <a:bodyPr/>
        <a:lstStyle/>
        <a:p>
          <a:endParaRPr lang="ru-RU"/>
        </a:p>
      </dgm:t>
    </dgm:pt>
    <dgm:pt modelId="{2E650587-F45C-4E67-8C35-E940C7FF3ECE}" type="pres">
      <dgm:prSet presAssocID="{48DD242D-5796-454E-B9E6-B5E6F2C3135E}" presName="linear" presStyleCnt="0">
        <dgm:presLayoutVars>
          <dgm:animLvl val="lvl"/>
          <dgm:resizeHandles val="exact"/>
        </dgm:presLayoutVars>
      </dgm:prSet>
      <dgm:spPr/>
    </dgm:pt>
    <dgm:pt modelId="{DF378E34-BFE8-47E2-A716-29CF70485F1E}" type="pres">
      <dgm:prSet presAssocID="{554ADD7D-DA73-413B-8ED8-AEB2691908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B3C8B-DA5C-415F-B3A4-77908A258533}" type="pres">
      <dgm:prSet presAssocID="{554ADD7D-DA73-413B-8ED8-AEB26919081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116CD9-6B91-4B7A-B20F-65D3786B7ED7}" type="presOf" srcId="{28BA7B82-B51B-4B54-8AEB-7725311C118C}" destId="{F58B3C8B-DA5C-415F-B3A4-77908A258533}" srcOrd="0" destOrd="1" presId="urn:microsoft.com/office/officeart/2005/8/layout/vList2"/>
    <dgm:cxn modelId="{D1B86108-C582-40F1-A3C5-8F8D0D558E5A}" srcId="{48DD242D-5796-454E-B9E6-B5E6F2C3135E}" destId="{554ADD7D-DA73-413B-8ED8-AEB269190813}" srcOrd="0" destOrd="0" parTransId="{0534B652-B5F5-4613-8C45-327DFEA8646F}" sibTransId="{E480024B-4757-4BA5-A94A-9905111D2E73}"/>
    <dgm:cxn modelId="{5ACC627C-1127-4427-90CA-D58CD9588D93}" type="presOf" srcId="{48DD242D-5796-454E-B9E6-B5E6F2C3135E}" destId="{2E650587-F45C-4E67-8C35-E940C7FF3ECE}" srcOrd="0" destOrd="0" presId="urn:microsoft.com/office/officeart/2005/8/layout/vList2"/>
    <dgm:cxn modelId="{374F5D60-834D-4254-8B5D-16641674DFE1}" type="presOf" srcId="{C95C5F78-2978-4794-8128-5F30CB61E3DB}" destId="{F58B3C8B-DA5C-415F-B3A4-77908A258533}" srcOrd="0" destOrd="0" presId="urn:microsoft.com/office/officeart/2005/8/layout/vList2"/>
    <dgm:cxn modelId="{9DDD74FB-3628-4F4D-BD3E-C1166F8FEBA4}" type="presOf" srcId="{AEBDC9D3-0113-4560-ACD3-83939214F033}" destId="{F58B3C8B-DA5C-415F-B3A4-77908A258533}" srcOrd="0" destOrd="3" presId="urn:microsoft.com/office/officeart/2005/8/layout/vList2"/>
    <dgm:cxn modelId="{55E989DC-77DF-4FFB-BDB3-04AD03A020FC}" srcId="{554ADD7D-DA73-413B-8ED8-AEB269190813}" destId="{AEBDC9D3-0113-4560-ACD3-83939214F033}" srcOrd="3" destOrd="0" parTransId="{934CDAAD-DA3A-4A6E-8895-8FD1E126F122}" sibTransId="{5CC55679-902E-4F38-BE7B-02A0B987BB52}"/>
    <dgm:cxn modelId="{61BCB23F-72B1-4CB8-B23B-2835AD5C2306}" srcId="{554ADD7D-DA73-413B-8ED8-AEB269190813}" destId="{9EAB2DA2-4FE2-4343-92EE-E1226CB34EB1}" srcOrd="2" destOrd="0" parTransId="{518E7D69-6223-484B-9A2F-048DF5927C7C}" sibTransId="{18DFF807-CE64-4F98-973E-9F3C34883A51}"/>
    <dgm:cxn modelId="{AA838357-DAC3-4872-AD4C-75736914912C}" type="presOf" srcId="{554ADD7D-DA73-413B-8ED8-AEB269190813}" destId="{DF378E34-BFE8-47E2-A716-29CF70485F1E}" srcOrd="0" destOrd="0" presId="urn:microsoft.com/office/officeart/2005/8/layout/vList2"/>
    <dgm:cxn modelId="{86456E32-0939-407B-905C-25A909847F6A}" srcId="{554ADD7D-DA73-413B-8ED8-AEB269190813}" destId="{C95C5F78-2978-4794-8128-5F30CB61E3DB}" srcOrd="0" destOrd="0" parTransId="{50DC3C60-8CC5-4155-AB62-8778D901D8E0}" sibTransId="{13AC7FEE-7614-4BBC-994C-923279D37B42}"/>
    <dgm:cxn modelId="{6E8C2A29-0428-4C02-8E21-A9DB9EDA0B1A}" type="presOf" srcId="{9EAB2DA2-4FE2-4343-92EE-E1226CB34EB1}" destId="{F58B3C8B-DA5C-415F-B3A4-77908A258533}" srcOrd="0" destOrd="2" presId="urn:microsoft.com/office/officeart/2005/8/layout/vList2"/>
    <dgm:cxn modelId="{62617D7A-E8B5-4B1E-8501-9D586828FC23}" srcId="{554ADD7D-DA73-413B-8ED8-AEB269190813}" destId="{28BA7B82-B51B-4B54-8AEB-7725311C118C}" srcOrd="1" destOrd="0" parTransId="{B107D580-10C5-4EBD-94EC-BF287DBE4802}" sibTransId="{990513B5-DD80-402C-B9BF-CE1B102A6FC3}"/>
    <dgm:cxn modelId="{713FF676-19F1-4310-A52F-FC1E2CBCCF20}" type="presParOf" srcId="{2E650587-F45C-4E67-8C35-E940C7FF3ECE}" destId="{DF378E34-BFE8-47E2-A716-29CF70485F1E}" srcOrd="0" destOrd="0" presId="urn:microsoft.com/office/officeart/2005/8/layout/vList2"/>
    <dgm:cxn modelId="{B95CAF6C-6496-4062-9A69-8E0FFD07310B}" type="presParOf" srcId="{2E650587-F45C-4E67-8C35-E940C7FF3ECE}" destId="{F58B3C8B-DA5C-415F-B3A4-77908A25853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DD242D-5796-454E-B9E6-B5E6F2C3135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54ADD7D-DA73-413B-8ED8-AEB269190813}">
      <dgm:prSet phldrT="[Текст]"/>
      <dgm:spPr/>
      <dgm:t>
        <a:bodyPr/>
        <a:lstStyle/>
        <a:p>
          <a:r>
            <a:rPr lang="ru-RU" dirty="0" smtClean="0"/>
            <a:t>Формы организации тренировочного процесса</a:t>
          </a:r>
          <a:endParaRPr lang="ru-RU" dirty="0"/>
        </a:p>
      </dgm:t>
    </dgm:pt>
    <dgm:pt modelId="{0534B652-B5F5-4613-8C45-327DFEA8646F}" type="parTrans" cxnId="{D1B86108-C582-40F1-A3C5-8F8D0D558E5A}">
      <dgm:prSet/>
      <dgm:spPr/>
      <dgm:t>
        <a:bodyPr/>
        <a:lstStyle/>
        <a:p>
          <a:endParaRPr lang="ru-RU"/>
        </a:p>
      </dgm:t>
    </dgm:pt>
    <dgm:pt modelId="{E480024B-4757-4BA5-A94A-9905111D2E73}" type="sibTrans" cxnId="{D1B86108-C582-40F1-A3C5-8F8D0D558E5A}">
      <dgm:prSet/>
      <dgm:spPr/>
      <dgm:t>
        <a:bodyPr/>
        <a:lstStyle/>
        <a:p>
          <a:endParaRPr lang="ru-RU"/>
        </a:p>
      </dgm:t>
    </dgm:pt>
    <dgm:pt modelId="{C95C5F78-2978-4794-8128-5F30CB61E3DB}">
      <dgm:prSet phldrT="[Текст]"/>
      <dgm:spPr/>
      <dgm:t>
        <a:bodyPr/>
        <a:lstStyle/>
        <a:p>
          <a:r>
            <a:rPr lang="ru-RU" dirty="0" smtClean="0"/>
            <a:t>проектные методы</a:t>
          </a:r>
          <a:endParaRPr lang="ru-RU" dirty="0"/>
        </a:p>
      </dgm:t>
    </dgm:pt>
    <dgm:pt modelId="{50DC3C60-8CC5-4155-AB62-8778D901D8E0}" type="parTrans" cxnId="{86456E32-0939-407B-905C-25A909847F6A}">
      <dgm:prSet/>
      <dgm:spPr/>
      <dgm:t>
        <a:bodyPr/>
        <a:lstStyle/>
        <a:p>
          <a:endParaRPr lang="ru-RU"/>
        </a:p>
      </dgm:t>
    </dgm:pt>
    <dgm:pt modelId="{13AC7FEE-7614-4BBC-994C-923279D37B42}" type="sibTrans" cxnId="{86456E32-0939-407B-905C-25A909847F6A}">
      <dgm:prSet/>
      <dgm:spPr/>
      <dgm:t>
        <a:bodyPr/>
        <a:lstStyle/>
        <a:p>
          <a:endParaRPr lang="ru-RU"/>
        </a:p>
      </dgm:t>
    </dgm:pt>
    <dgm:pt modelId="{28BA7B82-B51B-4B54-8AEB-7725311C118C}">
      <dgm:prSet phldrT="[Текст]"/>
      <dgm:spPr/>
      <dgm:t>
        <a:bodyPr/>
        <a:lstStyle/>
        <a:p>
          <a:r>
            <a:rPr lang="ru-RU" dirty="0" smtClean="0"/>
            <a:t>использование информационных технологий</a:t>
          </a:r>
          <a:endParaRPr lang="ru-RU" dirty="0"/>
        </a:p>
      </dgm:t>
    </dgm:pt>
    <dgm:pt modelId="{B107D580-10C5-4EBD-94EC-BF287DBE4802}" type="parTrans" cxnId="{62617D7A-E8B5-4B1E-8501-9D586828FC23}">
      <dgm:prSet/>
      <dgm:spPr/>
      <dgm:t>
        <a:bodyPr/>
        <a:lstStyle/>
        <a:p>
          <a:endParaRPr lang="ru-RU"/>
        </a:p>
      </dgm:t>
    </dgm:pt>
    <dgm:pt modelId="{990513B5-DD80-402C-B9BF-CE1B102A6FC3}" type="sibTrans" cxnId="{62617D7A-E8B5-4B1E-8501-9D586828FC23}">
      <dgm:prSet/>
      <dgm:spPr/>
      <dgm:t>
        <a:bodyPr/>
        <a:lstStyle/>
        <a:p>
          <a:endParaRPr lang="ru-RU"/>
        </a:p>
      </dgm:t>
    </dgm:pt>
    <dgm:pt modelId="{9EAB2DA2-4FE2-4343-92EE-E1226CB34EB1}">
      <dgm:prSet phldrT="[Текст]"/>
      <dgm:spPr/>
      <dgm:t>
        <a:bodyPr/>
        <a:lstStyle/>
        <a:p>
          <a:r>
            <a:rPr lang="ru-RU" dirty="0" smtClean="0"/>
            <a:t>игровые формы</a:t>
          </a:r>
          <a:endParaRPr lang="ru-RU" dirty="0"/>
        </a:p>
      </dgm:t>
    </dgm:pt>
    <dgm:pt modelId="{518E7D69-6223-484B-9A2F-048DF5927C7C}" type="parTrans" cxnId="{61BCB23F-72B1-4CB8-B23B-2835AD5C2306}">
      <dgm:prSet/>
      <dgm:spPr/>
      <dgm:t>
        <a:bodyPr/>
        <a:lstStyle/>
        <a:p>
          <a:endParaRPr lang="ru-RU"/>
        </a:p>
      </dgm:t>
    </dgm:pt>
    <dgm:pt modelId="{18DFF807-CE64-4F98-973E-9F3C34883A51}" type="sibTrans" cxnId="{61BCB23F-72B1-4CB8-B23B-2835AD5C2306}">
      <dgm:prSet/>
      <dgm:spPr/>
      <dgm:t>
        <a:bodyPr/>
        <a:lstStyle/>
        <a:p>
          <a:endParaRPr lang="ru-RU"/>
        </a:p>
      </dgm:t>
    </dgm:pt>
    <dgm:pt modelId="{AEBDC9D3-0113-4560-ACD3-83939214F033}">
      <dgm:prSet phldrT="[Текст]"/>
      <dgm:spPr/>
      <dgm:t>
        <a:bodyPr/>
        <a:lstStyle/>
        <a:p>
          <a:r>
            <a:rPr lang="ru-RU" dirty="0" smtClean="0"/>
            <a:t>групповые и индивидуальные занятия</a:t>
          </a:r>
          <a:endParaRPr lang="ru-RU" dirty="0"/>
        </a:p>
      </dgm:t>
    </dgm:pt>
    <dgm:pt modelId="{934CDAAD-DA3A-4A6E-8895-8FD1E126F122}" type="parTrans" cxnId="{55E989DC-77DF-4FFB-BDB3-04AD03A020FC}">
      <dgm:prSet/>
      <dgm:spPr/>
      <dgm:t>
        <a:bodyPr/>
        <a:lstStyle/>
        <a:p>
          <a:endParaRPr lang="ru-RU"/>
        </a:p>
      </dgm:t>
    </dgm:pt>
    <dgm:pt modelId="{5CC55679-902E-4F38-BE7B-02A0B987BB52}" type="sibTrans" cxnId="{55E989DC-77DF-4FFB-BDB3-04AD03A020FC}">
      <dgm:prSet/>
      <dgm:spPr/>
      <dgm:t>
        <a:bodyPr/>
        <a:lstStyle/>
        <a:p>
          <a:endParaRPr lang="ru-RU"/>
        </a:p>
      </dgm:t>
    </dgm:pt>
    <dgm:pt modelId="{2E650587-F45C-4E67-8C35-E940C7FF3ECE}" type="pres">
      <dgm:prSet presAssocID="{48DD242D-5796-454E-B9E6-B5E6F2C3135E}" presName="linear" presStyleCnt="0">
        <dgm:presLayoutVars>
          <dgm:animLvl val="lvl"/>
          <dgm:resizeHandles val="exact"/>
        </dgm:presLayoutVars>
      </dgm:prSet>
      <dgm:spPr/>
    </dgm:pt>
    <dgm:pt modelId="{DF378E34-BFE8-47E2-A716-29CF70485F1E}" type="pres">
      <dgm:prSet presAssocID="{554ADD7D-DA73-413B-8ED8-AEB26919081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B3C8B-DA5C-415F-B3A4-77908A258533}" type="pres">
      <dgm:prSet presAssocID="{554ADD7D-DA73-413B-8ED8-AEB26919081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A966E9-7D55-4CFE-A093-E09959359D5F}" type="presOf" srcId="{554ADD7D-DA73-413B-8ED8-AEB269190813}" destId="{DF378E34-BFE8-47E2-A716-29CF70485F1E}" srcOrd="0" destOrd="0" presId="urn:microsoft.com/office/officeart/2005/8/layout/vList2"/>
    <dgm:cxn modelId="{73AAD9A8-D3DB-4F31-BBF7-FD8FC58A0280}" type="presOf" srcId="{28BA7B82-B51B-4B54-8AEB-7725311C118C}" destId="{F58B3C8B-DA5C-415F-B3A4-77908A258533}" srcOrd="0" destOrd="1" presId="urn:microsoft.com/office/officeart/2005/8/layout/vList2"/>
    <dgm:cxn modelId="{D1B86108-C582-40F1-A3C5-8F8D0D558E5A}" srcId="{48DD242D-5796-454E-B9E6-B5E6F2C3135E}" destId="{554ADD7D-DA73-413B-8ED8-AEB269190813}" srcOrd="0" destOrd="0" parTransId="{0534B652-B5F5-4613-8C45-327DFEA8646F}" sibTransId="{E480024B-4757-4BA5-A94A-9905111D2E73}"/>
    <dgm:cxn modelId="{61BCB23F-72B1-4CB8-B23B-2835AD5C2306}" srcId="{554ADD7D-DA73-413B-8ED8-AEB269190813}" destId="{9EAB2DA2-4FE2-4343-92EE-E1226CB34EB1}" srcOrd="2" destOrd="0" parTransId="{518E7D69-6223-484B-9A2F-048DF5927C7C}" sibTransId="{18DFF807-CE64-4F98-973E-9F3C34883A51}"/>
    <dgm:cxn modelId="{669E37D6-72B0-4B6A-8CEB-9FDBFFCFF7C8}" type="presOf" srcId="{48DD242D-5796-454E-B9E6-B5E6F2C3135E}" destId="{2E650587-F45C-4E67-8C35-E940C7FF3ECE}" srcOrd="0" destOrd="0" presId="urn:microsoft.com/office/officeart/2005/8/layout/vList2"/>
    <dgm:cxn modelId="{55E989DC-77DF-4FFB-BDB3-04AD03A020FC}" srcId="{554ADD7D-DA73-413B-8ED8-AEB269190813}" destId="{AEBDC9D3-0113-4560-ACD3-83939214F033}" srcOrd="3" destOrd="0" parTransId="{934CDAAD-DA3A-4A6E-8895-8FD1E126F122}" sibTransId="{5CC55679-902E-4F38-BE7B-02A0B987BB52}"/>
    <dgm:cxn modelId="{B3EBBED4-F83A-46DA-86A8-25D6207C6E7D}" type="presOf" srcId="{C95C5F78-2978-4794-8128-5F30CB61E3DB}" destId="{F58B3C8B-DA5C-415F-B3A4-77908A258533}" srcOrd="0" destOrd="0" presId="urn:microsoft.com/office/officeart/2005/8/layout/vList2"/>
    <dgm:cxn modelId="{86456E32-0939-407B-905C-25A909847F6A}" srcId="{554ADD7D-DA73-413B-8ED8-AEB269190813}" destId="{C95C5F78-2978-4794-8128-5F30CB61E3DB}" srcOrd="0" destOrd="0" parTransId="{50DC3C60-8CC5-4155-AB62-8778D901D8E0}" sibTransId="{13AC7FEE-7614-4BBC-994C-923279D37B42}"/>
    <dgm:cxn modelId="{26A332F9-8E15-4317-8018-68D849045025}" type="presOf" srcId="{9EAB2DA2-4FE2-4343-92EE-E1226CB34EB1}" destId="{F58B3C8B-DA5C-415F-B3A4-77908A258533}" srcOrd="0" destOrd="2" presId="urn:microsoft.com/office/officeart/2005/8/layout/vList2"/>
    <dgm:cxn modelId="{80728A74-81CD-4707-917B-C42023E8F7C4}" type="presOf" srcId="{AEBDC9D3-0113-4560-ACD3-83939214F033}" destId="{F58B3C8B-DA5C-415F-B3A4-77908A258533}" srcOrd="0" destOrd="3" presId="urn:microsoft.com/office/officeart/2005/8/layout/vList2"/>
    <dgm:cxn modelId="{62617D7A-E8B5-4B1E-8501-9D586828FC23}" srcId="{554ADD7D-DA73-413B-8ED8-AEB269190813}" destId="{28BA7B82-B51B-4B54-8AEB-7725311C118C}" srcOrd="1" destOrd="0" parTransId="{B107D580-10C5-4EBD-94EC-BF287DBE4802}" sibTransId="{990513B5-DD80-402C-B9BF-CE1B102A6FC3}"/>
    <dgm:cxn modelId="{B6BFA894-5335-41C8-A4FC-182CDFFEEAEE}" type="presParOf" srcId="{2E650587-F45C-4E67-8C35-E940C7FF3ECE}" destId="{DF378E34-BFE8-47E2-A716-29CF70485F1E}" srcOrd="0" destOrd="0" presId="urn:microsoft.com/office/officeart/2005/8/layout/vList2"/>
    <dgm:cxn modelId="{70579629-3754-4CF1-917B-6B2AA1339275}" type="presParOf" srcId="{2E650587-F45C-4E67-8C35-E940C7FF3ECE}" destId="{F58B3C8B-DA5C-415F-B3A4-77908A25853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78E34-BFE8-47E2-A716-29CF70485F1E}">
      <dsp:nvSpPr>
        <dsp:cNvPr id="0" name=""/>
        <dsp:cNvSpPr/>
      </dsp:nvSpPr>
      <dsp:spPr>
        <a:xfrm>
          <a:off x="0" y="156548"/>
          <a:ext cx="7992888" cy="1853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Формы организации тренировочного процесса</a:t>
          </a:r>
          <a:endParaRPr lang="ru-RU" sz="4800" kern="1200" dirty="0"/>
        </a:p>
      </dsp:txBody>
      <dsp:txXfrm>
        <a:off x="90470" y="247018"/>
        <a:ext cx="7811948" cy="1672339"/>
      </dsp:txXfrm>
    </dsp:sp>
    <dsp:sp modelId="{F58B3C8B-DA5C-415F-B3A4-77908A258533}">
      <dsp:nvSpPr>
        <dsp:cNvPr id="0" name=""/>
        <dsp:cNvSpPr/>
      </dsp:nvSpPr>
      <dsp:spPr>
        <a:xfrm>
          <a:off x="0" y="2009828"/>
          <a:ext cx="7992888" cy="337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проектные методы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использование информационных технологий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игровые формы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групповые и индивидуальные занятия</a:t>
          </a:r>
          <a:endParaRPr lang="ru-RU" sz="3700" kern="1200" dirty="0"/>
        </a:p>
      </dsp:txBody>
      <dsp:txXfrm>
        <a:off x="0" y="2009828"/>
        <a:ext cx="7992888" cy="33782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78E34-BFE8-47E2-A716-29CF70485F1E}">
      <dsp:nvSpPr>
        <dsp:cNvPr id="0" name=""/>
        <dsp:cNvSpPr/>
      </dsp:nvSpPr>
      <dsp:spPr>
        <a:xfrm>
          <a:off x="0" y="156548"/>
          <a:ext cx="7992888" cy="1853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Формы организации тренировочного процесса</a:t>
          </a:r>
          <a:endParaRPr lang="ru-RU" sz="4800" kern="1200" dirty="0"/>
        </a:p>
      </dsp:txBody>
      <dsp:txXfrm>
        <a:off x="90470" y="247018"/>
        <a:ext cx="7811948" cy="1672339"/>
      </dsp:txXfrm>
    </dsp:sp>
    <dsp:sp modelId="{F58B3C8B-DA5C-415F-B3A4-77908A258533}">
      <dsp:nvSpPr>
        <dsp:cNvPr id="0" name=""/>
        <dsp:cNvSpPr/>
      </dsp:nvSpPr>
      <dsp:spPr>
        <a:xfrm>
          <a:off x="0" y="2009828"/>
          <a:ext cx="7992888" cy="337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7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проектные методы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использование информационных технологий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игровые формы</a:t>
          </a:r>
          <a:endParaRPr lang="ru-RU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700" kern="1200" dirty="0" smtClean="0"/>
            <a:t>групповые и индивидуальные занятия</a:t>
          </a:r>
          <a:endParaRPr lang="ru-RU" sz="3700" kern="1200" dirty="0"/>
        </a:p>
      </dsp:txBody>
      <dsp:txXfrm>
        <a:off x="0" y="2009828"/>
        <a:ext cx="7992888" cy="3378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" type="title">
  <p:cSld name="Intr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60700" y="2430667"/>
            <a:ext cx="8324700" cy="1326400"/>
          </a:xfrm>
          <a:prstGeom prst="rect">
            <a:avLst/>
          </a:prstGeom>
          <a:noFill/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60700" y="3629433"/>
            <a:ext cx="8375400" cy="115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None/>
              <a:defRPr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pen Sans"/>
              <a:buNone/>
              <a:defRPr sz="28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89490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ctr">
              <a:buNone/>
              <a:defRPr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title" hasCustomPrompt="1"/>
          </p:nvPr>
        </p:nvSpPr>
        <p:spPr>
          <a:xfrm>
            <a:off x="2314050" y="2242400"/>
            <a:ext cx="4515900" cy="237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0"/>
              <a:buNone/>
              <a:defRPr sz="10000" b="1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2267525" y="4225833"/>
            <a:ext cx="4445400" cy="66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>
                <a:solidFill>
                  <a:schemeClr val="dk1"/>
                </a:solidFill>
              </a:defRPr>
            </a:lvl1pPr>
            <a:lvl2pPr marL="914400" lvl="1" indent="-2921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marL="1371600" lvl="2" indent="-2921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 Light"/>
              <a:buChar char="■"/>
              <a:defRPr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redits">
  <p:cSld name="Credit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219550" y="230433"/>
            <a:ext cx="2579700" cy="20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None/>
              <a:defRPr sz="29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219550" y="2057400"/>
            <a:ext cx="25797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solidFill>
                  <a:schemeClr val="dk1"/>
                </a:solidFill>
              </a:defRPr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>
                <a:solidFill>
                  <a:schemeClr val="dk1"/>
                </a:solidFill>
              </a:defRPr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solidFill>
                  <a:schemeClr val="dk1"/>
                </a:solidFill>
              </a:defRPr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>
                <a:solidFill>
                  <a:schemeClr val="dk1"/>
                </a:solidFill>
              </a:defRPr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>
                <a:solidFill>
                  <a:schemeClr val="dk1"/>
                </a:solidFill>
              </a:defRPr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>
                <a:solidFill>
                  <a:schemeClr val="dk1"/>
                </a:solidFill>
              </a:defRPr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>
                <a:solidFill>
                  <a:schemeClr val="dk1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2"/>
          </p:nvPr>
        </p:nvSpPr>
        <p:spPr>
          <a:xfrm>
            <a:off x="3324450" y="315800"/>
            <a:ext cx="5566800" cy="62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marL="914400" lvl="1" indent="-292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marL="1371600" lvl="2" indent="-2921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  <a:defRPr sz="900">
                <a:solidFill>
                  <a:schemeClr val="dk1"/>
                </a:solidFill>
              </a:defRPr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  <a:defRPr sz="900">
                <a:solidFill>
                  <a:schemeClr val="dk1"/>
                </a:solidFill>
              </a:defRPr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■"/>
              <a:defRPr sz="900">
                <a:solidFill>
                  <a:schemeClr val="dk1"/>
                </a:solidFill>
              </a:defRPr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●"/>
              <a:defRPr sz="900">
                <a:solidFill>
                  <a:schemeClr val="dk1"/>
                </a:solidFill>
              </a:defRPr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Char char="○"/>
              <a:defRPr sz="900">
                <a:solidFill>
                  <a:schemeClr val="dk1"/>
                </a:solidFill>
              </a:defRPr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Open Sans"/>
              <a:buChar char="■"/>
              <a:defRPr sz="9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s">
  <p:cSld name="Quote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2235450" y="3737033"/>
            <a:ext cx="4673100" cy="220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rgbClr val="38761D"/>
                </a:solidFill>
              </a:defRPr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1973025" y="6087433"/>
            <a:ext cx="5284500" cy="6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erriweather"/>
              <a:buChar char="●"/>
              <a:defRPr sz="1600" b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292100" algn="r">
              <a:spcBef>
                <a:spcPts val="1600"/>
              </a:spcBef>
              <a:spcAft>
                <a:spcPts val="0"/>
              </a:spcAft>
              <a:buSzPts val="1000"/>
              <a:buFont typeface="Coda"/>
              <a:buChar char="○"/>
              <a:defRPr>
                <a:latin typeface="Coda"/>
                <a:ea typeface="Coda"/>
                <a:cs typeface="Coda"/>
                <a:sym typeface="Coda"/>
              </a:defRPr>
            </a:lvl2pPr>
            <a:lvl3pPr marL="1371600" lvl="2" indent="-292100" algn="r">
              <a:spcBef>
                <a:spcPts val="1600"/>
              </a:spcBef>
              <a:spcAft>
                <a:spcPts val="0"/>
              </a:spcAft>
              <a:buSzPts val="1000"/>
              <a:buFont typeface="Coda"/>
              <a:buChar char="■"/>
              <a:defRPr>
                <a:latin typeface="Coda"/>
                <a:ea typeface="Coda"/>
                <a:cs typeface="Coda"/>
                <a:sym typeface="Coda"/>
              </a:defRPr>
            </a:lvl3pPr>
            <a:lvl4pPr marL="1828800" lvl="3" indent="-317500" algn="r">
              <a:spcBef>
                <a:spcPts val="1600"/>
              </a:spcBef>
              <a:spcAft>
                <a:spcPts val="0"/>
              </a:spcAft>
              <a:buSzPts val="1400"/>
              <a:buFont typeface="Coda"/>
              <a:buChar char="●"/>
              <a:defRPr>
                <a:latin typeface="Coda"/>
                <a:ea typeface="Coda"/>
                <a:cs typeface="Coda"/>
                <a:sym typeface="Coda"/>
              </a:defRPr>
            </a:lvl4pPr>
            <a:lvl5pPr marL="2286000" lvl="4" indent="-317500" algn="r">
              <a:spcBef>
                <a:spcPts val="1600"/>
              </a:spcBef>
              <a:spcAft>
                <a:spcPts val="0"/>
              </a:spcAft>
              <a:buSzPts val="1400"/>
              <a:buFont typeface="Coda"/>
              <a:buChar char="○"/>
              <a:defRPr>
                <a:latin typeface="Coda"/>
                <a:ea typeface="Coda"/>
                <a:cs typeface="Coda"/>
                <a:sym typeface="Coda"/>
              </a:defRPr>
            </a:lvl5pPr>
            <a:lvl6pPr marL="2743200" lvl="5" indent="-317500" algn="r">
              <a:spcBef>
                <a:spcPts val="1600"/>
              </a:spcBef>
              <a:spcAft>
                <a:spcPts val="0"/>
              </a:spcAft>
              <a:buSzPts val="1400"/>
              <a:buFont typeface="Coda"/>
              <a:buChar char="■"/>
              <a:defRPr>
                <a:latin typeface="Coda"/>
                <a:ea typeface="Coda"/>
                <a:cs typeface="Coda"/>
                <a:sym typeface="Coda"/>
              </a:defRPr>
            </a:lvl6pPr>
            <a:lvl7pPr marL="3200400" lvl="6" indent="-317500" algn="r">
              <a:spcBef>
                <a:spcPts val="1600"/>
              </a:spcBef>
              <a:spcAft>
                <a:spcPts val="0"/>
              </a:spcAft>
              <a:buSzPts val="1400"/>
              <a:buFont typeface="Coda"/>
              <a:buChar char="●"/>
              <a:defRPr>
                <a:latin typeface="Coda"/>
                <a:ea typeface="Coda"/>
                <a:cs typeface="Coda"/>
                <a:sym typeface="Coda"/>
              </a:defRPr>
            </a:lvl7pPr>
            <a:lvl8pPr marL="3657600" lvl="7" indent="-317500" algn="r">
              <a:spcBef>
                <a:spcPts val="1600"/>
              </a:spcBef>
              <a:spcAft>
                <a:spcPts val="0"/>
              </a:spcAft>
              <a:buSzPts val="1400"/>
              <a:buFont typeface="Coda"/>
              <a:buChar char="○"/>
              <a:defRPr>
                <a:latin typeface="Coda"/>
                <a:ea typeface="Coda"/>
                <a:cs typeface="Coda"/>
                <a:sym typeface="Coda"/>
              </a:defRPr>
            </a:lvl8pPr>
            <a:lvl9pPr marL="4114800" lvl="8" indent="-317500" algn="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Coda"/>
              <a:buChar char="■"/>
              <a:defRPr>
                <a:solidFill>
                  <a:srgbClr val="000000"/>
                </a:solidFill>
                <a:latin typeface="Coda"/>
                <a:ea typeface="Coda"/>
                <a:cs typeface="Coda"/>
                <a:sym typeface="Coda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 type="secHead">
  <p:cSld name="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21150" y="3404967"/>
            <a:ext cx="6701700" cy="933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3894900" y="4838100"/>
            <a:ext cx="1354200" cy="1635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BF1436"/>
              </a:buClr>
              <a:buSzPts val="1800"/>
              <a:buNone/>
              <a:defRPr sz="1800">
                <a:solidFill>
                  <a:srgbClr val="BF1436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2016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One Column">
  <p:cSld name="Title &amp; One Colum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154225" y="106400"/>
            <a:ext cx="7581900" cy="124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0200" y="1531967"/>
            <a:ext cx="84258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wo Columns">
  <p:cSld name="Title &amp; Two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1154225" y="106400"/>
            <a:ext cx="7581900" cy="124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0200" y="1531967"/>
            <a:ext cx="41409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726000" y="1531967"/>
            <a:ext cx="41409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hree Columns">
  <p:cSld name="Title &amp; Three 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1154225" y="106400"/>
            <a:ext cx="7581900" cy="124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310200" y="1531967"/>
            <a:ext cx="24600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3293163" y="1531967"/>
            <a:ext cx="24600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276125" y="1399733"/>
            <a:ext cx="2460000" cy="49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200"/>
              <a:buChar char="●"/>
              <a:defRPr>
                <a:solidFill>
                  <a:srgbClr val="1A1C20"/>
                </a:solidFill>
              </a:defRPr>
            </a:lvl1pPr>
            <a:lvl2pPr marL="914400" lvl="1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○"/>
              <a:defRPr>
                <a:solidFill>
                  <a:srgbClr val="1A1C20"/>
                </a:solidFill>
              </a:defRPr>
            </a:lvl2pPr>
            <a:lvl3pPr marL="1371600" lvl="2" indent="-292100" algn="just" rtl="0">
              <a:spcBef>
                <a:spcPts val="0"/>
              </a:spcBef>
              <a:spcAft>
                <a:spcPts val="0"/>
              </a:spcAft>
              <a:buClr>
                <a:srgbClr val="1A1C20"/>
              </a:buClr>
              <a:buSzPts val="1000"/>
              <a:buChar char="■"/>
              <a:defRPr>
                <a:solidFill>
                  <a:srgbClr val="1A1C20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■"/>
              <a:defRPr>
                <a:solidFill>
                  <a:srgbClr val="1A1C20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●"/>
              <a:defRPr>
                <a:solidFill>
                  <a:srgbClr val="1A1C20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rgbClr val="1A1C20"/>
              </a:buClr>
              <a:buSzPts val="1400"/>
              <a:buChar char="○"/>
              <a:defRPr>
                <a:solidFill>
                  <a:srgbClr val="1A1C20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rgbClr val="1A1C20"/>
              </a:buClr>
              <a:buSzPts val="1400"/>
              <a:buFont typeface="Cabin"/>
              <a:buChar char="■"/>
              <a:defRPr>
                <a:solidFill>
                  <a:srgbClr val="1A1C20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5294">
          <p15:clr>
            <a:srgbClr val="FA7B17"/>
          </p15:clr>
        </p15:guide>
        <p15:guide id="2" pos="159">
          <p15:clr>
            <a:srgbClr val="FA7B17"/>
          </p15:clr>
        </p15:guide>
        <p15:guide id="3" orient="horz" pos="164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">
  <p:cSld name="Imag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 flipH="1">
            <a:off x="376300" y="1981000"/>
            <a:ext cx="3747900" cy="28960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marL="914400" lvl="1" indent="-2921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marL="1371600" lvl="2" indent="-2921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1318">
          <p15:clr>
            <a:srgbClr val="FA7B17"/>
          </p15:clr>
        </p15:guide>
        <p15:guide id="2" pos="5294">
          <p15:clr>
            <a:srgbClr val="FA7B17"/>
          </p15:clr>
        </p15:guide>
        <p15:guide id="3" orient="horz" pos="648">
          <p15:clr>
            <a:srgbClr val="FA7B17"/>
          </p15:clr>
        </p15:guide>
        <p15:guide id="4" orient="horz" pos="753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llo I'm">
  <p:cSld name="Hello I'm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4929150" y="2863367"/>
            <a:ext cx="3759000" cy="9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4191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erriweather"/>
              <a:buChar char="●"/>
              <a:defRPr sz="3000" b="1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Delius"/>
              <a:buChar char="■"/>
              <a:defRPr>
                <a:solidFill>
                  <a:srgbClr val="FFFFFF"/>
                </a:solidFill>
                <a:latin typeface="Delius"/>
                <a:ea typeface="Delius"/>
                <a:cs typeface="Delius"/>
                <a:sym typeface="Delius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7" name="Google Shape;37;p8"/>
          <p:cNvSpPr txBox="1">
            <a:spLocks noGrp="1"/>
          </p:cNvSpPr>
          <p:nvPr>
            <p:ph type="subTitle" idx="2"/>
          </p:nvPr>
        </p:nvSpPr>
        <p:spPr>
          <a:xfrm>
            <a:off x="4994550" y="3491067"/>
            <a:ext cx="3693600" cy="13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BF1436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rgbClr val="FFFFFF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rgbClr val="FFFFFF"/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concept">
  <p:cSld name="Big concep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132675" y="1779600"/>
            <a:ext cx="4900500" cy="32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0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pos="864">
          <p15:clr>
            <a:srgbClr val="FA7B17"/>
          </p15:clr>
        </p15:guide>
        <p15:guide id="2" pos="4896">
          <p15:clr>
            <a:srgbClr val="FA7B17"/>
          </p15:clr>
        </p15:guide>
        <p15:guide id="3" orient="horz" pos="1620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Image">
  <p:cSld name="Big Imag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2048700" y="6102000"/>
            <a:ext cx="5046600" cy="105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extLst mod="1"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49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Merriweather"/>
              <a:buNone/>
              <a:defRPr sz="3600" b="1"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Open Sans"/>
              <a:buChar char="○"/>
              <a:defRPr sz="1000"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2921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Font typeface="Open Sans"/>
              <a:buChar char="■"/>
              <a:defRPr sz="1000"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666666"/>
              </a:buClr>
              <a:buSzPts val="1400"/>
              <a:buFont typeface="Saira"/>
              <a:buChar char="■"/>
              <a:defRPr>
                <a:solidFill>
                  <a:srgbClr val="666666"/>
                </a:solidFill>
                <a:latin typeface="Saira"/>
                <a:ea typeface="Saira"/>
                <a:cs typeface="Saira"/>
                <a:sym typeface="Sair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427350" y="5949033"/>
            <a:ext cx="1354200" cy="6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1pPr>
            <a:lvl2pPr lvl="1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2pPr>
            <a:lvl3pPr lvl="2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3pPr>
            <a:lvl4pPr lvl="3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4pPr>
            <a:lvl5pPr lvl="4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5pPr>
            <a:lvl6pPr lvl="5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6pPr>
            <a:lvl7pPr lvl="6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7pPr>
            <a:lvl8pPr lvl="7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8pPr>
            <a:lvl9pPr lvl="8" algn="r">
              <a:buNone/>
              <a:defRPr sz="1000" b="1">
                <a:solidFill>
                  <a:srgbClr val="FFFFFF"/>
                </a:solidFill>
                <a:latin typeface="Source Serif Pro"/>
                <a:ea typeface="Source Serif Pro"/>
                <a:cs typeface="Source Serif Pro"/>
                <a:sym typeface="Source Serif Pro"/>
              </a:defRPr>
            </a:lvl9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548680"/>
            <a:ext cx="7772400" cy="2475706"/>
          </a:xfrm>
          <a:solidFill>
            <a:srgbClr val="FFFFFF">
              <a:alpha val="41961"/>
            </a:srgbClr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«Современные формы организации тренировочного процесса в спортивной школе»</a:t>
            </a:r>
          </a:p>
        </p:txBody>
      </p:sp>
      <p:sp>
        <p:nvSpPr>
          <p:cNvPr id="4" name="AutoShape 2" descr="https://dussh-vostok.nsk.sportsng.ru/media/2023/07/18/1280044878/Vostok_log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464498" cy="3155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4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5679690"/>
              </p:ext>
            </p:extLst>
          </p:nvPr>
        </p:nvGraphicFramePr>
        <p:xfrm>
          <a:off x="539552" y="476672"/>
          <a:ext cx="79928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828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Игровые формы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accent5"/>
                </a:solidFill>
              </a:rPr>
              <a:t>Подвижные игры. </a:t>
            </a:r>
            <a:r>
              <a:rPr lang="ru-RU" sz="2400" dirty="0"/>
              <a:t>Могут быть использованы как основной вид активности или вспомогательный элемент для тренировки отдельных навыков (бег, прыжки, ловкость).</a:t>
            </a:r>
          </a:p>
          <a:p>
            <a:r>
              <a:rPr lang="ru-RU" sz="2400" b="1" dirty="0">
                <a:solidFill>
                  <a:schemeClr val="accent5"/>
                </a:solidFill>
              </a:rPr>
              <a:t>Эстафеты</a:t>
            </a:r>
            <a:r>
              <a:rPr lang="ru-RU" sz="2400" dirty="0"/>
              <a:t> — включают элементы командной работы и соревновательной активности. Могут быть разнообразными, включая различные виды физических упражнений и заданий.</a:t>
            </a:r>
          </a:p>
          <a:p>
            <a:r>
              <a:rPr lang="ru-RU" sz="2400" b="1" dirty="0">
                <a:solidFill>
                  <a:schemeClr val="accent5"/>
                </a:solidFill>
              </a:rPr>
              <a:t>Сюжетные полосы препятствий </a:t>
            </a:r>
            <a:r>
              <a:rPr lang="ru-RU" sz="2400" dirty="0"/>
              <a:t>— например, круговая тренировка, где на станциях используются различные тренажёры.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896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ru-RU" sz="4400" kern="0" dirty="0" smtClean="0"/>
              <a:t>Проектные методы</a:t>
            </a:r>
            <a:endParaRPr lang="ru-RU" sz="4400" kern="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052736"/>
            <a:ext cx="9144000" cy="5112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921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921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aira"/>
              <a:buChar char="■"/>
              <a:defRPr sz="1400" b="0" i="0" u="none" strike="noStrike" cap="none">
                <a:solidFill>
                  <a:schemeClr val="dk1"/>
                </a:solidFill>
                <a:latin typeface="Saira"/>
                <a:ea typeface="Saira"/>
                <a:cs typeface="Saira"/>
                <a:sym typeface="Saira"/>
              </a:defRPr>
            </a:lvl9pPr>
          </a:lstStyle>
          <a:p>
            <a:pPr algn="l"/>
            <a:r>
              <a:rPr lang="ru-RU" sz="2400" kern="0" dirty="0" smtClean="0"/>
              <a:t>Проектное моделирование. Разработка проектов подготовки спортсмена (команды) в соответствии с заданной целью и вытекающими из неё задачами. Используются средства и методы моделирования на основе информационно-компьютерных технологий.</a:t>
            </a:r>
          </a:p>
          <a:p>
            <a:pPr algn="l"/>
            <a:r>
              <a:rPr lang="ru-RU" sz="2400" kern="0" dirty="0" smtClean="0"/>
              <a:t>Прогнозирование. На основе объективных данных проводится целеполагание: определяется иерархия целей по уровням значимости, определяются оперативные, тактические и стратегические цели.</a:t>
            </a:r>
          </a:p>
          <a:p>
            <a:pPr algn="l"/>
            <a:r>
              <a:rPr lang="ru-RU" sz="2400" kern="0" dirty="0" smtClean="0"/>
              <a:t>Разработка теоретических проектов подготовки и моделей готовности, параметров и темпа требуемых приростов различных составляющих подготовленности (текущих и этапных).</a:t>
            </a:r>
            <a:endParaRPr lang="ru-RU" sz="2400" kern="0" dirty="0"/>
          </a:p>
        </p:txBody>
      </p:sp>
    </p:spTree>
    <p:extLst>
      <p:ext uri="{BB962C8B-B14F-4D97-AF65-F5344CB8AC3E}">
        <p14:creationId xmlns:p14="http://schemas.microsoft.com/office/powerpoint/2010/main" val="126596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504" y="45855"/>
            <a:ext cx="8928992" cy="104866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ru-RU" sz="5400" kern="0" dirty="0" smtClean="0"/>
              <a:t>Информационно-коммуникационные технологии</a:t>
            </a:r>
            <a:endParaRPr lang="ru-RU" sz="5400" kern="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0114" y="1268760"/>
            <a:ext cx="8856984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r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921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921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r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aira"/>
              <a:buChar char="■"/>
              <a:defRPr sz="1400" b="0" i="0" u="none" strike="noStrike" cap="none">
                <a:solidFill>
                  <a:schemeClr val="dk1"/>
                </a:solidFill>
                <a:latin typeface="Saira"/>
                <a:ea typeface="Saira"/>
                <a:cs typeface="Saira"/>
                <a:sym typeface="Saira"/>
              </a:defRPr>
            </a:lvl9pPr>
          </a:lstStyle>
          <a:p>
            <a:pPr algn="l"/>
            <a:r>
              <a:rPr lang="ru-RU" sz="2000" b="1" kern="0" dirty="0" smtClean="0">
                <a:solidFill>
                  <a:schemeClr val="accent5"/>
                </a:solidFill>
              </a:rPr>
              <a:t>Тренажёры с элементами виртуальной реальности (VR) </a:t>
            </a:r>
            <a:r>
              <a:rPr lang="ru-RU" sz="2000" kern="0" dirty="0" smtClean="0"/>
              <a:t>— с помощью VR-устройств спортсмены могут погружаться в смоделированные спортивные ситуации, тренировать навыки в игровом формате и соревноваться в виртуальной среде.</a:t>
            </a:r>
          </a:p>
          <a:p>
            <a:pPr algn="l"/>
            <a:r>
              <a:rPr lang="ru-RU" sz="2000" b="1" kern="0" dirty="0" smtClean="0">
                <a:solidFill>
                  <a:schemeClr val="accent5"/>
                </a:solidFill>
              </a:rPr>
              <a:t>Мобильные приложения для отслеживания активности </a:t>
            </a:r>
            <a:r>
              <a:rPr lang="ru-RU" sz="2000" kern="0" dirty="0" smtClean="0"/>
              <a:t>— они могут измерять шаги, пульс или уровень физической активности спортсмена, делают занятия более осознанными.</a:t>
            </a:r>
          </a:p>
          <a:p>
            <a:pPr algn="l"/>
            <a:r>
              <a:rPr lang="ru-RU" sz="2000" b="1" kern="0" dirty="0" smtClean="0">
                <a:solidFill>
                  <a:schemeClr val="accent5"/>
                </a:solidFill>
              </a:rPr>
              <a:t>Фитнес-браслеты или смарт-часы </a:t>
            </a:r>
            <a:r>
              <a:rPr lang="ru-RU" sz="2000" kern="0" dirty="0" smtClean="0"/>
              <a:t>— отслеживают пульс, количество сожжённых калорий и уровень физической активности, эти данные можно собирать и анализировать, что позволяет оценить эффективность проведённых занятий и планировать дальнейшие тренировки с учётом этих показателей.</a:t>
            </a:r>
            <a:endParaRPr lang="ru-RU" sz="2000" kern="0" dirty="0"/>
          </a:p>
        </p:txBody>
      </p:sp>
    </p:spTree>
    <p:extLst>
      <p:ext uri="{BB962C8B-B14F-4D97-AF65-F5344CB8AC3E}">
        <p14:creationId xmlns:p14="http://schemas.microsoft.com/office/powerpoint/2010/main" val="287008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048666"/>
          </a:xfrm>
        </p:spPr>
        <p:txBody>
          <a:bodyPr>
            <a:noAutofit/>
          </a:bodyPr>
          <a:lstStyle/>
          <a:p>
            <a:r>
              <a:rPr lang="ru-RU" sz="4400" dirty="0" smtClean="0"/>
              <a:t>Групповые </a:t>
            </a:r>
            <a:r>
              <a:rPr lang="ru-RU" sz="4400" dirty="0"/>
              <a:t>и индивидуальные занятия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1340768"/>
            <a:ext cx="8856984" cy="5328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●"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2921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○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2921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Open Sans"/>
              <a:buChar char="■"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ctr" rtl="0" eaLnBrk="1" hangingPunct="1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Montserrat Light"/>
              <a:buChar char="■"/>
              <a:defRPr sz="1400" b="0" i="0" u="none" strike="noStrike" cap="non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indent="0" algn="l">
              <a:buFont typeface="Open Sans"/>
              <a:buNone/>
            </a:pPr>
            <a:r>
              <a:rPr lang="ru-RU" sz="1600" b="1" kern="0" dirty="0" smtClean="0"/>
              <a:t>Групповые занятия предполагают </a:t>
            </a:r>
            <a:r>
              <a:rPr lang="ru-RU" sz="1600" kern="0" dirty="0" smtClean="0"/>
              <a:t>тренировку группы людей под руководством инструктора. Такой формат популярен благодаря доступности, разнообразию программ и атмосфере коллективной мотивации. Некоторые преимущества групповых занятий:</a:t>
            </a:r>
          </a:p>
          <a:p>
            <a:pPr algn="l"/>
            <a:r>
              <a:rPr lang="ru-RU" sz="1600" kern="0" dirty="0" smtClean="0"/>
              <a:t>Поддержка команды и ощущение коллективного достижения.</a:t>
            </a:r>
          </a:p>
          <a:p>
            <a:pPr algn="l"/>
            <a:r>
              <a:rPr lang="ru-RU" sz="1600" kern="0" dirty="0" smtClean="0"/>
              <a:t>Разнообразие форматов: </a:t>
            </a:r>
            <a:r>
              <a:rPr lang="ru-RU" sz="1600" kern="0" dirty="0" err="1" smtClean="0"/>
              <a:t>кардио</a:t>
            </a:r>
            <a:r>
              <a:rPr lang="ru-RU" sz="1600" kern="0" dirty="0" smtClean="0"/>
              <a:t>, функциональный тренинг.</a:t>
            </a:r>
          </a:p>
          <a:p>
            <a:pPr algn="l"/>
            <a:r>
              <a:rPr lang="ru-RU" sz="1600" kern="0" dirty="0" smtClean="0"/>
              <a:t>Доступная цена и наличие регулярного расписания.</a:t>
            </a:r>
          </a:p>
          <a:p>
            <a:pPr marL="0" indent="0" algn="l">
              <a:buFont typeface="Open Sans"/>
              <a:buNone/>
            </a:pPr>
            <a:r>
              <a:rPr lang="ru-RU" sz="1600" kern="0" dirty="0" smtClean="0"/>
              <a:t>Однако у групповых занятий есть и недостатки: меньшее внимание к индивидуальным потребностям и пониженное внимание тренера, так как обычно на занятии присутствует от 20 до 30 человек. </a:t>
            </a:r>
          </a:p>
          <a:p>
            <a:pPr marL="0" indent="0" algn="l">
              <a:buFont typeface="Open Sans"/>
              <a:buNone/>
            </a:pPr>
            <a:endParaRPr lang="ru-RU" sz="1600" kern="0" dirty="0" smtClean="0"/>
          </a:p>
          <a:p>
            <a:pPr marL="0" indent="0" algn="l">
              <a:buFont typeface="Open Sans"/>
              <a:buNone/>
            </a:pPr>
            <a:r>
              <a:rPr lang="ru-RU" sz="1600" b="1" kern="0" dirty="0" smtClean="0"/>
              <a:t>Индивидуальные занятия </a:t>
            </a:r>
            <a:r>
              <a:rPr lang="ru-RU" sz="1600" kern="0" dirty="0" smtClean="0"/>
              <a:t>— формат «один на один» с тренером. Такой подход обеспечивает максимальную персонализацию и внимание к деталям. Некоторые преимущества индивидуальных тренировок:</a:t>
            </a:r>
          </a:p>
          <a:p>
            <a:pPr algn="l"/>
            <a:r>
              <a:rPr lang="ru-RU" sz="1600" kern="0" dirty="0" smtClean="0"/>
              <a:t>Возможность отслеживать мелкие детали техники.</a:t>
            </a:r>
          </a:p>
          <a:p>
            <a:pPr algn="l"/>
            <a:r>
              <a:rPr lang="ru-RU" sz="1600" kern="0" dirty="0" smtClean="0"/>
              <a:t>Гибкий график и индивидуальный подход к восстановлению.</a:t>
            </a:r>
          </a:p>
          <a:p>
            <a:pPr algn="l"/>
            <a:r>
              <a:rPr lang="ru-RU" sz="1600" kern="0" dirty="0" smtClean="0"/>
              <a:t>Индивидуальный план тренировок, составленный с учётом физических способностей.</a:t>
            </a:r>
            <a:endParaRPr lang="ru-RU" sz="1600" kern="0" dirty="0"/>
          </a:p>
        </p:txBody>
      </p:sp>
    </p:spTree>
    <p:extLst>
      <p:ext uri="{BB962C8B-B14F-4D97-AF65-F5344CB8AC3E}">
        <p14:creationId xmlns:p14="http://schemas.microsoft.com/office/powerpoint/2010/main" val="183597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32836763"/>
              </p:ext>
            </p:extLst>
          </p:nvPr>
        </p:nvGraphicFramePr>
        <p:xfrm>
          <a:off x="539552" y="476672"/>
          <a:ext cx="799288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7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392488" cy="691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un9-52.userapi.com/s/v1/if2/bIIwqoubsRWNl-uwgE7xDJ9wyev3D3XSg57hNTXiImq9JnkxqGqs3_qN8LaReBVLH6scBe4IU6hwvZO-SfSO2RWB.jpg?quality=95&amp;as=32x23,48x34,72x51,108x76,160x113,240x170,360x254,480x339,540x382,640x452,720x509,1080x763,1280x905,1440x1018,1600x1131&amp;from=bu&amp;cs=1600x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8977"/>
            <a:ext cx="8149445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1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6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Тема36</Template>
  <TotalTime>18</TotalTime>
  <Words>410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Тема36</vt:lpstr>
      <vt:lpstr>«Современные формы организации тренировочного процесса в спортивной школе»</vt:lpstr>
      <vt:lpstr>Презентация PowerPoint</vt:lpstr>
      <vt:lpstr>Игровые формы</vt:lpstr>
      <vt:lpstr>Презентация PowerPoint</vt:lpstr>
      <vt:lpstr>Презентация PowerPoint</vt:lpstr>
      <vt:lpstr>Групповые и индивидуальные занятия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формы организации тренировочного процесса в спортивной школе»</dc:title>
  <dc:creator>Олеся</dc:creator>
  <cp:lastModifiedBy>olesy</cp:lastModifiedBy>
  <cp:revision>3</cp:revision>
  <dcterms:created xsi:type="dcterms:W3CDTF">2025-10-15T05:08:04Z</dcterms:created>
  <dcterms:modified xsi:type="dcterms:W3CDTF">2025-10-15T05:36:33Z</dcterms:modified>
</cp:coreProperties>
</file>