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5" r:id="rId2"/>
    <p:sldId id="276" r:id="rId3"/>
    <p:sldId id="277" r:id="rId4"/>
    <p:sldId id="262" r:id="rId5"/>
    <p:sldId id="273" r:id="rId6"/>
    <p:sldId id="274" r:id="rId7"/>
    <p:sldId id="281" r:id="rId8"/>
    <p:sldId id="283" r:id="rId9"/>
    <p:sldId id="284" r:id="rId10"/>
    <p:sldId id="285" r:id="rId11"/>
    <p:sldId id="286" r:id="rId12"/>
    <p:sldId id="278" r:id="rId13"/>
    <p:sldId id="287" r:id="rId14"/>
    <p:sldId id="288" r:id="rId15"/>
    <p:sldId id="289" r:id="rId16"/>
    <p:sldId id="290" r:id="rId17"/>
    <p:sldId id="291" r:id="rId18"/>
    <p:sldId id="268" r:id="rId19"/>
    <p:sldId id="267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B24"/>
    <a:srgbClr val="F58223"/>
    <a:srgbClr val="F68D36"/>
    <a:srgbClr val="F8A15A"/>
    <a:srgbClr val="FAAE26"/>
    <a:srgbClr val="F49F06"/>
    <a:srgbClr val="FABE00"/>
    <a:srgbClr val="DAA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8" autoAdjust="0"/>
    <p:restoredTop sz="94203" autoAdjust="0"/>
  </p:normalViewPr>
  <p:slideViewPr>
    <p:cSldViewPr>
      <p:cViewPr>
        <p:scale>
          <a:sx n="80" d="100"/>
          <a:sy n="80" d="100"/>
        </p:scale>
        <p:origin x="-167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254657-4679-46F8-90A1-6A216B8F785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3A079-51A3-4DFE-8A87-30631CB73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3A079-51A3-4DFE-8A87-30631CB7396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736309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458281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088921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471792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255900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918294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858317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777215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709126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312640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444130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84455-B89E-4BAA-B7B1-B4DE1E2EEF3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4CE2D-A036-4224-8587-79F3BD7F2A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471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8;&#1074;&#1086;&#1088;&#1095;&#1077;&#1089;&#1082;&#1072;&#1103;%20&#1087;&#1088;&#1077;&#1079;&#1077;&#1085;&#1090;&#1072;&#1094;&#1080;&#1103;%20&#1082;%20&#1091;&#1088;&#1086;&#1082;&#1091;\&#1072;&#1087;&#1083;&#1086;&#1076;&#1080;&#1089;&#1084;&#1077;&#1085;&#1090;&#1099;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33.jpe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58;&#1074;&#1086;&#1088;&#1095;&#1077;&#1089;&#1082;&#1072;&#1103;%20&#1087;&#1088;&#1077;&#1079;&#1077;&#1085;&#1090;&#1072;&#1094;&#1080;&#1103;%20&#1082;%20&#1091;&#1088;&#1086;&#1082;&#1091;\&#1084;&#1091;&#1079;&#1099;&#1082;&#1072;.mp3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8;&#1074;&#1086;&#1088;&#1095;&#1077;&#1089;&#1082;&#1072;&#1103;%20&#1087;&#1088;&#1077;&#1079;&#1077;&#1085;&#1090;&#1072;&#1094;&#1080;&#1103;%20&#1082;%20&#1091;&#1088;&#1086;&#1082;&#1091;\&#1050;&#1072;&#1088;&#1083;&#1089;&#1086;&#1085;%20&#1057;&#1087;&#1086;&#1082;&#1086;&#1081;&#1089;&#1090;&#1074;&#1080;&#1077;%20&#1058;&#1086;&#1083;&#1100;&#1082;&#1086;%20&#1057;&#1087;&#1086;&#1082;&#1086;&#1081;&#1089;&#1090;&#1074;&#1080;&#1077;.mp3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5" Type="http://schemas.openxmlformats.org/officeDocument/2006/relationships/image" Target="../media/image10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8;&#1074;&#1086;&#1088;&#1095;&#1077;&#1089;&#1082;&#1072;&#1103;%20&#1087;&#1088;&#1077;&#1079;&#1077;&#1085;&#1090;&#1072;&#1094;&#1080;&#1103;%20&#1082;%20&#1091;&#1088;&#1086;&#1082;&#1091;\&#1052;&#1072;&#1083;&#1099;&#1096;%20&#1048;%20&#1050;&#1072;&#1088;&#1083;&#1089;&#1086;&#1085;%20&#1044;&#1072;%20&#1055;&#1091;&#1089;&#1090;&#1103;&#1082;&#1080;%20&#1044;&#1077;&#1083;&#1086;%20&#1046;&#1080;&#1090;&#1077;&#1081;&#1089;&#1082;&#1086;&#1077;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60000" sy="59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285860"/>
            <a:ext cx="7429552" cy="3429024"/>
          </a:xfrm>
        </p:spPr>
        <p:txBody>
          <a:bodyPr anchor="ctr">
            <a:normAutofit fontScale="90000"/>
          </a:bodyPr>
          <a:lstStyle/>
          <a:p>
            <a: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Презентация к уроку по учебному предмету</a:t>
            </a:r>
            <a:b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«Русский </a:t>
            </a:r>
            <a: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язык»по программе</a:t>
            </a:r>
            <a:b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«Школа России»</a:t>
            </a:r>
            <a:b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3 классе</a:t>
            </a:r>
            <a:b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тему:</a:t>
            </a:r>
            <a: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800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b="1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ru-RU" sz="28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Главные и второстепенные члены предложения» </a:t>
            </a:r>
            <a:endParaRPr lang="ru-RU" sz="28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5000636"/>
            <a:ext cx="6357982" cy="13573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Автор: Полякова Ольга Сергеевна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учитель начальных классов Муниципального бюджетного общеобразовательного учреждения «Средней общеобразовательной школы №16»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3764777" y="-407247"/>
            <a:ext cx="1785926" cy="286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Заголовок 1"/>
          <p:cNvSpPr txBox="1">
            <a:spLocks/>
          </p:cNvSpPr>
          <p:nvPr/>
        </p:nvSpPr>
        <p:spPr>
          <a:xfrm>
            <a:off x="71434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300" dirty="0" smtClean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О</a:t>
            </a:r>
            <a:r>
              <a:rPr kumimoji="0" lang="ru-RU" sz="4000" b="1" i="0" u="none" strike="noStrike" kern="1200" cap="none" spc="30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бозначает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3286116" y="1071546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5214942" y="1142984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одзаголовок 2"/>
          <p:cNvSpPr txBox="1">
            <a:spLocks/>
          </p:cNvSpPr>
          <p:nvPr/>
        </p:nvSpPr>
        <p:spPr>
          <a:xfrm>
            <a:off x="714348" y="1571612"/>
            <a:ext cx="8640960" cy="2143140"/>
          </a:xfrm>
          <a:prstGeom prst="rect">
            <a:avLst/>
          </a:prstGeom>
        </p:spPr>
        <p:txBody>
          <a:bodyPr numCol="2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О ком или о чём говорится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в предложении</a:t>
            </a: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Что говорится в предложении о подлежащем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man Old Style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786182" y="857232"/>
            <a:ext cx="171451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286910" y="2213760"/>
            <a:ext cx="271464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785786" y="30718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Отвечают на вопросы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37" name="Рисунок 36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78632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3929058" y="4071942"/>
            <a:ext cx="150019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3464711" y="4250537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16200000" flipH="1">
            <a:off x="5250661" y="4250537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Рисунок 40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478632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3764777" y="-407247"/>
            <a:ext cx="1785926" cy="286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3286116" y="1071546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5214942" y="1142984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одзаголовок 2"/>
          <p:cNvSpPr txBox="1">
            <a:spLocks/>
          </p:cNvSpPr>
          <p:nvPr/>
        </p:nvSpPr>
        <p:spPr>
          <a:xfrm>
            <a:off x="714348" y="1571612"/>
            <a:ext cx="8640960" cy="2143140"/>
          </a:xfrm>
          <a:prstGeom prst="rect">
            <a:avLst/>
          </a:prstGeom>
        </p:spPr>
        <p:txBody>
          <a:bodyPr numCol="2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О ком или о чём говорится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в предложении</a:t>
            </a: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Что говорится в предложении о подлежащем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man Old Style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786182" y="857232"/>
            <a:ext cx="171451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286910" y="2213760"/>
            <a:ext cx="271464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785786" y="30718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Отвечают на вопросы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929058" y="4071942"/>
            <a:ext cx="150019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464711" y="4250537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250661" y="4250537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Объект 2"/>
          <p:cNvSpPr txBox="1">
            <a:spLocks/>
          </p:cNvSpPr>
          <p:nvPr/>
        </p:nvSpPr>
        <p:spPr>
          <a:xfrm>
            <a:off x="2428860" y="4714884"/>
            <a:ext cx="5786478" cy="1042982"/>
          </a:xfrm>
          <a:prstGeom prst="rect">
            <a:avLst/>
          </a:prstGeom>
        </p:spPr>
        <p:txBody>
          <a:bodyPr numCol="2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Bookman Old Style" pitchFamily="18" charset="0"/>
              </a:rPr>
              <a:t>Кто?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Bookman Old Style" pitchFamily="18" charset="0"/>
              </a:rPr>
              <a:t>Что?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800" b="1" dirty="0" smtClean="0">
              <a:latin typeface="Bookman Old Style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Bookman Old Style" pitchFamily="18" charset="0"/>
              </a:rPr>
              <a:t>Что делает?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Bookman Old Style" pitchFamily="18" charset="0"/>
              </a:rPr>
              <a:t>Что делают?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71434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300" dirty="0" smtClean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О</a:t>
            </a:r>
            <a:r>
              <a:rPr kumimoji="0" lang="ru-RU" sz="4000" b="1" i="0" u="none" strike="noStrike" kern="1200" cap="none" spc="30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бозначает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300" dirty="0" smtClean="0">
                <a:solidFill>
                  <a:srgbClr val="00B050"/>
                </a:solidFill>
                <a:latin typeface="Bookman Old Style" pitchFamily="18" charset="0"/>
              </a:rPr>
              <a:t>Второстепенные члены предложения</a:t>
            </a:r>
            <a:endParaRPr lang="ru-RU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4072728" y="178513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00364" y="207167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Поясняют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44166" y="285670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143248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0-tub-ru.yandex.net/i?id=4e883087ce36a820544012a158327d6e&amp;n=1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714884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300" dirty="0" smtClean="0">
                <a:solidFill>
                  <a:srgbClr val="00B050"/>
                </a:solidFill>
                <a:latin typeface="Bookman Old Style" pitchFamily="18" charset="0"/>
              </a:rPr>
              <a:t>Второстепенные члены предложения</a:t>
            </a:r>
            <a:endParaRPr lang="ru-RU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4072728" y="178513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00364" y="207167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Поясняют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44166" y="285670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Рисунок 8" descr="https://im0-tub-ru.yandex.net/i?id=4e883087ce36a820544012a158327d6e&amp;n=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714884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953" y="3071810"/>
            <a:ext cx="892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Главные и другие члены предложения</a:t>
            </a:r>
            <a:endParaRPr lang="ru-RU" sz="32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300" dirty="0" smtClean="0">
                <a:solidFill>
                  <a:srgbClr val="00B050"/>
                </a:solidFill>
                <a:latin typeface="Bookman Old Style" pitchFamily="18" charset="0"/>
              </a:rPr>
              <a:t>Второстепенные члены предложения</a:t>
            </a:r>
            <a:endParaRPr lang="ru-RU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4072728" y="178513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00364" y="207167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Поясняют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44166" y="285670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Рисунок 8" descr="https://im0-tub-ru.yandex.net/i?id=4e883087ce36a820544012a158327d6e&amp;n=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714884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953" y="3071810"/>
            <a:ext cx="892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Главные и другие члены предложения</a:t>
            </a:r>
            <a:endParaRPr lang="ru-RU" sz="3200" b="1" dirty="0">
              <a:latin typeface="Bookman Old Style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4144166" y="385683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5918" y="4071942"/>
            <a:ext cx="5934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Отвечают на вопросы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14" name="Рисунок 13" descr="https://uprostim.com/wp-content/uploads/2021/03/image042-52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5286388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/>
          <p:nvPr/>
        </p:nvCxnSpPr>
        <p:spPr>
          <a:xfrm rot="5400000">
            <a:off x="4144166" y="485696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300" dirty="0" smtClean="0">
                <a:solidFill>
                  <a:srgbClr val="00B050"/>
                </a:solidFill>
                <a:latin typeface="Bookman Old Style" pitchFamily="18" charset="0"/>
              </a:rPr>
              <a:t>Второстепенные члены предложения</a:t>
            </a:r>
            <a:endParaRPr lang="ru-RU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4072728" y="178513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000364" y="207167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Поясняют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44166" y="285670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Рисунок 8" descr="https://im0-tub-ru.yandex.net/i?id=4e883087ce36a820544012a158327d6e&amp;n=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714884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953" y="3071810"/>
            <a:ext cx="892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Главные и другие члены предложения</a:t>
            </a:r>
            <a:endParaRPr lang="ru-RU" sz="3200" b="1" dirty="0">
              <a:latin typeface="Bookman Old Style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4144166" y="385683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5918" y="4071942"/>
            <a:ext cx="5934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pc="300" dirty="0" smtClean="0">
                <a:solidFill>
                  <a:srgbClr val="00B050"/>
                </a:solidFill>
                <a:latin typeface="Bookman Old Style" pitchFamily="18" charset="0"/>
              </a:rPr>
              <a:t>Отвечают на вопросы</a:t>
            </a:r>
            <a:endParaRPr lang="ru-RU" sz="3200" b="1" spc="3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4144166" y="485696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71604" y="5214950"/>
            <a:ext cx="61718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Кого? Чего? Кому? Чему? О ком? </a:t>
            </a:r>
          </a:p>
          <a:p>
            <a:r>
              <a:rPr lang="ru-RU" sz="2400" b="1" dirty="0" smtClean="0">
                <a:latin typeface="Bookman Old Style" pitchFamily="18" charset="0"/>
              </a:rPr>
              <a:t>О чем? Какой? Какая? Где? и др.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i.mycdn.me/i?r=AzEPZsRbOZEKgBhR0XGMT1RkF4Vns3lHQtpmocKJeE2HOKaKTM5SRkZCeTgDn6uOyic"/>
          <p:cNvPicPr>
            <a:picLocks noChangeAspect="1" noChangeArrowheads="1"/>
          </p:cNvPicPr>
          <p:nvPr/>
        </p:nvPicPr>
        <p:blipFill>
          <a:blip r:embed="rId2"/>
          <a:srcRect l="6446" r="185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85720" y="142852"/>
            <a:ext cx="2786082" cy="1714512"/>
          </a:xfrm>
          <a:prstGeom prst="wedgeRoundRectCallout">
            <a:avLst>
              <a:gd name="adj1" fmla="val 44348"/>
              <a:gd name="adj2" fmla="val 69005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Найди подлежащее и сказуемое в предложении: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6" name="Rectangle 8"/>
          <p:cNvSpPr txBox="1">
            <a:spLocks noChangeArrowheads="1"/>
          </p:cNvSpPr>
          <p:nvPr/>
        </p:nvSpPr>
        <p:spPr>
          <a:xfrm>
            <a:off x="214282" y="4357694"/>
            <a:ext cx="8929718" cy="714380"/>
          </a:xfrm>
          <a:prstGeom prst="roundRect">
            <a:avLst>
              <a:gd name="adj" fmla="val 50000"/>
            </a:avLst>
          </a:prstGeom>
          <a:ln w="254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800" b="1" i="1" spc="300" dirty="0" smtClean="0">
                <a:solidFill>
                  <a:schemeClr val="tx1"/>
                </a:solidFill>
                <a:latin typeface="Bookman Old Style" pitchFamily="18" charset="0"/>
              </a:rPr>
              <a:t>Жёлтые листья падают на землю.</a:t>
            </a:r>
            <a:endParaRPr kumimoji="0" lang="ru-RU" sz="1800" b="1" i="1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childpages.ru/wp-content/uploads/2016/05/img1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143240" y="214290"/>
            <a:ext cx="3786214" cy="1357322"/>
          </a:xfrm>
          <a:prstGeom prst="wedgeRoundRectCallout">
            <a:avLst>
              <a:gd name="adj1" fmla="val 30234"/>
              <a:gd name="adj2" fmla="val 76806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357554" y="214290"/>
            <a:ext cx="3571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latin typeface="Bookman Old Style" pitchFamily="18" charset="0"/>
              </a:rPr>
              <a:t>Составь и запиши </a:t>
            </a:r>
            <a:r>
              <a:rPr lang="ru-RU" sz="2400" dirty="0">
                <a:latin typeface="Bookman Old Style" pitchFamily="18" charset="0"/>
              </a:rPr>
              <a:t>предложение и найди в нём главные члены.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285720" y="1428736"/>
            <a:ext cx="2500330" cy="1357322"/>
          </a:xfrm>
          <a:prstGeom prst="cloudCallout">
            <a:avLst>
              <a:gd name="adj1" fmla="val 86886"/>
              <a:gd name="adj2" fmla="val 71249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300" dirty="0" smtClean="0">
                <a:solidFill>
                  <a:schemeClr val="tx1"/>
                </a:solidFill>
                <a:latin typeface="Bookman Old Style" pitchFamily="18" charset="0"/>
              </a:rPr>
              <a:t>осина</a:t>
            </a:r>
            <a:endParaRPr lang="ru-RU" sz="2400" b="1" spc="3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00034" y="3429000"/>
            <a:ext cx="2286016" cy="1357322"/>
          </a:xfrm>
          <a:prstGeom prst="cloudCallout">
            <a:avLst>
              <a:gd name="adj1" fmla="val 101515"/>
              <a:gd name="adj2" fmla="val 5631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300" dirty="0" smtClean="0">
                <a:solidFill>
                  <a:schemeClr val="tx1"/>
                </a:solidFill>
                <a:latin typeface="Bookman Old Style" pitchFamily="18" charset="0"/>
              </a:rPr>
              <a:t>ветра</a:t>
            </a:r>
            <a:endParaRPr lang="ru-RU" sz="2800" b="1" spc="3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428728" y="5143512"/>
            <a:ext cx="2714644" cy="1357322"/>
          </a:xfrm>
          <a:prstGeom prst="cloudCallout">
            <a:avLst>
              <a:gd name="adj1" fmla="val 72257"/>
              <a:gd name="adj2" fmla="val -50363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300" dirty="0" smtClean="0">
                <a:solidFill>
                  <a:schemeClr val="tx1"/>
                </a:solidFill>
                <a:latin typeface="Bookman Old Style" pitchFamily="18" charset="0"/>
              </a:rPr>
              <a:t>боится</a:t>
            </a:r>
            <a:endParaRPr lang="ru-RU" sz="2800" b="1" spc="3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786446" y="5286388"/>
            <a:ext cx="2143140" cy="1357322"/>
          </a:xfrm>
          <a:prstGeom prst="cloudCallout">
            <a:avLst>
              <a:gd name="adj1" fmla="val -58069"/>
              <a:gd name="adj2" fmla="val -61737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300" dirty="0" smtClean="0">
                <a:solidFill>
                  <a:schemeClr val="tx1"/>
                </a:solidFill>
                <a:latin typeface="Bookman Old Style" pitchFamily="18" charset="0"/>
              </a:rPr>
              <a:t>очень</a:t>
            </a:r>
            <a:endParaRPr lang="ru-RU" sz="2400" b="1" spc="300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User\Desktop\Творческая презентация к уроку\Безымянный 1.pn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img.rawpixel.com/s3fs-private/rawpixel_images/website_content/v420batch3-filmful-12-handdrawnelementsidea_1.jpg?bg=transparent&amp;con=3&amp;cs=srgb&amp;dpr=1&amp;fm=jpg&amp;ixlib=php-3.1.0&amp;q=65&amp;usm=15&amp;vib=3&amp;w=1200&amp;s=d38fe7502b62a65b10cf404a76cbad7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>
            <a:off x="928662" y="928670"/>
            <a:ext cx="7572428" cy="5048285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00034" y="928670"/>
            <a:ext cx="8001056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0034" y="5857892"/>
            <a:ext cx="8001056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142976" y="2857496"/>
            <a:ext cx="150019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29058" y="1214422"/>
            <a:ext cx="46434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cs typeface="Times New Roman" pitchFamily="18" charset="0"/>
              </a:rPr>
              <a:t>УЗНАЛ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3000372"/>
            <a:ext cx="45656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cs typeface="Times New Roman" pitchFamily="18" charset="0"/>
              </a:rPr>
              <a:t>ЗАПОМНИЛ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4572008"/>
            <a:ext cx="37862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cs typeface="Times New Roman" pitchFamily="18" charset="0"/>
              </a:rPr>
              <a:t>СМОГ</a:t>
            </a:r>
          </a:p>
        </p:txBody>
      </p:sp>
      <p:cxnSp>
        <p:nvCxnSpPr>
          <p:cNvPr id="7" name="Прямая со стрелкой 6"/>
          <p:cNvCxnSpPr>
            <a:stCxn id="2" idx="3"/>
          </p:cNvCxnSpPr>
          <p:nvPr/>
        </p:nvCxnSpPr>
        <p:spPr>
          <a:xfrm flipV="1">
            <a:off x="2643173" y="1676102"/>
            <a:ext cx="1285889" cy="18431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3"/>
          </p:cNvCxnSpPr>
          <p:nvPr/>
        </p:nvCxnSpPr>
        <p:spPr>
          <a:xfrm flipV="1">
            <a:off x="2643173" y="3500438"/>
            <a:ext cx="1357323" cy="1877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3"/>
          </p:cNvCxnSpPr>
          <p:nvPr/>
        </p:nvCxnSpPr>
        <p:spPr>
          <a:xfrm>
            <a:off x="2643173" y="3519216"/>
            <a:ext cx="1500201" cy="130013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7143768" y="4786322"/>
            <a:ext cx="1428760" cy="1285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3212071">
            <a:off x="7922453" y="5757019"/>
            <a:ext cx="785415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rot="5885329">
            <a:off x="7982557" y="5460337"/>
            <a:ext cx="785415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rot="4659783">
            <a:off x="7441998" y="5883616"/>
            <a:ext cx="785415" cy="365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 rot="3135901">
            <a:off x="7135827" y="5668982"/>
            <a:ext cx="785415" cy="365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 rot="3135901">
            <a:off x="7465534" y="5882411"/>
            <a:ext cx="507309" cy="365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https://drasler.ru/wp-content/uploads/2019/05/5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571876"/>
            <a:ext cx="2814946" cy="34670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3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V="1">
            <a:off x="5520152" y="5376874"/>
            <a:ext cx="337699" cy="266704"/>
          </a:xfrm>
          <a:prstGeom prst="rect">
            <a:avLst/>
          </a:prstGeom>
        </p:spPr>
      </p:pic>
      <p:pic>
        <p:nvPicPr>
          <p:cNvPr id="9" name="Picture 2" descr="https://img.rawpixel.com/s3fs-private/rawpixel_images/website_content/v420batch3-filmful-12-handdrawnelementsidea_1.jpg?bg=transparent&amp;con=3&amp;cs=srgb&amp;dpr=1&amp;fm=jpg&amp;ixlib=php-3.1.0&amp;q=65&amp;usm=15&amp;vib=3&amp;w=1200&amp;s=d38fe7502b62a65b10cf404a76cbad7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>
            <a:off x="1" y="285728"/>
            <a:ext cx="9144000" cy="597695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14414" y="1500174"/>
            <a:ext cx="71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spc="300" dirty="0" smtClean="0">
                <a:solidFill>
                  <a:srgbClr val="00B0F0"/>
                </a:solidFill>
                <a:latin typeface="Bookman Old Style" pitchFamily="18" charset="0"/>
              </a:rPr>
              <a:t>МОЛОДЦЫ!</a:t>
            </a:r>
            <a:endParaRPr lang="ru-RU" sz="8000" b="1" spc="300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pic>
        <p:nvPicPr>
          <p:cNvPr id="11" name="Picture 18" descr="http://ruchka.me/image/cache/data/PaintByNumber/1b/1b3235e6-cf99-11e3-9b31-0022640bebf0_1b3235ea-cf99-11e3-9b31-0022640bebf0-600x600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7E7"/>
              </a:clrFrom>
              <a:clrTo>
                <a:srgbClr val="FDF7E7">
                  <a:alpha val="0"/>
                </a:srgbClr>
              </a:clrTo>
            </a:clrChange>
          </a:blip>
          <a:srcRect l="1250" t="13167" r="2499" b="13499"/>
          <a:stretch>
            <a:fillRect/>
          </a:stretch>
        </p:blipFill>
        <p:spPr bwMode="auto">
          <a:xfrm>
            <a:off x="1928794" y="3071810"/>
            <a:ext cx="4572032" cy="34834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357322"/>
          </a:xfrm>
        </p:spPr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Будем</a:t>
            </a:r>
            <a:r>
              <a:rPr lang="ru-RU" b="1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учиться</a:t>
            </a:r>
            <a:r>
              <a:rPr lang="ru-RU" b="1" dirty="0" smtClean="0">
                <a:latin typeface="Bookman Old Style" pitchFamily="18" charset="0"/>
              </a:rPr>
              <a:t>: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8" y="2500306"/>
            <a:ext cx="3786246" cy="2214578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3"/>
            </a:pP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Различать распространенные и нераспространенные предложения</a:t>
            </a: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2844" y="2571744"/>
            <a:ext cx="3357586" cy="1571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Находить в предложении главные и второстепенные члены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000364" y="2500306"/>
            <a:ext cx="2714644" cy="2643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Устанавливать связь слов в предложении (ставить вопросы)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606461" y="3392487"/>
            <a:ext cx="1500198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251059" y="3321049"/>
            <a:ext cx="1500198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965703" y="3321049"/>
            <a:ext cx="1500198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9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-142900"/>
            <a:ext cx="8858280" cy="1612925"/>
          </a:xfrm>
        </p:spPr>
        <p:txBody>
          <a:bodyPr>
            <a:noAutofit/>
          </a:bodyPr>
          <a:lstStyle/>
          <a:p>
            <a:r>
              <a:rPr lang="ru-RU" sz="4800" b="1" spc="6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Домашнее задание</a:t>
            </a:r>
            <a:endParaRPr lang="ru-RU" sz="4800" b="1" spc="6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071546"/>
            <a:ext cx="6715172" cy="371477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  <a:latin typeface="Bookman Old Style" pitchFamily="18" charset="0"/>
              </a:rPr>
              <a:t>1 уровень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Работа по учебнику «Русский язык» 3 класс, авт. В.А. </a:t>
            </a:r>
            <a:r>
              <a:rPr lang="ru-RU" sz="2800" b="1" dirty="0" err="1" smtClean="0">
                <a:solidFill>
                  <a:schemeClr val="tx1"/>
                </a:solidFill>
                <a:latin typeface="Bookman Old Style" pitchFamily="18" charset="0"/>
              </a:rPr>
              <a:t>Канакиной</a:t>
            </a:r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, с. 27, упр.39</a:t>
            </a:r>
          </a:p>
          <a:p>
            <a:r>
              <a:rPr lang="ru-RU" sz="2800" b="1" dirty="0" smtClean="0">
                <a:solidFill>
                  <a:srgbClr val="00B0F0"/>
                </a:solidFill>
                <a:latin typeface="Bookman Old Style" pitchFamily="18" charset="0"/>
              </a:rPr>
              <a:t>2 уровень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Составить текст на тему: «Наступила осень», в предложениях подчеркнуть грамматическую основу.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Users\User\Desktop\Творческая презентация к уроку\Безымянный 1.png"/>
          <p:cNvPicPr>
            <a:picLocks noChangeAspect="1" noChangeArrowheads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H="1">
            <a:off x="5357818" y="5429264"/>
            <a:ext cx="190118" cy="142876"/>
          </a:xfrm>
          <a:prstGeom prst="rect">
            <a:avLst/>
          </a:prstGeom>
        </p:spPr>
      </p:pic>
      <p:pic>
        <p:nvPicPr>
          <p:cNvPr id="19467" name="Picture 11" descr="https://www.freepngimg.com/thumb/photography/89780-and-pattern-photography-black-monochrome-white-circle.png"/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lum bright="100000" contrast="100000"/>
          </a:blip>
          <a:srcRect l="10891" t="10620" r="6931" b="13716"/>
          <a:stretch>
            <a:fillRect/>
          </a:stretch>
        </p:blipFill>
        <p:spPr bwMode="auto">
          <a:xfrm>
            <a:off x="1714480" y="0"/>
            <a:ext cx="5929354" cy="4071942"/>
          </a:xfrm>
          <a:prstGeom prst="rect">
            <a:avLst/>
          </a:prstGeom>
          <a:noFill/>
        </p:spPr>
      </p:pic>
      <p:pic>
        <p:nvPicPr>
          <p:cNvPr id="16" name="Picture 14" descr="C:\Users\User\Desktop\Творческая презентация к уроку\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21145500" y="-8610600"/>
            <a:ext cx="0" cy="0"/>
          </a:xfrm>
          <a:prstGeom prst="rect">
            <a:avLst/>
          </a:prstGeom>
          <a:noFill/>
        </p:spPr>
      </p:pic>
      <p:pic>
        <p:nvPicPr>
          <p:cNvPr id="19471" name="Picture 15" descr="C:\Users\User\Desktop\Творческая презентация к уроку\2.p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 b="6743"/>
          <a:stretch>
            <a:fillRect/>
          </a:stretch>
        </p:blipFill>
        <p:spPr bwMode="auto">
          <a:xfrm>
            <a:off x="2571736" y="1142984"/>
            <a:ext cx="4500594" cy="19387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Bookman Old Style" pitchFamily="18" charset="0"/>
              </a:rPr>
              <a:t>Наши помощники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на уроке</a:t>
            </a:r>
            <a:endParaRPr lang="ru-RU" sz="3600" dirty="0">
              <a:latin typeface="Bookman Old Style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00034" y="928670"/>
            <a:ext cx="8001056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4" name="Picture 8" descr="https://www.seekpng.com/png/detail/456-4567822_star-image-little-star-clip-art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1071538" y="428604"/>
            <a:ext cx="1616992" cy="1695870"/>
          </a:xfrm>
          <a:prstGeom prst="rect">
            <a:avLst/>
          </a:prstGeom>
          <a:noFill/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500034" y="5857892"/>
            <a:ext cx="8001056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74" name="Picture 18" descr="http://ruchka.me/image/cache/data/PaintByNumber/1b/1b3235e6-cf99-11e3-9b31-0022640bebf0_1b3235ea-cf99-11e3-9b31-0022640bebf0-600x600.jpe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7E7"/>
              </a:clrFrom>
              <a:clrTo>
                <a:srgbClr val="FDF7E7">
                  <a:alpha val="0"/>
                </a:srgbClr>
              </a:clrTo>
            </a:clrChange>
          </a:blip>
          <a:srcRect l="1250" t="13167" r="2499" b="13499"/>
          <a:stretch>
            <a:fillRect/>
          </a:stretch>
        </p:blipFill>
        <p:spPr bwMode="auto">
          <a:xfrm>
            <a:off x="2000232" y="3214686"/>
            <a:ext cx="4572032" cy="3483429"/>
          </a:xfrm>
          <a:prstGeom prst="rect">
            <a:avLst/>
          </a:prstGeom>
          <a:noFill/>
        </p:spPr>
      </p:pic>
      <p:pic>
        <p:nvPicPr>
          <p:cNvPr id="19476" name="Picture 20" descr="https://st.depositphotos.com/1007566/1786/v/950/depositphotos_17864329-stock-illustration-music-icons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 l="66372" t="8789" r="6131" b="79492"/>
          <a:stretch>
            <a:fillRect/>
          </a:stretch>
        </p:blipFill>
        <p:spPr bwMode="auto">
          <a:xfrm>
            <a:off x="8537428" y="6334875"/>
            <a:ext cx="428628" cy="375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4" name="Picture 32" descr="https://img2.freepng.ru/20190729/tfa/kisspng-autumn-leaf-color-tree-autumn-leaf-color-painting-5d3f2e64ab8ba1.78659240156442173270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14290"/>
            <a:ext cx="1920985" cy="3500462"/>
          </a:xfrm>
          <a:prstGeom prst="rect">
            <a:avLst/>
          </a:prstGeom>
          <a:noFill/>
        </p:spPr>
      </p:pic>
      <p:pic>
        <p:nvPicPr>
          <p:cNvPr id="18436" name="Picture 4" descr="https://catherineasquithgallery.com/uploads/posts/2021-02/thumbs/1612739730_122-p-goluboi-fon-tsifri-216.jp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lum bright="10000" contrast="10000"/>
          </a:blip>
          <a:srcRect/>
          <a:stretch>
            <a:fillRect/>
          </a:stretch>
        </p:blipFill>
        <p:spPr bwMode="auto">
          <a:xfrm rot="5400000">
            <a:off x="4393413" y="2107413"/>
            <a:ext cx="6858000" cy="2643174"/>
          </a:xfrm>
          <a:prstGeom prst="rect">
            <a:avLst/>
          </a:prstGeom>
          <a:noFill/>
          <a:effectLst>
            <a:outerShdw dist="50800" sx="1000" sy="1000" algn="ctr" rotWithShape="0">
              <a:srgbClr val="000000"/>
            </a:outerShdw>
            <a:softEdge rad="31750"/>
          </a:effectLst>
        </p:spPr>
      </p:pic>
      <p:pic>
        <p:nvPicPr>
          <p:cNvPr id="18" name="Карлсон Спокойствие Только Спокойств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5357826"/>
            <a:ext cx="285752" cy="228602"/>
          </a:xfrm>
          <a:prstGeom prst="rect">
            <a:avLst/>
          </a:prstGeom>
        </p:spPr>
      </p:pic>
      <p:pic>
        <p:nvPicPr>
          <p:cNvPr id="18444" name="Picture 12" descr="https://psv4.userapi.com/c537232/u265365697/docs/d48/f05e61bf0930/IMG_8977.png?extra=3ZX8-BTKrP-mtEZiVK0rLa9MXneZx-x3O-wXTgCxUm5x9Cid5Rk22WuQwJQANaeb3gP-LNFRlVasWZEIDWNjzug99Hq-kwzB36m2Dcgbzus5UtQtoGQmToRymZEWwGrQzO9GjF4wtyvpAnyGhh5L3HZUoA"/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3442" r="11879"/>
          <a:stretch>
            <a:fillRect/>
          </a:stretch>
        </p:blipFill>
        <p:spPr bwMode="auto">
          <a:xfrm>
            <a:off x="2000232" y="428604"/>
            <a:ext cx="3571900" cy="3209947"/>
          </a:xfrm>
          <a:prstGeom prst="rect">
            <a:avLst/>
          </a:prstGeom>
          <a:noFill/>
        </p:spPr>
      </p:pic>
      <p:pic>
        <p:nvPicPr>
          <p:cNvPr id="18454" name="Picture 22" descr="https://cs6.livemaster.ru/storage/56/f9/5ad9a3939f2777d6d56f5ed2583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9E8ED"/>
              </a:clrFrom>
              <a:clrTo>
                <a:srgbClr val="E9E8ED">
                  <a:alpha val="0"/>
                </a:srgbClr>
              </a:clrTo>
            </a:clrChange>
          </a:blip>
          <a:srcRect t="10638"/>
          <a:stretch>
            <a:fillRect/>
          </a:stretch>
        </p:blipFill>
        <p:spPr bwMode="auto">
          <a:xfrm>
            <a:off x="4786314" y="3857628"/>
            <a:ext cx="2814723" cy="3000372"/>
          </a:xfrm>
          <a:prstGeom prst="rect">
            <a:avLst/>
          </a:prstGeom>
          <a:noFill/>
        </p:spPr>
      </p:pic>
      <p:pic>
        <p:nvPicPr>
          <p:cNvPr id="17" name="Picture 2" descr="C:\Users\Пользователь\Desktop\8h8cxK6inv8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9FE"/>
              </a:clrFrom>
              <a:clrTo>
                <a:srgbClr val="F6F9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13482">
            <a:off x="7048707" y="4047214"/>
            <a:ext cx="2163952" cy="271790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85720" y="1643050"/>
            <a:ext cx="2143140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ОСИНА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42" name="Picture 10" descr="https://artdizage.ru/image/cache/catalog/fimg/22BAA747F3F826430AB92550826A2369-1200x630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000" r="31428"/>
          <a:stretch>
            <a:fillRect/>
          </a:stretch>
        </p:blipFill>
        <p:spPr bwMode="auto">
          <a:xfrm>
            <a:off x="2857488" y="928670"/>
            <a:ext cx="1928826" cy="2625305"/>
          </a:xfrm>
          <a:prstGeom prst="rect">
            <a:avLst/>
          </a:prstGeom>
          <a:noFill/>
        </p:spPr>
      </p:pic>
      <p:pic>
        <p:nvPicPr>
          <p:cNvPr id="18448" name="Picture 16" descr="https://psv4.userapi.com/c536436/u265365697/docs/d12/ef6c0ad523ac/IMG_8979.png?extra=M1BvA2Za5gkWycY1cQaKkH9lL177mbyUfn9o1XFM7OazlEdPilqcTNoMb8KSA419rgD3-8hhgwuafB94RA-g1Eg2roGIQoP-2UBTawU2M7DU0mZXuQCXKYRSy7vsRUTYj7Nyih_B3fyNEdBAvGpatQhjNg"/>
          <p:cNvPicPr>
            <a:picLocks noChangeAspect="1" noChangeArrowheads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lum bright="-10000"/>
          </a:blip>
          <a:srcRect/>
          <a:stretch>
            <a:fillRect/>
          </a:stretch>
        </p:blipFill>
        <p:spPr bwMode="auto">
          <a:xfrm rot="260841">
            <a:off x="-1044779" y="3976798"/>
            <a:ext cx="3857652" cy="2738933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2786050" y="2214554"/>
            <a:ext cx="2143140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ПОМИДОР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50" name="Picture 18" descr="https://st2.depositphotos.com/1832477/11412/v/950/depositphotos_114126380-stock-illustration-fried-potato-chips-and-fresh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27" r="44466" b="43603"/>
          <a:stretch>
            <a:fillRect/>
          </a:stretch>
        </p:blipFill>
        <p:spPr bwMode="auto">
          <a:xfrm>
            <a:off x="285720" y="4747510"/>
            <a:ext cx="2286016" cy="211049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57158" y="5500702"/>
            <a:ext cx="2143140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КАРТОФЕЛЬ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43504" y="4500570"/>
            <a:ext cx="2000264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ПИРОГ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56" name="Picture 24" descr="https://psv4.userapi.com/c536436/u265365697/docs/d26/0fb23e392f0e/IMG_8981.png?extra=Jk75TDm-9b5d1f3DJYC3rnsVcAAxnbpl3o2FbkMaycyb4_LgBzE5Aj2MIvDa_ivaqEse09IoKlg60Hrjqnuu277w9ZufK9LmRp0SgHv8NFdQ5OYKpV84UHPvUL6zSY7D7xEOj52P9UwHwBahYDquamfeuw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000232" y="3857628"/>
            <a:ext cx="3405214" cy="3000372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786050" y="5072074"/>
            <a:ext cx="2214578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МОРКОВЬ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43108" y="285728"/>
            <a:ext cx="50006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rot="3538186">
            <a:off x="6629846" y="6338608"/>
            <a:ext cx="183900" cy="405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58" name="Picture 26" descr="https://www.chilearquitecto.cl/assets/images/mbr-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0753077">
            <a:off x="7026424" y="572173"/>
            <a:ext cx="2207015" cy="2046086"/>
          </a:xfrm>
          <a:prstGeom prst="rect">
            <a:avLst/>
          </a:prstGeom>
          <a:noFill/>
        </p:spPr>
      </p:pic>
      <p:pic>
        <p:nvPicPr>
          <p:cNvPr id="18452" name="Picture 20" descr="https://www.zolux.com/uploads/files/Tout-nouveau-tout-beau/Eden/Framboise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14942" y="1857364"/>
            <a:ext cx="3438850" cy="200026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5786446" y="2714620"/>
            <a:ext cx="2143140" cy="6491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МАЛИНА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3357562"/>
            <a:ext cx="6858048" cy="1081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Bookman Old Style" pitchFamily="18" charset="0"/>
              </a:rPr>
              <a:t>Какое слово лишнее?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3174" y="142852"/>
            <a:ext cx="56684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3175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AAE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Словарная работа</a:t>
            </a:r>
            <a:endParaRPr lang="ru-RU" sz="4400" b="1" dirty="0">
              <a:ln w="3175">
                <a:solidFill>
                  <a:schemeClr val="bg1">
                    <a:lumMod val="50000"/>
                  </a:schemeClr>
                </a:solidFill>
              </a:ln>
              <a:solidFill>
                <a:srgbClr val="FAAE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4" name="Picture 20" descr="https://st.depositphotos.com/1007566/1786/v/950/depositphotos_17864329-stock-illustration-music-icons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 l="66372" t="8789" r="6131" b="79492"/>
          <a:stretch>
            <a:fillRect/>
          </a:stretch>
        </p:blipFill>
        <p:spPr bwMode="auto">
          <a:xfrm>
            <a:off x="8537428" y="6334875"/>
            <a:ext cx="428628" cy="375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3" grpId="0" animBg="1"/>
      <p:bldP spid="26" grpId="0" animBg="1"/>
      <p:bldP spid="29" grpId="0" animBg="1"/>
      <p:bldP spid="28" grpId="0" animBg="1"/>
      <p:bldP spid="24" grpId="0" animBg="1"/>
      <p:bldP spid="3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3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7" name="Малыш И Карлсон Да Пустяки Дело Житейско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857752" y="5286388"/>
            <a:ext cx="733428" cy="661990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428596" y="428604"/>
            <a:ext cx="814393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1472" y="6286520"/>
            <a:ext cx="814393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1" name="Picture 3" descr="https://s26037.cdn.ngenix.net/sdp/nc-snapshot15662035388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357562"/>
            <a:ext cx="6072176" cy="373326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</p:pic>
      <p:pic>
        <p:nvPicPr>
          <p:cNvPr id="5" name="Рисунок 4" descr="https://catherineasquithgallery.com/uploads/posts/2021-03/1614553750_3-p-osen-kartinki-na-belom-fone-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714356"/>
            <a:ext cx="8001024" cy="3214710"/>
          </a:xfrm>
          <a:prstGeom prst="cloudCallout">
            <a:avLst>
              <a:gd name="adj1" fmla="val -30546"/>
              <a:gd name="adj2" fmla="val 55481"/>
            </a:avLst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71604" y="2071678"/>
            <a:ext cx="7215270" cy="71438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spc="300" dirty="0">
                <a:solidFill>
                  <a:schemeClr val="tx1"/>
                </a:solidFill>
                <a:latin typeface="Bookman Old Style" pitchFamily="18" charset="0"/>
              </a:rPr>
              <a:t>В </a:t>
            </a:r>
            <a:r>
              <a:rPr lang="ru-RU" sz="2800" b="1" i="1" spc="300" dirty="0" smtClean="0">
                <a:solidFill>
                  <a:schemeClr val="tx1"/>
                </a:solidFill>
                <a:latin typeface="Bookman Old Style" pitchFamily="18" charset="0"/>
              </a:rPr>
              <a:t>лес </a:t>
            </a:r>
            <a:r>
              <a:rPr lang="ru-RU" sz="2800" b="1" i="1" spc="300" dirty="0">
                <a:solidFill>
                  <a:schemeClr val="tx1"/>
                </a:solidFill>
                <a:latin typeface="Bookman Old Style" pitchFamily="18" charset="0"/>
              </a:rPr>
              <a:t>ласковая тихая </a:t>
            </a:r>
            <a:r>
              <a:rPr lang="ru-RU" sz="2800" b="1" i="1" spc="300" dirty="0" smtClean="0">
                <a:solidFill>
                  <a:schemeClr val="tx1"/>
                </a:solidFill>
                <a:latin typeface="Bookman Old Style" pitchFamily="18" charset="0"/>
              </a:rPr>
              <a:t>осень.</a:t>
            </a:r>
            <a:endParaRPr lang="ru-RU" sz="1800" b="1" i="1" spc="3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71602" y="285728"/>
            <a:ext cx="6429364" cy="1216025"/>
          </a:xfrm>
        </p:spPr>
        <p:txBody>
          <a:bodyPr>
            <a:normAutofit/>
          </a:bodyPr>
          <a:lstStyle/>
          <a:p>
            <a:pPr algn="ctr"/>
            <a:r>
              <a:rPr lang="ru-RU" sz="4800" spc="600" dirty="0" smtClean="0">
                <a:latin typeface="Bookman Old Style" pitchFamily="18" charset="0"/>
              </a:rPr>
              <a:t>Подумай</a:t>
            </a:r>
            <a:r>
              <a:rPr lang="ru-RU" sz="4800" b="1" spc="600" dirty="0" smtClean="0">
                <a:latin typeface="Bookman Old Style" pitchFamily="18" charset="0"/>
              </a:rPr>
              <a:t>!</a:t>
            </a:r>
            <a:endParaRPr lang="ru-RU" sz="4800" b="1" spc="600" dirty="0">
              <a:latin typeface="Bookman Old Style" pitchFamily="18" charset="0"/>
            </a:endParaRPr>
          </a:p>
        </p:txBody>
      </p:sp>
      <p:pic>
        <p:nvPicPr>
          <p:cNvPr id="17" name="Picture 20" descr="https://st.depositphotos.com/1007566/1786/v/950/depositphotos_17864329-stock-illustration-music-icons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 l="66372" t="8789" r="6131" b="79492"/>
          <a:stretch>
            <a:fillRect/>
          </a:stretch>
        </p:blipFill>
        <p:spPr bwMode="auto">
          <a:xfrm>
            <a:off x="8537428" y="6334875"/>
            <a:ext cx="428628" cy="375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300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4282" y="3429000"/>
            <a:ext cx="9144000" cy="1943100"/>
          </a:xfrm>
          <a:noFill/>
          <a:ln/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>
                <a:ln>
                  <a:solidFill>
                    <a:schemeClr val="bg1"/>
                  </a:solidFill>
                </a:ln>
                <a:latin typeface="Bookman Old Style" pitchFamily="18" charset="0"/>
              </a:rPr>
              <a:t>В лес </a:t>
            </a:r>
            <a:r>
              <a:rPr lang="ru-RU" b="1" i="1" dirty="0">
                <a:ln w="6350">
                  <a:solidFill>
                    <a:schemeClr val="bg1"/>
                  </a:solidFill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пришла</a:t>
            </a:r>
            <a:r>
              <a:rPr lang="ru-RU" b="1" i="1" dirty="0">
                <a:ln>
                  <a:solidFill>
                    <a:schemeClr val="bg1"/>
                  </a:solidFill>
                </a:ln>
                <a:solidFill>
                  <a:srgbClr val="800000"/>
                </a:solidFill>
                <a:latin typeface="Bookman Old Style" pitchFamily="18" charset="0"/>
              </a:rPr>
              <a:t> </a:t>
            </a:r>
            <a:r>
              <a:rPr lang="ru-RU" b="1" i="1" dirty="0">
                <a:ln>
                  <a:solidFill>
                    <a:schemeClr val="bg1"/>
                  </a:solidFill>
                </a:ln>
                <a:latin typeface="Bookman Old Style" pitchFamily="18" charset="0"/>
              </a:rPr>
              <a:t>ласковая тихая осень.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rgbClr val="800000"/>
                </a:solidFill>
                <a:latin typeface="Bookman Old Style" pitchFamily="18" charset="0"/>
              </a:rPr>
              <a:t>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643834" y="3857628"/>
            <a:ext cx="121444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4414" y="4357694"/>
            <a:ext cx="7072362" cy="2009061"/>
          </a:xfrm>
          <a:prstGeom prst="roundRect">
            <a:avLst>
              <a:gd name="adj" fmla="val 50000"/>
            </a:avLst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Распространённое предложение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sz="2800" dirty="0" smtClean="0">
                <a:latin typeface="Bookman Old Style" pitchFamily="18" charset="0"/>
              </a:rPr>
              <a:t>главные члены     второстепенные</a:t>
            </a: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                                      </a:t>
            </a:r>
            <a:endParaRPr lang="ru-RU" sz="2800" b="1" dirty="0">
              <a:latin typeface="Bookman Old Style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5400000">
            <a:off x="2714612" y="5214950"/>
            <a:ext cx="571504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28794" y="3857628"/>
            <a:ext cx="171451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928794" y="4000504"/>
            <a:ext cx="171451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Выгнутая вверх стрелка 27"/>
          <p:cNvSpPr/>
          <p:nvPr/>
        </p:nvSpPr>
        <p:spPr>
          <a:xfrm flipH="1">
            <a:off x="4714876" y="3143248"/>
            <a:ext cx="3214710" cy="357190"/>
          </a:xfrm>
          <a:prstGeom prst="curvedDownArrow">
            <a:avLst>
              <a:gd name="adj1" fmla="val 0"/>
              <a:gd name="adj2" fmla="val 33290"/>
              <a:gd name="adj3" fmla="val 20251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верх стрелка 28"/>
          <p:cNvSpPr/>
          <p:nvPr/>
        </p:nvSpPr>
        <p:spPr>
          <a:xfrm flipH="1">
            <a:off x="6429388" y="3214686"/>
            <a:ext cx="1500198" cy="285752"/>
          </a:xfrm>
          <a:prstGeom prst="curvedDownArrow">
            <a:avLst>
              <a:gd name="adj1" fmla="val 0"/>
              <a:gd name="adj2" fmla="val 33290"/>
              <a:gd name="adj3" fmla="val 20251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29256" y="278605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600" dirty="0" smtClean="0">
                <a:latin typeface="Bookman Old Style" pitchFamily="18" charset="0"/>
              </a:rPr>
              <a:t>КАКАЯ?</a:t>
            </a:r>
            <a:endParaRPr lang="ru-RU" b="1" spc="600" dirty="0">
              <a:latin typeface="Bookman Old Style" pitchFamily="18" charset="0"/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 flipH="1">
            <a:off x="1428728" y="3143248"/>
            <a:ext cx="1643074" cy="285752"/>
          </a:xfrm>
          <a:prstGeom prst="curvedDownArrow">
            <a:avLst>
              <a:gd name="adj1" fmla="val 0"/>
              <a:gd name="adj2" fmla="val 33290"/>
              <a:gd name="adj3" fmla="val 20251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43042" y="278605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КУДА?</a:t>
            </a:r>
            <a:endParaRPr lang="ru-RU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16200000" flipH="1">
            <a:off x="5822165" y="5179231"/>
            <a:ext cx="571504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1000100" y="214290"/>
            <a:ext cx="7500990" cy="23574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15" descr="C:\Users\User\Desktop\Творческая презентация к уроку\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 b="6743"/>
          <a:stretch>
            <a:fillRect/>
          </a:stretch>
        </p:blipFill>
        <p:spPr bwMode="auto">
          <a:xfrm>
            <a:off x="2071670" y="357166"/>
            <a:ext cx="5143536" cy="1938717"/>
          </a:xfrm>
          <a:prstGeom prst="rect">
            <a:avLst/>
          </a:prstGeom>
          <a:noFill/>
        </p:spPr>
      </p:pic>
      <p:sp>
        <p:nvSpPr>
          <p:cNvPr id="130054" name="Rectangle 6"/>
          <p:cNvSpPr>
            <a:spLocks noGrp="1" noChangeArrowheads="1"/>
          </p:cNvSpPr>
          <p:nvPr>
            <p:ph type="title"/>
          </p:nvPr>
        </p:nvSpPr>
        <p:spPr>
          <a:xfrm>
            <a:off x="500034" y="571480"/>
            <a:ext cx="8001056" cy="1216025"/>
          </a:xfrm>
          <a:noFill/>
          <a:ln/>
        </p:spPr>
        <p:txBody>
          <a:bodyPr/>
          <a:lstStyle/>
          <a:p>
            <a:pPr algn="ctr"/>
            <a:r>
              <a:rPr lang="ru-RU" dirty="0">
                <a:latin typeface="Bookman Old Style" pitchFamily="18" charset="0"/>
              </a:rPr>
              <a:t>Проверь работу</a:t>
            </a:r>
          </a:p>
        </p:txBody>
      </p:sp>
      <p:pic>
        <p:nvPicPr>
          <p:cNvPr id="16402" name="Picture 18" descr="https://ds05.infourok.ru/uploads/ex/0788/000d135f-e5ee46fc/2/img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438" t="21875" r="18749" b="27083"/>
          <a:stretch>
            <a:fillRect/>
          </a:stretch>
        </p:blipFill>
        <p:spPr bwMode="auto">
          <a:xfrm rot="1091831">
            <a:off x="6513254" y="74321"/>
            <a:ext cx="2273447" cy="2652355"/>
          </a:xfrm>
          <a:prstGeom prst="rect">
            <a:avLst/>
          </a:prstGeom>
          <a:noFill/>
        </p:spPr>
      </p:pic>
      <p:pic>
        <p:nvPicPr>
          <p:cNvPr id="16396" name="Picture 12" descr="https://data.whicdn.com/images/321703418/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476197" y="381005"/>
            <a:ext cx="2428892" cy="29527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spc="300" dirty="0" smtClean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Главные члены предложения</a:t>
            </a:r>
            <a:endParaRPr lang="ru-RU" sz="4000" b="1" spc="300" dirty="0">
              <a:latin typeface="Bookman Old Style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322099" y="1750207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2714620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0-tub-ru.yandex.net/i?id=4e883087ce36a820544012a158327d6e&amp;n=1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357694"/>
            <a:ext cx="2071702" cy="228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 rot="5400000">
            <a:off x="2643174" y="1785926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2714620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3500430" y="1428736"/>
            <a:ext cx="214314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spc="300" dirty="0" smtClean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Главные члены предложения</a:t>
            </a:r>
            <a:endParaRPr lang="ru-RU" sz="4000" b="1" spc="300" dirty="0">
              <a:latin typeface="Bookman Old Style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322099" y="1750207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78632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0-tub-ru.yandex.net/i?id=4e883087ce36a820544012a158327d6e&amp;n=13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357694"/>
            <a:ext cx="2071702" cy="228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 rot="5400000">
            <a:off x="2643174" y="1785926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 descr="https://uprostim.com/wp-content/uploads/2021/03/image042-52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478632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71604" y="257174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latin typeface="Bookman Old Style" pitchFamily="18" charset="0"/>
              </a:rPr>
              <a:t>подлежащее     сказуемое </a:t>
            </a:r>
            <a:endParaRPr lang="ru-RU" sz="2800" b="1" spc="300" dirty="0">
              <a:latin typeface="Bookman Old Style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643042" y="3071810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72066" y="3071810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072066" y="3214686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00430" y="1428736"/>
            <a:ext cx="214314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486128" y="2514608"/>
            <a:ext cx="2214578" cy="42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Заголовок 1"/>
          <p:cNvSpPr txBox="1">
            <a:spLocks/>
          </p:cNvSpPr>
          <p:nvPr/>
        </p:nvSpPr>
        <p:spPr>
          <a:xfrm>
            <a:off x="642910" y="31432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Обозначает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>
            <a:off x="3214678" y="4214818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5143504" y="4286256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714744" y="4000504"/>
            <a:ext cx="171451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User\Desktop\Творческая презентация к уроку\Notebook-Background.jpg"/>
          <p:cNvPicPr>
            <a:picLocks noChangeAspect="1" noChangeArrowheads="1"/>
          </p:cNvPicPr>
          <p:nvPr/>
        </p:nvPicPr>
        <p:blipFill>
          <a:blip r:embed="rId2" cstate="print"/>
          <a:srcRect b="4531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spc="300" dirty="0" smtClean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Главные члены предложения</a:t>
            </a:r>
            <a:endParaRPr lang="ru-RU" sz="4000" b="1" spc="300" dirty="0">
              <a:latin typeface="Bookman Old Style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322099" y="1750207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643174" y="1785926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71604" y="257174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latin typeface="Bookman Old Style" pitchFamily="18" charset="0"/>
              </a:rPr>
              <a:t>подлежащее     сказуемое </a:t>
            </a:r>
            <a:endParaRPr lang="ru-RU" sz="2800" b="1" spc="300" dirty="0">
              <a:latin typeface="Bookman Old Style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643042" y="3071810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72066" y="3071810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072066" y="3214686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00430" y="1428736"/>
            <a:ext cx="214314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486128" y="2514608"/>
            <a:ext cx="2214578" cy="42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Заголовок 1"/>
          <p:cNvSpPr txBox="1">
            <a:spLocks/>
          </p:cNvSpPr>
          <p:nvPr/>
        </p:nvSpPr>
        <p:spPr>
          <a:xfrm>
            <a:off x="642910" y="31432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Обозначает</a:t>
            </a:r>
            <a:endParaRPr kumimoji="0" lang="ru-RU" sz="4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3214678" y="4214818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5143504" y="4286256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одзаголовок 2"/>
          <p:cNvSpPr txBox="1">
            <a:spLocks/>
          </p:cNvSpPr>
          <p:nvPr/>
        </p:nvSpPr>
        <p:spPr>
          <a:xfrm>
            <a:off x="503040" y="4714860"/>
            <a:ext cx="8640960" cy="2143140"/>
          </a:xfrm>
          <a:prstGeom prst="rect">
            <a:avLst/>
          </a:prstGeom>
        </p:spPr>
        <p:txBody>
          <a:bodyPr numCol="2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О ком или о чём говорится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в предложении</a:t>
            </a: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b="1" baseline="0" dirty="0" smtClean="0"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ookman Old Style" pitchFamily="18" charset="0"/>
              </a:rPr>
              <a:t>   Что говорится в предложении о подлежащем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man Old Style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714744" y="4000504"/>
            <a:ext cx="171451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143252" y="5429252"/>
            <a:ext cx="285749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309</Words>
  <Application>Microsoft Office PowerPoint</Application>
  <PresentationFormat>Экран (4:3)</PresentationFormat>
  <Paragraphs>85</Paragraphs>
  <Slides>20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к уроку по учебному предмету «Русский язык»по программе «Школа России»  в 3 классе на тему: «Главные и второстепенные члены предложения» </vt:lpstr>
      <vt:lpstr>Будем учиться:</vt:lpstr>
      <vt:lpstr>Наши помощники на уроке</vt:lpstr>
      <vt:lpstr>Слайд 4</vt:lpstr>
      <vt:lpstr>Подумай!</vt:lpstr>
      <vt:lpstr>Проверь работу</vt:lpstr>
      <vt:lpstr>Главные члены предложения</vt:lpstr>
      <vt:lpstr>Главные члены предложения</vt:lpstr>
      <vt:lpstr>Главные члены предложения</vt:lpstr>
      <vt:lpstr>Слайд 10</vt:lpstr>
      <vt:lpstr>Слайд 11</vt:lpstr>
      <vt:lpstr>Второстепенные члены предложения</vt:lpstr>
      <vt:lpstr>Второстепенные члены предложения</vt:lpstr>
      <vt:lpstr>Второстепенные члены предложения</vt:lpstr>
      <vt:lpstr>Второстепенные члены предложения</vt:lpstr>
      <vt:lpstr>Слайд 16</vt:lpstr>
      <vt:lpstr>Слайд 17</vt:lpstr>
      <vt:lpstr>Слайд 18</vt:lpstr>
      <vt:lpstr>Слайд 19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члены предложения</dc:title>
  <dc:creator>Ирина</dc:creator>
  <cp:lastModifiedBy>User</cp:lastModifiedBy>
  <cp:revision>73</cp:revision>
  <dcterms:created xsi:type="dcterms:W3CDTF">2012-09-21T18:19:12Z</dcterms:created>
  <dcterms:modified xsi:type="dcterms:W3CDTF">2021-10-27T17:13:43Z</dcterms:modified>
</cp:coreProperties>
</file>