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61" r:id="rId2"/>
    <p:sldId id="313" r:id="rId3"/>
    <p:sldId id="282" r:id="rId4"/>
    <p:sldId id="264" r:id="rId5"/>
    <p:sldId id="297" r:id="rId6"/>
    <p:sldId id="298" r:id="rId7"/>
    <p:sldId id="299" r:id="rId8"/>
    <p:sldId id="300" r:id="rId9"/>
    <p:sldId id="301" r:id="rId10"/>
    <p:sldId id="302" r:id="rId11"/>
    <p:sldId id="303" r:id="rId12"/>
    <p:sldId id="305" r:id="rId13"/>
    <p:sldId id="306" r:id="rId14"/>
    <p:sldId id="314" r:id="rId15"/>
    <p:sldId id="307" r:id="rId16"/>
    <p:sldId id="308" r:id="rId17"/>
    <p:sldId id="309" r:id="rId18"/>
    <p:sldId id="310" r:id="rId19"/>
    <p:sldId id="311" r:id="rId2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A7AA678D-CFB8-4D11-A892-9A2C665AD240}" type="datetimeFigureOut">
              <a:rPr lang="ru-RU"/>
              <a:pPr>
                <a:defRPr/>
              </a:pPr>
              <a:t>12.02.2022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25B827F5-18CC-4AD3-BF75-4879A36DCD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562715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6" descr="post-279854-1298288370.png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7500938" y="-428625"/>
            <a:ext cx="1643062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7" descr="post-279854-1298288370.png"/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214313"/>
            <a:ext cx="2357438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8" descr="97e6b01896c7.png"/>
          <p:cNvPicPr>
            <a:picLocks noChangeAspect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rot="20340000">
            <a:off x="-628650" y="-349250"/>
            <a:ext cx="3330575" cy="268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5B8B57-9FC9-4269-954F-3F7CCCC5B3D5}" type="datetimeFigureOut">
              <a:rPr lang="ru-RU"/>
              <a:pPr>
                <a:defRPr/>
              </a:pPr>
              <a:t>12.02.2022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1B036-2349-4E4B-84B1-ADF90E561E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D417C2-B05A-4043-96F6-E86D22C3DD9F}" type="datetimeFigureOut">
              <a:rPr lang="ru-RU"/>
              <a:pPr>
                <a:defRPr/>
              </a:pPr>
              <a:t>12.02.2022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989E46-BC3C-4896-A840-323FED319B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86DAF4-2E26-4E12-87B0-5F2603C6E800}" type="datetimeFigureOut">
              <a:rPr lang="ru-RU"/>
              <a:pPr>
                <a:defRPr/>
              </a:pPr>
              <a:t>12.02.2022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20A1A4-A7BC-4AEA-B41A-D04CBD0E9F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2EBE9E-7E8F-4DAB-B558-64CCA16A6757}" type="datetimeFigureOut">
              <a:rPr lang="ru-RU"/>
              <a:pPr>
                <a:defRPr/>
              </a:pPr>
              <a:t>12.02.2022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BA33FE-E04A-43F9-865D-5603DA6FE1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D3861E-44BB-40B6-8528-A8D33C4BBD48}" type="datetimeFigureOut">
              <a:rPr lang="ru-RU"/>
              <a:pPr>
                <a:defRPr/>
              </a:pPr>
              <a:t>12.02.2022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BF7DE7-26A6-4271-89BC-8CD368CAFA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A415C1-3920-4059-BB35-1169A05FC8E7}" type="datetimeFigureOut">
              <a:rPr lang="ru-RU"/>
              <a:pPr>
                <a:defRPr/>
              </a:pPr>
              <a:t>12.02.2022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4A35DF-F7FA-46AB-81E0-212E6622AE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B90B4D-1225-4757-95CD-18AAC09464E9}" type="datetimeFigureOut">
              <a:rPr lang="ru-RU"/>
              <a:pPr>
                <a:defRPr/>
              </a:pPr>
              <a:t>12.02.2022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AEA2F9-0F22-424C-BDE3-C82B6EBB70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AAC946-19E0-470D-BDDB-38CFA591F758}" type="datetimeFigureOut">
              <a:rPr lang="ru-RU"/>
              <a:pPr>
                <a:defRPr/>
              </a:pPr>
              <a:t>12.02.2022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F32AB9-C560-49C9-BE77-C8F899B61C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094FF6-8D63-4A79-B4C4-CA5D72403B27}" type="datetimeFigureOut">
              <a:rPr lang="ru-RU"/>
              <a:pPr>
                <a:defRPr/>
              </a:pPr>
              <a:t>12.02.2022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97F5B9-69C2-4D7A-90C7-B4FEE608E1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0BB193-AFD6-4E10-9994-054DACCF05CD}" type="datetimeFigureOut">
              <a:rPr lang="ru-RU"/>
              <a:pPr>
                <a:defRPr/>
              </a:pPr>
              <a:t>12.02.2022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7B001B-AE5F-4A62-8B92-8BA863DB69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52634E-AEC3-4C87-9C0A-6189063E2EFC}" type="datetimeFigureOut">
              <a:rPr lang="ru-RU"/>
              <a:pPr>
                <a:defRPr/>
              </a:pPr>
              <a:t>12.02.2022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0C093F-C08C-4AC8-8CE6-7E20C3D6A9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B560C5E-94BF-4563-9672-D6DE258F62CB}" type="datetimeFigureOut">
              <a:rPr lang="ru-RU"/>
              <a:pPr>
                <a:defRPr/>
              </a:pPr>
              <a:t>12.02.2022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0F76AF5-0D52-4EF8-88B1-25A4B1C149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transition>
    <p:wip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/>
          </p:cNvSpPr>
          <p:nvPr>
            <p:ph type="title"/>
          </p:nvPr>
        </p:nvSpPr>
        <p:spPr>
          <a:xfrm>
            <a:off x="457200" y="285750"/>
            <a:ext cx="8229600" cy="1343050"/>
          </a:xfrm>
        </p:spPr>
        <p:txBody>
          <a:bodyPr/>
          <a:lstStyle/>
          <a:p>
            <a:pPr eaLnBrk="1" hangingPunct="1"/>
            <a:r>
              <a:rPr lang="ru-RU" sz="3200" b="1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Georgia" pitchFamily="18" charset="0"/>
                <a:cs typeface="Times New Roman" pitchFamily="18" charset="0"/>
              </a:rPr>
              <a:t>Истоки </a:t>
            </a:r>
            <a:br>
              <a:rPr lang="ru-RU" sz="3200" b="1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Georgia" pitchFamily="18" charset="0"/>
                <a:cs typeface="Times New Roman" pitchFamily="18" charset="0"/>
              </a:rPr>
            </a:br>
            <a:r>
              <a:rPr lang="ru-RU" sz="3200" b="1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Georgia" pitchFamily="18" charset="0"/>
                <a:cs typeface="Times New Roman" pitchFamily="18" charset="0"/>
              </a:rPr>
              <a:t>экологического воспитания</a:t>
            </a:r>
            <a:endParaRPr lang="ru-RU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9459" name="Rectangle 3"/>
          <p:cNvSpPr>
            <a:spLocks noGrp="1"/>
          </p:cNvSpPr>
          <p:nvPr>
            <p:ph type="body" idx="1"/>
          </p:nvPr>
        </p:nvSpPr>
        <p:spPr>
          <a:xfrm>
            <a:off x="683568" y="4869160"/>
            <a:ext cx="8031782" cy="1512589"/>
          </a:xfrm>
        </p:spPr>
        <p:txBody>
          <a:bodyPr/>
          <a:lstStyle/>
          <a:p>
            <a:pPr algn="ctr" eaLnBrk="1" hangingPunct="1">
              <a:buNone/>
              <a:defRPr/>
            </a:pPr>
            <a:r>
              <a:rPr lang="ru-RU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Georgia" pitchFamily="18" charset="0"/>
                <a:cs typeface="Times New Roman" pitchFamily="18" charset="0"/>
              </a:rPr>
              <a:t>                               </a:t>
            </a:r>
            <a:r>
              <a:rPr lang="ru-RU" sz="2400" b="1" dirty="0" smtClean="0">
                <a:ln w="1905"/>
                <a:solidFill>
                  <a:schemeClr val="accent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Бирюк  Рита Васильевна</a:t>
            </a:r>
          </a:p>
          <a:p>
            <a:pPr algn="ctr" eaLnBrk="1" hangingPunct="1">
              <a:buNone/>
              <a:defRPr/>
            </a:pPr>
            <a:r>
              <a:rPr lang="ru-RU" sz="2400" b="1" dirty="0" smtClean="0">
                <a:ln w="1905"/>
                <a:solidFill>
                  <a:schemeClr val="accent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                                               учитель начальных классов </a:t>
            </a:r>
          </a:p>
          <a:p>
            <a:pPr algn="ctr" eaLnBrk="1" hangingPunct="1">
              <a:buNone/>
              <a:defRPr/>
            </a:pPr>
            <a:r>
              <a:rPr lang="ru-RU" sz="2400" b="1" dirty="0" smtClean="0">
                <a:ln w="1905"/>
                <a:solidFill>
                  <a:schemeClr val="accent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                          МАОУ СОШ №7</a:t>
            </a:r>
            <a:endParaRPr lang="en-US" sz="2400" b="1" dirty="0" smtClean="0">
              <a:ln w="1905"/>
              <a:solidFill>
                <a:schemeClr val="accent1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endParaRPr lang="ru-RU" dirty="0" smtClean="0"/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2339975" y="3716338"/>
            <a:ext cx="56880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88" r="5590" b="15398"/>
          <a:stretch/>
        </p:blipFill>
        <p:spPr>
          <a:xfrm>
            <a:off x="2599490" y="1628800"/>
            <a:ext cx="3540129" cy="32403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6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Georgia" pitchFamily="18" charset="0"/>
                <a:cs typeface="Times New Roman" pitchFamily="18" charset="0"/>
              </a:rPr>
              <a:t>Результат наблюдения</a:t>
            </a:r>
            <a:endParaRPr lang="ru-RU" sz="3600" dirty="0" smtClean="0"/>
          </a:p>
        </p:txBody>
      </p:sp>
      <p:sp>
        <p:nvSpPr>
          <p:cNvPr id="8195" name="Rectangle 3"/>
          <p:cNvSpPr>
            <a:spLocks noGrp="1"/>
          </p:cNvSpPr>
          <p:nvPr>
            <p:ph type="body" idx="1"/>
          </p:nvPr>
        </p:nvSpPr>
        <p:spPr>
          <a:xfrm>
            <a:off x="899592" y="1700807"/>
            <a:ext cx="7787208" cy="4680943"/>
          </a:xfrm>
        </p:spPr>
        <p:txBody>
          <a:bodyPr/>
          <a:lstStyle/>
          <a:p>
            <a:pPr algn="just" eaLnBrk="1" hangingPunct="1">
              <a:buFont typeface="Arial" charset="0"/>
              <a:buNone/>
              <a:defRPr/>
            </a:pPr>
            <a:r>
              <a:rPr lang="ru-RU" b="1" dirty="0" smtClean="0">
                <a:ln w="1905"/>
                <a:solidFill>
                  <a:schemeClr val="accent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	</a:t>
            </a:r>
            <a:endParaRPr lang="ru-RU" dirty="0" smtClean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38"/>
          <a:stretch/>
        </p:blipFill>
        <p:spPr>
          <a:xfrm>
            <a:off x="994564" y="1556792"/>
            <a:ext cx="7597264" cy="44281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73762222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6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Georgia" pitchFamily="18" charset="0"/>
                <a:cs typeface="Times New Roman" pitchFamily="18" charset="0"/>
              </a:rPr>
              <a:t>Наблюдение</a:t>
            </a:r>
            <a:br>
              <a:rPr lang="ru-RU" sz="36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Georgia" pitchFamily="18" charset="0"/>
                <a:cs typeface="Times New Roman" pitchFamily="18" charset="0"/>
              </a:rPr>
            </a:br>
            <a:r>
              <a:rPr lang="en-US" sz="36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Georgia" pitchFamily="18" charset="0"/>
                <a:cs typeface="Times New Roman" pitchFamily="18" charset="0"/>
              </a:rPr>
              <a:t>III </a:t>
            </a:r>
            <a:r>
              <a:rPr lang="ru-RU" sz="36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Georgia" pitchFamily="18" charset="0"/>
                <a:cs typeface="Times New Roman" pitchFamily="18" charset="0"/>
              </a:rPr>
              <a:t>ступень</a:t>
            </a:r>
            <a:endParaRPr lang="ru-RU" sz="3600" dirty="0" smtClean="0"/>
          </a:p>
        </p:txBody>
      </p:sp>
      <p:sp>
        <p:nvSpPr>
          <p:cNvPr id="8195" name="Rectangle 3"/>
          <p:cNvSpPr>
            <a:spLocks noGrp="1"/>
          </p:cNvSpPr>
          <p:nvPr>
            <p:ph type="body" idx="1"/>
          </p:nvPr>
        </p:nvSpPr>
        <p:spPr>
          <a:xfrm>
            <a:off x="899592" y="1700807"/>
            <a:ext cx="7787208" cy="4680943"/>
          </a:xfrm>
        </p:spPr>
        <p:txBody>
          <a:bodyPr/>
          <a:lstStyle/>
          <a:p>
            <a:pPr algn="just" eaLnBrk="1" hangingPunct="1">
              <a:buFont typeface="Arial" charset="0"/>
              <a:buNone/>
              <a:defRPr/>
            </a:pPr>
            <a:r>
              <a:rPr lang="ru-RU" b="1" dirty="0" smtClean="0">
                <a:ln w="1905"/>
                <a:solidFill>
                  <a:schemeClr val="accent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	</a:t>
            </a:r>
            <a:endParaRPr lang="ru-RU" dirty="0" smtClean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7195" y="1844824"/>
            <a:ext cx="7312001" cy="41111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625160674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6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Georgia" pitchFamily="18" charset="0"/>
                <a:cs typeface="Times New Roman" pitchFamily="18" charset="0"/>
              </a:rPr>
              <a:t>Когда появляется паутина?</a:t>
            </a:r>
            <a:endParaRPr lang="ru-RU" sz="3600" dirty="0" smtClean="0"/>
          </a:p>
        </p:txBody>
      </p:sp>
      <p:sp>
        <p:nvSpPr>
          <p:cNvPr id="8195" name="Rectangle 3"/>
          <p:cNvSpPr>
            <a:spLocks noGrp="1"/>
          </p:cNvSpPr>
          <p:nvPr>
            <p:ph type="body" idx="1"/>
          </p:nvPr>
        </p:nvSpPr>
        <p:spPr>
          <a:xfrm>
            <a:off x="899592" y="1700807"/>
            <a:ext cx="7787208" cy="4680943"/>
          </a:xfrm>
        </p:spPr>
        <p:txBody>
          <a:bodyPr/>
          <a:lstStyle/>
          <a:p>
            <a:pPr algn="just" eaLnBrk="1" hangingPunct="1">
              <a:buFont typeface="Arial" charset="0"/>
              <a:buNone/>
              <a:defRPr/>
            </a:pPr>
            <a:r>
              <a:rPr lang="ru-RU" b="1" dirty="0" smtClean="0">
                <a:ln w="1905"/>
                <a:solidFill>
                  <a:schemeClr val="accent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	</a:t>
            </a:r>
            <a:endParaRPr lang="ru-RU" dirty="0" smtClean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8780" y="1417638"/>
            <a:ext cx="6246440" cy="46848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141322303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6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Georgia" pitchFamily="18" charset="0"/>
                <a:cs typeface="Times New Roman" pitchFamily="18" charset="0"/>
              </a:rPr>
              <a:t> </a:t>
            </a:r>
            <a:r>
              <a:rPr lang="ru-RU" sz="3600" b="1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Georgia" pitchFamily="18" charset="0"/>
                <a:cs typeface="Times New Roman" pitchFamily="18" charset="0"/>
              </a:rPr>
              <a:t>Г</a:t>
            </a:r>
            <a:r>
              <a:rPr lang="ru-RU" sz="36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Georgia" pitchFamily="18" charset="0"/>
                <a:cs typeface="Times New Roman" pitchFamily="18" charset="0"/>
              </a:rPr>
              <a:t>рибы на деревьях</a:t>
            </a:r>
            <a:endParaRPr lang="ru-RU" sz="3600" dirty="0" smtClean="0"/>
          </a:p>
        </p:txBody>
      </p:sp>
      <p:sp>
        <p:nvSpPr>
          <p:cNvPr id="8195" name="Rectangle 3"/>
          <p:cNvSpPr>
            <a:spLocks noGrp="1"/>
          </p:cNvSpPr>
          <p:nvPr>
            <p:ph type="body" idx="1"/>
          </p:nvPr>
        </p:nvSpPr>
        <p:spPr>
          <a:xfrm>
            <a:off x="899592" y="1700807"/>
            <a:ext cx="7787208" cy="4680943"/>
          </a:xfrm>
        </p:spPr>
        <p:txBody>
          <a:bodyPr/>
          <a:lstStyle/>
          <a:p>
            <a:pPr algn="just" eaLnBrk="1" hangingPunct="1">
              <a:buFont typeface="Arial" charset="0"/>
              <a:buNone/>
              <a:defRPr/>
            </a:pPr>
            <a:r>
              <a:rPr lang="ru-RU" b="1" dirty="0" smtClean="0">
                <a:ln w="1905"/>
                <a:solidFill>
                  <a:schemeClr val="accent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	</a:t>
            </a:r>
            <a:endParaRPr lang="ru-RU" dirty="0" smtClean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1907" y="1417638"/>
            <a:ext cx="6001733" cy="45013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037842524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6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Georgia" pitchFamily="18" charset="0"/>
                <a:cs typeface="Times New Roman" pitchFamily="18" charset="0"/>
              </a:rPr>
              <a:t> Кто оставил </a:t>
            </a:r>
            <a:r>
              <a:rPr lang="ru-RU" sz="3600" b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Georgia" pitchFamily="18" charset="0"/>
                <a:cs typeface="Times New Roman" pitchFamily="18" charset="0"/>
              </a:rPr>
              <a:t>такие          странные следы?</a:t>
            </a:r>
            <a:endParaRPr lang="ru-RU" sz="3600" dirty="0" smtClean="0"/>
          </a:p>
        </p:txBody>
      </p:sp>
      <p:sp>
        <p:nvSpPr>
          <p:cNvPr id="8195" name="Rectangle 3"/>
          <p:cNvSpPr>
            <a:spLocks noGrp="1"/>
          </p:cNvSpPr>
          <p:nvPr>
            <p:ph type="body" idx="1"/>
          </p:nvPr>
        </p:nvSpPr>
        <p:spPr>
          <a:xfrm>
            <a:off x="899592" y="1700807"/>
            <a:ext cx="7787208" cy="4680943"/>
          </a:xfrm>
        </p:spPr>
        <p:txBody>
          <a:bodyPr/>
          <a:lstStyle/>
          <a:p>
            <a:pPr algn="just" eaLnBrk="1" hangingPunct="1">
              <a:buFont typeface="Arial" charset="0"/>
              <a:buNone/>
              <a:defRPr/>
            </a:pPr>
            <a:r>
              <a:rPr lang="ru-RU" b="1" dirty="0" smtClean="0">
                <a:ln w="1905"/>
                <a:solidFill>
                  <a:schemeClr val="accent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	</a:t>
            </a:r>
            <a:endParaRPr lang="ru-RU" dirty="0" smtClean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3932" y="1556792"/>
            <a:ext cx="5796136" cy="4347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0466363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6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Georgia" pitchFamily="18" charset="0"/>
                <a:cs typeface="Times New Roman" pitchFamily="18" charset="0"/>
              </a:rPr>
              <a:t> Цветы к празднику</a:t>
            </a:r>
            <a:endParaRPr lang="ru-RU" sz="3600" dirty="0" smtClean="0"/>
          </a:p>
        </p:txBody>
      </p:sp>
      <p:sp>
        <p:nvSpPr>
          <p:cNvPr id="8195" name="Rectangle 3"/>
          <p:cNvSpPr>
            <a:spLocks noGrp="1"/>
          </p:cNvSpPr>
          <p:nvPr>
            <p:ph type="body" idx="1"/>
          </p:nvPr>
        </p:nvSpPr>
        <p:spPr>
          <a:xfrm>
            <a:off x="899592" y="1700807"/>
            <a:ext cx="7787208" cy="4680943"/>
          </a:xfrm>
        </p:spPr>
        <p:txBody>
          <a:bodyPr/>
          <a:lstStyle/>
          <a:p>
            <a:pPr algn="just" eaLnBrk="1" hangingPunct="1">
              <a:buFont typeface="Arial" charset="0"/>
              <a:buNone/>
              <a:defRPr/>
            </a:pPr>
            <a:r>
              <a:rPr lang="ru-RU" b="1" dirty="0" smtClean="0">
                <a:ln w="1905"/>
                <a:solidFill>
                  <a:schemeClr val="accent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	</a:t>
            </a:r>
            <a:endParaRPr lang="ru-RU" dirty="0" smtClean="0"/>
          </a:p>
        </p:txBody>
      </p:sp>
      <p:pic>
        <p:nvPicPr>
          <p:cNvPr id="5" name="Рисунок 4" descr="F:\Документы\ПРОЕКТЫ\Цветы\DSC02765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34" b="13120"/>
          <a:stretch/>
        </p:blipFill>
        <p:spPr bwMode="auto">
          <a:xfrm>
            <a:off x="4644008" y="2276871"/>
            <a:ext cx="3816424" cy="280517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F:\цветы\18.12\DSC02453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0968" y="2204864"/>
            <a:ext cx="3115945" cy="287718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795066664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6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Georgia" pitchFamily="18" charset="0"/>
                <a:cs typeface="Times New Roman" pitchFamily="18" charset="0"/>
              </a:rPr>
              <a:t> Я и мир вокруг меня</a:t>
            </a:r>
            <a:endParaRPr lang="ru-RU" sz="3600" dirty="0" smtClean="0"/>
          </a:p>
        </p:txBody>
      </p:sp>
      <p:sp>
        <p:nvSpPr>
          <p:cNvPr id="8195" name="Rectangle 3"/>
          <p:cNvSpPr>
            <a:spLocks noGrp="1"/>
          </p:cNvSpPr>
          <p:nvPr>
            <p:ph type="body" idx="1"/>
          </p:nvPr>
        </p:nvSpPr>
        <p:spPr>
          <a:xfrm>
            <a:off x="899592" y="1700807"/>
            <a:ext cx="7787208" cy="4680943"/>
          </a:xfrm>
        </p:spPr>
        <p:txBody>
          <a:bodyPr/>
          <a:lstStyle/>
          <a:p>
            <a:pPr algn="just" eaLnBrk="1" hangingPunct="1">
              <a:buFont typeface="Arial" charset="0"/>
              <a:buNone/>
              <a:defRPr/>
            </a:pPr>
            <a:r>
              <a:rPr lang="ru-RU" b="1" dirty="0" smtClean="0">
                <a:ln w="1905"/>
                <a:solidFill>
                  <a:schemeClr val="accent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	</a:t>
            </a:r>
            <a:endParaRPr lang="ru-RU" dirty="0" smtClean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1417638"/>
            <a:ext cx="6300192" cy="47251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928916955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/>
          </p:cNvSpPr>
          <p:nvPr>
            <p:ph type="title"/>
          </p:nvPr>
        </p:nvSpPr>
        <p:spPr>
          <a:xfrm>
            <a:off x="787237" y="429356"/>
            <a:ext cx="5842992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Georgia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Georgia" pitchFamily="18" charset="0"/>
                <a:cs typeface="Times New Roman" pitchFamily="18" charset="0"/>
              </a:rPr>
              <a:t>Акция </a:t>
            </a:r>
            <a:br>
              <a:rPr lang="ru-RU" sz="32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Georgia" pitchFamily="18" charset="0"/>
                <a:cs typeface="Times New Roman" pitchFamily="18" charset="0"/>
              </a:rPr>
            </a:br>
            <a:r>
              <a:rPr lang="ru-RU" sz="32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Georgia" pitchFamily="18" charset="0"/>
                <a:cs typeface="Times New Roman" pitchFamily="18" charset="0"/>
              </a:rPr>
              <a:t>«Покормите птиц зимой»</a:t>
            </a:r>
            <a:endParaRPr lang="ru-RU" sz="3200" dirty="0" smtClean="0"/>
          </a:p>
        </p:txBody>
      </p:sp>
      <p:sp>
        <p:nvSpPr>
          <p:cNvPr id="8195" name="Rectangle 3"/>
          <p:cNvSpPr>
            <a:spLocks noGrp="1"/>
          </p:cNvSpPr>
          <p:nvPr>
            <p:ph type="body" idx="1"/>
          </p:nvPr>
        </p:nvSpPr>
        <p:spPr>
          <a:xfrm>
            <a:off x="899592" y="1700807"/>
            <a:ext cx="7787208" cy="4680943"/>
          </a:xfrm>
        </p:spPr>
        <p:txBody>
          <a:bodyPr/>
          <a:lstStyle/>
          <a:p>
            <a:pPr algn="just" eaLnBrk="1" hangingPunct="1">
              <a:buFont typeface="Arial" charset="0"/>
              <a:buNone/>
              <a:defRPr/>
            </a:pPr>
            <a:r>
              <a:rPr lang="ru-RU" b="1" dirty="0" smtClean="0">
                <a:ln w="1905"/>
                <a:solidFill>
                  <a:schemeClr val="accent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	</a:t>
            </a:r>
            <a:endParaRPr lang="ru-RU" dirty="0" smtClean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38" t="15350" b="20601"/>
          <a:stretch/>
        </p:blipFill>
        <p:spPr>
          <a:xfrm>
            <a:off x="1228800" y="1916832"/>
            <a:ext cx="7128792" cy="37981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063"/>
          <a:stretch/>
        </p:blipFill>
        <p:spPr>
          <a:xfrm rot="5400000">
            <a:off x="6630185" y="840220"/>
            <a:ext cx="2001781" cy="20305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636847478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/>
          </p:cNvSpPr>
          <p:nvPr>
            <p:ph type="title"/>
          </p:nvPr>
        </p:nvSpPr>
        <p:spPr>
          <a:xfrm>
            <a:off x="787237" y="429356"/>
            <a:ext cx="3966118" cy="1487476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Georgia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Georgia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Georgia" pitchFamily="18" charset="0"/>
                <a:cs typeface="Times New Roman" pitchFamily="18" charset="0"/>
              </a:rPr>
            </a:br>
            <a:r>
              <a:rPr lang="ru-RU" sz="32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Georgia" pitchFamily="18" charset="0"/>
                <a:cs typeface="Times New Roman" pitchFamily="18" charset="0"/>
              </a:rPr>
              <a:t>«Макулатура, сдавайся!»</a:t>
            </a:r>
            <a:endParaRPr lang="ru-RU" sz="3200" dirty="0" smtClean="0"/>
          </a:p>
        </p:txBody>
      </p:sp>
      <p:sp>
        <p:nvSpPr>
          <p:cNvPr id="8195" name="Rectangle 3"/>
          <p:cNvSpPr>
            <a:spLocks noGrp="1"/>
          </p:cNvSpPr>
          <p:nvPr>
            <p:ph type="body" idx="1"/>
          </p:nvPr>
        </p:nvSpPr>
        <p:spPr>
          <a:xfrm>
            <a:off x="899592" y="1700807"/>
            <a:ext cx="7787208" cy="4680943"/>
          </a:xfrm>
        </p:spPr>
        <p:txBody>
          <a:bodyPr/>
          <a:lstStyle/>
          <a:p>
            <a:pPr algn="just" eaLnBrk="1" hangingPunct="1">
              <a:buFont typeface="Arial" charset="0"/>
              <a:buNone/>
              <a:defRPr/>
            </a:pPr>
            <a:r>
              <a:rPr lang="ru-RU" b="1" dirty="0" smtClean="0">
                <a:ln w="1905"/>
                <a:solidFill>
                  <a:schemeClr val="accent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	</a:t>
            </a:r>
            <a:endParaRPr lang="ru-RU" dirty="0" smtClean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3717" y="620688"/>
            <a:ext cx="3933445" cy="5409643"/>
          </a:xfrm>
          <a:prstGeom prst="rect">
            <a:avLst/>
          </a:prstGeom>
        </p:spPr>
      </p:pic>
      <p:pic>
        <p:nvPicPr>
          <p:cNvPr id="1026" name="Picture 2" descr="http://sad35.by/media/img/1ba534f5b052fb9d2c8aa1c7eb3d57bb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237" y="2846937"/>
            <a:ext cx="3946528" cy="1302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130454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/>
          </p:cNvSpPr>
          <p:nvPr>
            <p:ph type="title"/>
          </p:nvPr>
        </p:nvSpPr>
        <p:spPr>
          <a:xfrm>
            <a:off x="787236" y="429356"/>
            <a:ext cx="7529180" cy="1079849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Georgia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Georgia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Georgia" pitchFamily="18" charset="0"/>
                <a:cs typeface="Times New Roman" pitchFamily="18" charset="0"/>
              </a:rPr>
            </a:br>
            <a:r>
              <a:rPr lang="ru-RU" sz="32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Georgia" pitchFamily="18" charset="0"/>
                <a:cs typeface="Times New Roman" pitchFamily="18" charset="0"/>
              </a:rPr>
              <a:t>«Если мы не увидим первых ландышей – опоздаем на всю весну…»</a:t>
            </a:r>
            <a:endParaRPr lang="ru-RU" sz="3200" dirty="0" smtClean="0"/>
          </a:p>
        </p:txBody>
      </p:sp>
      <p:sp>
        <p:nvSpPr>
          <p:cNvPr id="8195" name="Rectangle 3"/>
          <p:cNvSpPr>
            <a:spLocks noGrp="1"/>
          </p:cNvSpPr>
          <p:nvPr>
            <p:ph type="body" idx="1"/>
          </p:nvPr>
        </p:nvSpPr>
        <p:spPr>
          <a:xfrm>
            <a:off x="899592" y="1700807"/>
            <a:ext cx="7787208" cy="4680943"/>
          </a:xfrm>
        </p:spPr>
        <p:txBody>
          <a:bodyPr/>
          <a:lstStyle/>
          <a:p>
            <a:pPr algn="just" eaLnBrk="1" hangingPunct="1">
              <a:buFont typeface="Arial" charset="0"/>
              <a:buNone/>
              <a:defRPr/>
            </a:pPr>
            <a:r>
              <a:rPr lang="ru-RU" b="1" dirty="0" smtClean="0">
                <a:ln w="1905"/>
                <a:solidFill>
                  <a:schemeClr val="accent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	</a:t>
            </a:r>
            <a:endParaRPr lang="ru-RU" dirty="0" smtClean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6027" y="2132856"/>
            <a:ext cx="3471597" cy="41258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125983003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/>
          </p:cNvSpPr>
          <p:nvPr>
            <p:ph type="body" idx="1"/>
          </p:nvPr>
        </p:nvSpPr>
        <p:spPr>
          <a:xfrm>
            <a:off x="683568" y="1052736"/>
            <a:ext cx="8031782" cy="5329014"/>
          </a:xfrm>
        </p:spPr>
        <p:txBody>
          <a:bodyPr/>
          <a:lstStyle/>
          <a:p>
            <a:pPr algn="ctr" eaLnBrk="1" hangingPunct="1">
              <a:buNone/>
              <a:defRPr/>
            </a:pPr>
            <a:r>
              <a:rPr lang="ru-RU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Georgia" pitchFamily="18" charset="0"/>
                <a:cs typeface="Times New Roman" pitchFamily="18" charset="0"/>
              </a:rPr>
              <a:t>   Экологическое воспитание -  </a:t>
            </a:r>
            <a:r>
              <a:rPr lang="ru-RU" b="1" dirty="0">
                <a:ln w="1905"/>
                <a:solidFill>
                  <a:schemeClr val="accent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э</a:t>
            </a:r>
            <a:r>
              <a:rPr lang="ru-RU" b="1" dirty="0" smtClean="0">
                <a:ln w="1905"/>
                <a:solidFill>
                  <a:schemeClr val="accent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то  формирование у человека сознательного восприятия окружающей природной среды, убеждённости в необходимости бережного отношения к природе, разумного использования её богатств, естественных ресурсов. </a:t>
            </a:r>
            <a:endParaRPr lang="en-US" b="1" dirty="0" smtClean="0">
              <a:ln w="1905"/>
              <a:solidFill>
                <a:schemeClr val="accent1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endParaRPr lang="ru-RU" dirty="0" smtClean="0"/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2339975" y="3716338"/>
            <a:ext cx="56880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82088201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/>
          </p:cNvSpPr>
          <p:nvPr>
            <p:ph type="title"/>
          </p:nvPr>
        </p:nvSpPr>
        <p:spPr>
          <a:xfrm>
            <a:off x="827584" y="1050432"/>
            <a:ext cx="3733107" cy="4106760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Georgia" pitchFamily="18" charset="0"/>
                <a:cs typeface="Times New Roman" pitchFamily="18" charset="0"/>
              </a:rPr>
              <a:t>«Я узнал, </a:t>
            </a:r>
            <a:br>
              <a:rPr lang="ru-RU" sz="32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Georgia" pitchFamily="18" charset="0"/>
                <a:cs typeface="Times New Roman" pitchFamily="18" charset="0"/>
              </a:rPr>
            </a:br>
            <a:r>
              <a:rPr lang="ru-RU" sz="32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Georgia" pitchFamily="18" charset="0"/>
                <a:cs typeface="Times New Roman" pitchFamily="18" charset="0"/>
              </a:rPr>
              <a:t>что у меня </a:t>
            </a:r>
            <a:br>
              <a:rPr lang="ru-RU" sz="32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Georgia" pitchFamily="18" charset="0"/>
                <a:cs typeface="Times New Roman" pitchFamily="18" charset="0"/>
              </a:rPr>
            </a:br>
            <a:r>
              <a:rPr lang="ru-RU" sz="32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Georgia" pitchFamily="18" charset="0"/>
                <a:cs typeface="Times New Roman" pitchFamily="18" charset="0"/>
              </a:rPr>
              <a:t>есть огромная семья:</a:t>
            </a:r>
            <a:br>
              <a:rPr lang="ru-RU" sz="32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Georgia" pitchFamily="18" charset="0"/>
                <a:cs typeface="Times New Roman" pitchFamily="18" charset="0"/>
              </a:rPr>
            </a:br>
            <a:r>
              <a:rPr lang="ru-RU" sz="32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Georgia" pitchFamily="18" charset="0"/>
                <a:cs typeface="Times New Roman" pitchFamily="18" charset="0"/>
              </a:rPr>
              <a:t>и тропинка и лесок, в поле каждый колосок…»</a:t>
            </a:r>
            <a:br>
              <a:rPr lang="ru-RU" sz="32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Georgia" pitchFamily="18" charset="0"/>
                <a:cs typeface="Times New Roman" pitchFamily="18" charset="0"/>
              </a:rPr>
            </a:br>
            <a:endParaRPr lang="ru-RU" sz="3200" dirty="0" smtClean="0"/>
          </a:p>
        </p:txBody>
      </p:sp>
      <p:sp>
        <p:nvSpPr>
          <p:cNvPr id="19459" name="Rectangle 3"/>
          <p:cNvSpPr>
            <a:spLocks noGrp="1"/>
          </p:cNvSpPr>
          <p:nvPr>
            <p:ph type="body" idx="1"/>
          </p:nvPr>
        </p:nvSpPr>
        <p:spPr>
          <a:xfrm>
            <a:off x="5192037" y="1052736"/>
            <a:ext cx="3207300" cy="5024452"/>
          </a:xfrm>
        </p:spPr>
        <p:txBody>
          <a:bodyPr/>
          <a:lstStyle/>
          <a:p>
            <a:pPr eaLnBrk="1" hangingPunct="1">
              <a:defRPr/>
            </a:pPr>
            <a:endParaRPr lang="ru-RU" dirty="0" smtClean="0"/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2339975" y="3716338"/>
            <a:ext cx="56880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713008"/>
            <a:ext cx="3671194" cy="55247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6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Georgia" pitchFamily="18" charset="0"/>
                <a:cs typeface="Times New Roman" pitchFamily="18" charset="0"/>
              </a:rPr>
              <a:t>Это Родина моя, </a:t>
            </a:r>
            <a:br>
              <a:rPr lang="ru-RU" sz="36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Georgia" pitchFamily="18" charset="0"/>
                <a:cs typeface="Times New Roman" pitchFamily="18" charset="0"/>
              </a:rPr>
            </a:br>
            <a:r>
              <a:rPr lang="ru-RU" sz="36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Georgia" pitchFamily="18" charset="0"/>
                <a:cs typeface="Times New Roman" pitchFamily="18" charset="0"/>
              </a:rPr>
              <a:t>всех люблю на свете я</a:t>
            </a:r>
            <a:endParaRPr lang="ru-RU" sz="3600" dirty="0" smtClean="0"/>
          </a:p>
        </p:txBody>
      </p:sp>
      <p:sp>
        <p:nvSpPr>
          <p:cNvPr id="8195" name="Rectangle 3"/>
          <p:cNvSpPr>
            <a:spLocks noGrp="1"/>
          </p:cNvSpPr>
          <p:nvPr>
            <p:ph type="body" idx="1"/>
          </p:nvPr>
        </p:nvSpPr>
        <p:spPr>
          <a:xfrm>
            <a:off x="899592" y="1700807"/>
            <a:ext cx="7787208" cy="4680943"/>
          </a:xfrm>
        </p:spPr>
        <p:txBody>
          <a:bodyPr/>
          <a:lstStyle/>
          <a:p>
            <a:pPr algn="just" eaLnBrk="1" hangingPunct="1">
              <a:buFont typeface="Arial" charset="0"/>
              <a:buNone/>
              <a:defRPr/>
            </a:pPr>
            <a:r>
              <a:rPr lang="ru-RU" b="1" dirty="0" smtClean="0">
                <a:ln w="1905"/>
                <a:solidFill>
                  <a:schemeClr val="accent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	</a:t>
            </a:r>
            <a:endParaRPr lang="ru-RU" dirty="0" smtClean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045" y="1483745"/>
            <a:ext cx="7441976" cy="44651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6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Georgia" pitchFamily="18" charset="0"/>
                <a:cs typeface="Times New Roman" pitchFamily="18" charset="0"/>
              </a:rPr>
              <a:t>Наблюдение</a:t>
            </a:r>
            <a:br>
              <a:rPr lang="ru-RU" sz="36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Georgia" pitchFamily="18" charset="0"/>
                <a:cs typeface="Times New Roman" pitchFamily="18" charset="0"/>
              </a:rPr>
            </a:br>
            <a:r>
              <a:rPr lang="en-US" sz="36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Georgia" pitchFamily="18" charset="0"/>
                <a:cs typeface="Times New Roman" pitchFamily="18" charset="0"/>
              </a:rPr>
              <a:t>I </a:t>
            </a:r>
            <a:r>
              <a:rPr lang="ru-RU" sz="36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Georgia" pitchFamily="18" charset="0"/>
                <a:cs typeface="Times New Roman" pitchFamily="18" charset="0"/>
              </a:rPr>
              <a:t>ступень</a:t>
            </a:r>
            <a:endParaRPr lang="ru-RU" sz="3600" dirty="0" smtClean="0"/>
          </a:p>
        </p:txBody>
      </p:sp>
      <p:sp>
        <p:nvSpPr>
          <p:cNvPr id="8195" name="Rectangle 3"/>
          <p:cNvSpPr>
            <a:spLocks noGrp="1"/>
          </p:cNvSpPr>
          <p:nvPr>
            <p:ph type="body" idx="1"/>
          </p:nvPr>
        </p:nvSpPr>
        <p:spPr>
          <a:xfrm>
            <a:off x="899592" y="1700807"/>
            <a:ext cx="7787208" cy="4680943"/>
          </a:xfrm>
        </p:spPr>
        <p:txBody>
          <a:bodyPr/>
          <a:lstStyle/>
          <a:p>
            <a:pPr algn="just" eaLnBrk="1" hangingPunct="1">
              <a:buFont typeface="Arial" charset="0"/>
              <a:buNone/>
              <a:defRPr/>
            </a:pPr>
            <a:r>
              <a:rPr lang="ru-RU" b="1" dirty="0" smtClean="0">
                <a:ln w="1905"/>
                <a:solidFill>
                  <a:schemeClr val="accent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	</a:t>
            </a:r>
            <a:endParaRPr lang="ru-RU" dirty="0" smtClean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8667" y="1700807"/>
            <a:ext cx="3110463" cy="468094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838966026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6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Georgia" pitchFamily="18" charset="0"/>
                <a:cs typeface="Times New Roman" pitchFamily="18" charset="0"/>
              </a:rPr>
              <a:t>А я видела…</a:t>
            </a:r>
            <a:endParaRPr lang="ru-RU" sz="3600" dirty="0" smtClean="0"/>
          </a:p>
        </p:txBody>
      </p:sp>
      <p:sp>
        <p:nvSpPr>
          <p:cNvPr id="8195" name="Rectangle 3"/>
          <p:cNvSpPr>
            <a:spLocks noGrp="1"/>
          </p:cNvSpPr>
          <p:nvPr>
            <p:ph type="body" idx="1"/>
          </p:nvPr>
        </p:nvSpPr>
        <p:spPr>
          <a:xfrm>
            <a:off x="899592" y="1700807"/>
            <a:ext cx="7787208" cy="4680943"/>
          </a:xfrm>
        </p:spPr>
        <p:txBody>
          <a:bodyPr/>
          <a:lstStyle/>
          <a:p>
            <a:pPr algn="just" eaLnBrk="1" hangingPunct="1">
              <a:buFont typeface="Arial" charset="0"/>
              <a:buNone/>
              <a:defRPr/>
            </a:pPr>
            <a:r>
              <a:rPr lang="ru-RU" b="1" dirty="0" smtClean="0">
                <a:ln w="1905"/>
                <a:solidFill>
                  <a:schemeClr val="accent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	</a:t>
            </a:r>
            <a:endParaRPr lang="ru-RU" dirty="0" smtClean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44" r="19162"/>
          <a:stretch/>
        </p:blipFill>
        <p:spPr>
          <a:xfrm>
            <a:off x="756849" y="1189772"/>
            <a:ext cx="2848543" cy="22687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91" r="35948" b="46557"/>
          <a:stretch/>
        </p:blipFill>
        <p:spPr>
          <a:xfrm>
            <a:off x="3131840" y="2583519"/>
            <a:ext cx="2520281" cy="24482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00"/>
          <a:stretch/>
        </p:blipFill>
        <p:spPr>
          <a:xfrm>
            <a:off x="5254248" y="4013304"/>
            <a:ext cx="3432552" cy="23684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043895454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6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Georgia" pitchFamily="18" charset="0"/>
                <a:cs typeface="Times New Roman" pitchFamily="18" charset="0"/>
              </a:rPr>
              <a:t>Здесь мало увидеть, здесь нужно всмотреться…</a:t>
            </a:r>
            <a:endParaRPr lang="ru-RU" sz="3600" dirty="0" smtClean="0"/>
          </a:p>
        </p:txBody>
      </p:sp>
      <p:sp>
        <p:nvSpPr>
          <p:cNvPr id="8195" name="Rectangle 3"/>
          <p:cNvSpPr>
            <a:spLocks noGrp="1"/>
          </p:cNvSpPr>
          <p:nvPr>
            <p:ph type="body" idx="1"/>
          </p:nvPr>
        </p:nvSpPr>
        <p:spPr>
          <a:xfrm>
            <a:off x="899592" y="1700807"/>
            <a:ext cx="7787208" cy="4680943"/>
          </a:xfrm>
        </p:spPr>
        <p:txBody>
          <a:bodyPr/>
          <a:lstStyle/>
          <a:p>
            <a:pPr algn="just" eaLnBrk="1" hangingPunct="1">
              <a:buFont typeface="Arial" charset="0"/>
              <a:buNone/>
              <a:defRPr/>
            </a:pPr>
            <a:r>
              <a:rPr lang="ru-RU" b="1" dirty="0" smtClean="0">
                <a:ln w="1905"/>
                <a:solidFill>
                  <a:schemeClr val="accent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	</a:t>
            </a:r>
            <a:endParaRPr lang="ru-RU" dirty="0" smtClean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3080" y="1694340"/>
            <a:ext cx="6660232" cy="442569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565795259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6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Georgia" pitchFamily="18" charset="0"/>
                <a:cs typeface="Times New Roman" pitchFamily="18" charset="0"/>
              </a:rPr>
              <a:t>Наблюдение</a:t>
            </a:r>
            <a:r>
              <a:rPr lang="en-US" sz="36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Georgia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Georgia" pitchFamily="18" charset="0"/>
                <a:cs typeface="Times New Roman" pitchFamily="18" charset="0"/>
              </a:rPr>
              <a:t>организованное</a:t>
            </a:r>
            <a:br>
              <a:rPr lang="ru-RU" sz="36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Georgia" pitchFamily="18" charset="0"/>
                <a:cs typeface="Times New Roman" pitchFamily="18" charset="0"/>
              </a:rPr>
            </a:br>
            <a:r>
              <a:rPr lang="en-US" sz="36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Georgia" pitchFamily="18" charset="0"/>
                <a:cs typeface="Times New Roman" pitchFamily="18" charset="0"/>
              </a:rPr>
              <a:t>II </a:t>
            </a:r>
            <a:r>
              <a:rPr lang="ru-RU" sz="36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Georgia" pitchFamily="18" charset="0"/>
                <a:cs typeface="Times New Roman" pitchFamily="18" charset="0"/>
              </a:rPr>
              <a:t>ступень</a:t>
            </a:r>
            <a:endParaRPr lang="ru-RU" sz="3600" dirty="0" smtClean="0"/>
          </a:p>
        </p:txBody>
      </p:sp>
      <p:sp>
        <p:nvSpPr>
          <p:cNvPr id="8195" name="Rectangle 3"/>
          <p:cNvSpPr>
            <a:spLocks noGrp="1"/>
          </p:cNvSpPr>
          <p:nvPr>
            <p:ph type="body" idx="1"/>
          </p:nvPr>
        </p:nvSpPr>
        <p:spPr>
          <a:xfrm>
            <a:off x="899592" y="1700807"/>
            <a:ext cx="7787208" cy="4680943"/>
          </a:xfrm>
        </p:spPr>
        <p:txBody>
          <a:bodyPr/>
          <a:lstStyle/>
          <a:p>
            <a:pPr algn="just" eaLnBrk="1" hangingPunct="1">
              <a:buFont typeface="Arial" charset="0"/>
              <a:buNone/>
              <a:defRPr/>
            </a:pPr>
            <a:r>
              <a:rPr lang="ru-RU" b="1" dirty="0" smtClean="0">
                <a:ln w="1905"/>
                <a:solidFill>
                  <a:schemeClr val="accent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	</a:t>
            </a:r>
            <a:endParaRPr lang="ru-RU" dirty="0" smtClean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616" y="1700807"/>
            <a:ext cx="2632824" cy="46826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12" t="7246" r="653"/>
          <a:stretch/>
        </p:blipFill>
        <p:spPr>
          <a:xfrm rot="5400000">
            <a:off x="4091810" y="2214237"/>
            <a:ext cx="4647279" cy="368690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586389734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6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Georgia" pitchFamily="18" charset="0"/>
                <a:cs typeface="Times New Roman" pitchFamily="18" charset="0"/>
              </a:rPr>
              <a:t>Интересно наблюдать за приходом зимы</a:t>
            </a:r>
            <a:endParaRPr lang="ru-RU" sz="3600" dirty="0" smtClean="0"/>
          </a:p>
        </p:txBody>
      </p:sp>
      <p:sp>
        <p:nvSpPr>
          <p:cNvPr id="8195" name="Rectangle 3"/>
          <p:cNvSpPr>
            <a:spLocks noGrp="1"/>
          </p:cNvSpPr>
          <p:nvPr>
            <p:ph type="body" idx="1"/>
          </p:nvPr>
        </p:nvSpPr>
        <p:spPr>
          <a:xfrm>
            <a:off x="899592" y="1700807"/>
            <a:ext cx="7787208" cy="4680943"/>
          </a:xfrm>
        </p:spPr>
        <p:txBody>
          <a:bodyPr/>
          <a:lstStyle/>
          <a:p>
            <a:pPr algn="just" eaLnBrk="1" hangingPunct="1">
              <a:buFont typeface="Arial" charset="0"/>
              <a:buNone/>
              <a:defRPr/>
            </a:pPr>
            <a:r>
              <a:rPr lang="ru-RU" b="1" dirty="0" smtClean="0">
                <a:ln w="1905"/>
                <a:solidFill>
                  <a:schemeClr val="accent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	</a:t>
            </a:r>
            <a:endParaRPr lang="ru-RU" dirty="0" smtClean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4101" y="2586298"/>
            <a:ext cx="4703573" cy="26445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19782"/>
          <a:stretch/>
        </p:blipFill>
        <p:spPr>
          <a:xfrm rot="5400000">
            <a:off x="4078787" y="2238760"/>
            <a:ext cx="4728812" cy="33143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156122161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1140</TotalTime>
  <Words>104</Words>
  <Application>Microsoft Office PowerPoint</Application>
  <PresentationFormat>Экран (4:3)</PresentationFormat>
  <Paragraphs>38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4" baseType="lpstr">
      <vt:lpstr>Arial</vt:lpstr>
      <vt:lpstr>Calibri</vt:lpstr>
      <vt:lpstr>Georgia</vt:lpstr>
      <vt:lpstr>Times New Roman</vt:lpstr>
      <vt:lpstr>Тема Office</vt:lpstr>
      <vt:lpstr>Истоки  экологического воспитания</vt:lpstr>
      <vt:lpstr>Презентация PowerPoint</vt:lpstr>
      <vt:lpstr>«Я узнал,  что у меня  есть огромная семья: и тропинка и лесок, в поле каждый колосок…» </vt:lpstr>
      <vt:lpstr>Это Родина моя,  всех люблю на свете я</vt:lpstr>
      <vt:lpstr>Наблюдение I ступень</vt:lpstr>
      <vt:lpstr>А я видела…</vt:lpstr>
      <vt:lpstr>Здесь мало увидеть, здесь нужно всмотреться…</vt:lpstr>
      <vt:lpstr>Наблюдение организованное II ступень</vt:lpstr>
      <vt:lpstr>Интересно наблюдать за приходом зимы</vt:lpstr>
      <vt:lpstr>Результат наблюдения</vt:lpstr>
      <vt:lpstr>Наблюдение III ступень</vt:lpstr>
      <vt:lpstr>Когда появляется паутина?</vt:lpstr>
      <vt:lpstr> Грибы на деревьях</vt:lpstr>
      <vt:lpstr> Кто оставил такие          странные следы?</vt:lpstr>
      <vt:lpstr> Цветы к празднику</vt:lpstr>
      <vt:lpstr> Я и мир вокруг меня</vt:lpstr>
      <vt:lpstr> Акция  «Покормите птиц зимой»</vt:lpstr>
      <vt:lpstr>  «Макулатура, сдавайся!»</vt:lpstr>
      <vt:lpstr>  «Если мы не увидим первых ландышей – опоздаем на всю весну…»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natasha23</dc:creator>
  <cp:lastModifiedBy>User</cp:lastModifiedBy>
  <cp:revision>126</cp:revision>
  <dcterms:created xsi:type="dcterms:W3CDTF">2011-08-02T23:19:04Z</dcterms:created>
  <dcterms:modified xsi:type="dcterms:W3CDTF">2022-02-12T14:35:49Z</dcterms:modified>
</cp:coreProperties>
</file>