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83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C162E8-7A8B-420C-9013-8A1A18FB35D9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679BB6-64E2-44DE-92A4-AD18B5B38273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 w="6350"/>
      </dgm:spPr>
      <dgm:t>
        <a:bodyPr/>
        <a:lstStyle/>
        <a:p>
          <a:r>
            <a:rPr lang="ru-RU" sz="3600" b="1" i="0" dirty="0" smtClean="0"/>
            <a:t>математика</a:t>
          </a:r>
        </a:p>
        <a:p>
          <a:r>
            <a:rPr lang="ru-RU" sz="2000" b="1" i="0" dirty="0" smtClean="0"/>
            <a:t>(использование подлинных математических данных из истории города Серпухова)</a:t>
          </a:r>
          <a:endParaRPr lang="ru-RU" sz="2000" b="1" i="0" dirty="0"/>
        </a:p>
      </dgm:t>
    </dgm:pt>
    <dgm:pt modelId="{CAF4E485-BC8F-4D31-A287-4BCC22857C4D}" type="sibTrans" cxnId="{E6CD3786-EF69-4DC0-BDE7-5C823371D427}">
      <dgm:prSet/>
      <dgm:spPr/>
      <dgm:t>
        <a:bodyPr/>
        <a:lstStyle/>
        <a:p>
          <a:endParaRPr lang="ru-RU"/>
        </a:p>
      </dgm:t>
    </dgm:pt>
    <dgm:pt modelId="{2C590527-FB99-4CCF-AC91-1029D95B1B82}" type="parTrans" cxnId="{E6CD3786-EF69-4DC0-BDE7-5C823371D427}">
      <dgm:prSet/>
      <dgm:spPr/>
      <dgm:t>
        <a:bodyPr/>
        <a:lstStyle/>
        <a:p>
          <a:endParaRPr lang="ru-RU"/>
        </a:p>
      </dgm:t>
    </dgm:pt>
    <dgm:pt modelId="{C52753FF-D457-4BF5-902B-348A45828647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endParaRPr lang="ru-RU" sz="3600" b="1" i="0" dirty="0" smtClean="0">
            <a:effectLst/>
          </a:endParaRPr>
        </a:p>
        <a:p>
          <a:pPr algn="ctr"/>
          <a:r>
            <a:rPr lang="ru-RU" sz="3600" b="1" i="0" dirty="0" smtClean="0">
              <a:effectLst/>
            </a:rPr>
            <a:t>краеведение</a:t>
          </a:r>
        </a:p>
        <a:p>
          <a:pPr algn="ctr"/>
          <a:r>
            <a:rPr lang="ru-RU" sz="2400" b="1" i="1" dirty="0" smtClean="0">
              <a:effectLst/>
            </a:rPr>
            <a:t>(</a:t>
          </a:r>
          <a:r>
            <a:rPr lang="ru-RU" sz="2000" b="1" i="1" dirty="0" smtClean="0">
              <a:effectLst/>
            </a:rPr>
            <a:t>использование исторического материала о исторических памятниках и достопримечательностях города Серпухова)</a:t>
          </a:r>
          <a:endParaRPr lang="ru-RU" sz="2000" b="1" i="1" dirty="0">
            <a:effectLst/>
          </a:endParaRPr>
        </a:p>
      </dgm:t>
    </dgm:pt>
    <dgm:pt modelId="{EF17ED35-D7C6-4CF8-B6A3-ADCD20909C55}" type="sibTrans" cxnId="{0934FD34-4CAD-4159-8951-430165E4E93C}">
      <dgm:prSet/>
      <dgm:spPr/>
      <dgm:t>
        <a:bodyPr/>
        <a:lstStyle/>
        <a:p>
          <a:endParaRPr lang="ru-RU"/>
        </a:p>
      </dgm:t>
    </dgm:pt>
    <dgm:pt modelId="{F920D6A7-E49A-425B-A515-20C220CD3FC7}" type="parTrans" cxnId="{0934FD34-4CAD-4159-8951-430165E4E93C}">
      <dgm:prSet/>
      <dgm:spPr/>
      <dgm:t>
        <a:bodyPr/>
        <a:lstStyle/>
        <a:p>
          <a:endParaRPr lang="ru-RU"/>
        </a:p>
      </dgm:t>
    </dgm:pt>
    <dgm:pt modelId="{6F024E10-75C0-48A6-BB7E-8EBCD9C0B737}" type="pres">
      <dgm:prSet presAssocID="{51C162E8-7A8B-420C-9013-8A1A18FB35D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ACEDE1-0937-43E5-BAE2-5BAF85DC659A}" type="pres">
      <dgm:prSet presAssocID="{C52753FF-D457-4BF5-902B-348A45828647}" presName="node" presStyleLbl="node1" presStyleIdx="0" presStyleCnt="2" custScaleY="140726" custLinFactNeighborX="234" custLinFactNeighborY="160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67B08-3CA4-44E5-A512-EC46EC1A2CFF}" type="pres">
      <dgm:prSet presAssocID="{EF17ED35-D7C6-4CF8-B6A3-ADCD20909C55}" presName="sibTrans" presStyleCnt="0"/>
      <dgm:spPr/>
    </dgm:pt>
    <dgm:pt modelId="{601145A9-A1B1-448F-B004-E110CEFA4E1F}" type="pres">
      <dgm:prSet presAssocID="{FE679BB6-64E2-44DE-92A4-AD18B5B38273}" presName="node" presStyleLbl="node1" presStyleIdx="1" presStyleCnt="2" custScaleX="99996" custScaleY="141067" custLinFactNeighborX="-310" custLinFactNeighborY="14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CD3786-EF69-4DC0-BDE7-5C823371D427}" srcId="{51C162E8-7A8B-420C-9013-8A1A18FB35D9}" destId="{FE679BB6-64E2-44DE-92A4-AD18B5B38273}" srcOrd="1" destOrd="0" parTransId="{2C590527-FB99-4CCF-AC91-1029D95B1B82}" sibTransId="{CAF4E485-BC8F-4D31-A287-4BCC22857C4D}"/>
    <dgm:cxn modelId="{0934FD34-4CAD-4159-8951-430165E4E93C}" srcId="{51C162E8-7A8B-420C-9013-8A1A18FB35D9}" destId="{C52753FF-D457-4BF5-902B-348A45828647}" srcOrd="0" destOrd="0" parTransId="{F920D6A7-E49A-425B-A515-20C220CD3FC7}" sibTransId="{EF17ED35-D7C6-4CF8-B6A3-ADCD20909C55}"/>
    <dgm:cxn modelId="{4D14AE09-BC58-404B-870B-6F1B0E1FEAC8}" type="presOf" srcId="{C52753FF-D457-4BF5-902B-348A45828647}" destId="{F8ACEDE1-0937-43E5-BAE2-5BAF85DC659A}" srcOrd="0" destOrd="0" presId="urn:microsoft.com/office/officeart/2005/8/layout/default#1"/>
    <dgm:cxn modelId="{D53418A4-5827-46BD-87B2-04D6A32205ED}" type="presOf" srcId="{51C162E8-7A8B-420C-9013-8A1A18FB35D9}" destId="{6F024E10-75C0-48A6-BB7E-8EBCD9C0B737}" srcOrd="0" destOrd="0" presId="urn:microsoft.com/office/officeart/2005/8/layout/default#1"/>
    <dgm:cxn modelId="{23D4D4DA-D3C5-49E7-96D4-61B4EF748170}" type="presOf" srcId="{FE679BB6-64E2-44DE-92A4-AD18B5B38273}" destId="{601145A9-A1B1-448F-B004-E110CEFA4E1F}" srcOrd="0" destOrd="0" presId="urn:microsoft.com/office/officeart/2005/8/layout/default#1"/>
    <dgm:cxn modelId="{20ACA51A-260A-4891-9DA5-C45303C34B67}" type="presParOf" srcId="{6F024E10-75C0-48A6-BB7E-8EBCD9C0B737}" destId="{F8ACEDE1-0937-43E5-BAE2-5BAF85DC659A}" srcOrd="0" destOrd="0" presId="urn:microsoft.com/office/officeart/2005/8/layout/default#1"/>
    <dgm:cxn modelId="{4D2DEA92-CA2F-483F-8675-9C1EDA4F0C72}" type="presParOf" srcId="{6F024E10-75C0-48A6-BB7E-8EBCD9C0B737}" destId="{F1B67B08-3CA4-44E5-A512-EC46EC1A2CFF}" srcOrd="1" destOrd="0" presId="urn:microsoft.com/office/officeart/2005/8/layout/default#1"/>
    <dgm:cxn modelId="{B4F8C338-3C1C-490C-AF37-EECB7D815728}" type="presParOf" srcId="{6F024E10-75C0-48A6-BB7E-8EBCD9C0B737}" destId="{601145A9-A1B1-448F-B004-E110CEFA4E1F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ACEDE1-0937-43E5-BAE2-5BAF85DC659A}">
      <dsp:nvSpPr>
        <dsp:cNvPr id="0" name=""/>
        <dsp:cNvSpPr/>
      </dsp:nvSpPr>
      <dsp:spPr>
        <a:xfrm>
          <a:off x="10327" y="1103410"/>
          <a:ext cx="3947257" cy="3332890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i="0" kern="1200" dirty="0" smtClean="0">
            <a:effectLst/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>
              <a:effectLst/>
            </a:rPr>
            <a:t>краеведение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/>
            </a:rPr>
            <a:t>(</a:t>
          </a:r>
          <a:r>
            <a:rPr lang="ru-RU" sz="2000" b="1" i="1" kern="1200" dirty="0" smtClean="0">
              <a:effectLst/>
            </a:rPr>
            <a:t>использование исторического материала о исторических памятниках и достопримечательностях города Серпухова)</a:t>
          </a:r>
          <a:endParaRPr lang="ru-RU" sz="2000" b="1" i="1" kern="1200" dirty="0">
            <a:effectLst/>
          </a:endParaRPr>
        </a:p>
      </dsp:txBody>
      <dsp:txXfrm>
        <a:off x="10327" y="1103410"/>
        <a:ext cx="3947257" cy="3332890"/>
      </dsp:txXfrm>
    </dsp:sp>
    <dsp:sp modelId="{601145A9-A1B1-448F-B004-E110CEFA4E1F}">
      <dsp:nvSpPr>
        <dsp:cNvPr id="0" name=""/>
        <dsp:cNvSpPr/>
      </dsp:nvSpPr>
      <dsp:spPr>
        <a:xfrm>
          <a:off x="4330837" y="1074434"/>
          <a:ext cx="3947099" cy="3340966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/>
            <a:t>математика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/>
            <a:t>(использование подлинных математических данных из истории города Серпухова)</a:t>
          </a:r>
          <a:endParaRPr lang="ru-RU" sz="2000" b="1" i="0" kern="1200" dirty="0"/>
        </a:p>
      </dsp:txBody>
      <dsp:txXfrm>
        <a:off x="4330837" y="1074434"/>
        <a:ext cx="3947099" cy="3340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06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6578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1766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394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703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7105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410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1586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7872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92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8147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69DD6-517C-493D-A613-11F279A9DF0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E272C-6FB0-451F-A112-E24A5D31CA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431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4" y="-33403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era\Desktop\e600f7b441db294d695604db6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6303" y="476672"/>
            <a:ext cx="2596564" cy="280831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3928" y="63093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3515" y="2589266"/>
            <a:ext cx="7280455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ПАТРИОТИЧЕСКОЕ ВОСПИТАНИЕ МЛАДШИХ 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ШКОЛЬНИКОВ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ПОСРЕДСТВОМ  ИНТЕГРИРОВАННОГО 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КУРСА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«СЕРПУХОВ В ЧИСЛАХ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РАМКАХ ВНЕУРОЧНОЙ ДЕЯТЕЛЬНОСТИ</a:t>
            </a:r>
          </a:p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7624" y="6021288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5644795"/>
            <a:ext cx="734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В.В. Савельева, С.Б. </a:t>
            </a:r>
            <a:r>
              <a:rPr lang="ru-RU" sz="2000" b="1" i="1" dirty="0" err="1" smtClean="0"/>
              <a:t>Светлолобова</a:t>
            </a:r>
            <a:r>
              <a:rPr lang="ru-RU" sz="2000" b="1" i="1" dirty="0" smtClean="0"/>
              <a:t>, учителя начальных классов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xmlns="" val="258925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Vera\Desktop\Серпухов в числах\облож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53394"/>
            <a:ext cx="2231477" cy="2975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0098" y="260648"/>
            <a:ext cx="8507288" cy="1008112"/>
          </a:xfrm>
        </p:spPr>
        <p:txBody>
          <a:bodyPr>
            <a:noAutofit/>
          </a:bodyPr>
          <a:lstStyle/>
          <a:p>
            <a:pPr lvl="0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75295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/>
              <a:t>и</a:t>
            </a:r>
            <a:r>
              <a:rPr lang="ru-RU" sz="2800" b="1" i="1" dirty="0" smtClean="0"/>
              <a:t>спользование </a:t>
            </a:r>
            <a:r>
              <a:rPr lang="ru-RU" sz="2800" b="1" i="1" dirty="0"/>
              <a:t>рабочей тетради «Серпухов в числах» способствует целенаправленной учебно-воспитательной работе, ориентированной </a:t>
            </a:r>
            <a:endParaRPr lang="ru-RU" sz="2800" b="1" i="1" dirty="0" smtClean="0"/>
          </a:p>
          <a:p>
            <a:pPr marL="0" indent="0" algn="ctr">
              <a:buNone/>
            </a:pPr>
            <a:r>
              <a:rPr lang="ru-RU" sz="2800" b="1" i="1" dirty="0" smtClean="0"/>
              <a:t>на формирование продуктивного </a:t>
            </a:r>
            <a:r>
              <a:rPr lang="ru-RU" sz="2800" b="1" i="1" dirty="0"/>
              <a:t>мышления детей </a:t>
            </a:r>
            <a:r>
              <a:rPr lang="ru-RU" sz="2800" b="1" i="1" dirty="0" smtClean="0"/>
              <a:t>и воспитание патриота</a:t>
            </a:r>
            <a:endParaRPr lang="ru-RU" sz="2800" b="1" i="1" dirty="0"/>
          </a:p>
          <a:p>
            <a:pPr algn="ctr"/>
            <a:endParaRPr lang="ru-RU" dirty="0"/>
          </a:p>
        </p:txBody>
      </p:sp>
      <p:pic>
        <p:nvPicPr>
          <p:cNvPr id="4098" name="Picture 2" descr="http://serpnews.ru/wp-content/uploads/2013/05/img_327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479"/>
          <a:stretch/>
        </p:blipFill>
        <p:spPr bwMode="auto">
          <a:xfrm>
            <a:off x="3923928" y="3708072"/>
            <a:ext cx="4055517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48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0098" y="1412776"/>
            <a:ext cx="8507288" cy="1008112"/>
          </a:xfrm>
        </p:spPr>
        <p:txBody>
          <a:bodyPr>
            <a:noAutofit/>
          </a:bodyPr>
          <a:lstStyle/>
          <a:p>
            <a:pPr lvl="0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36912"/>
            <a:ext cx="3008494" cy="325567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824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Нормативно-правовая основа программы «Серпухов в числах»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3" descr="C:\Users\Vera\Desktop\программа\с1 001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124" b="2199"/>
          <a:stretch/>
        </p:blipFill>
        <p:spPr bwMode="auto">
          <a:xfrm rot="10800000">
            <a:off x="251520" y="2348880"/>
            <a:ext cx="2003425" cy="2944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2339752" y="1412776"/>
            <a:ext cx="6624736" cy="5289228"/>
          </a:xfrm>
        </p:spPr>
        <p:txBody>
          <a:bodyPr>
            <a:normAutofit fontScale="25000" lnSpcReduction="20000"/>
          </a:bodyPr>
          <a:lstStyle/>
          <a:p>
            <a:pPr lvl="0" algn="just"/>
            <a:endParaRPr lang="ru-RU" sz="4300" dirty="0" smtClean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5600" b="1" dirty="0" smtClean="0"/>
              <a:t>Федеральный </a:t>
            </a:r>
            <a:r>
              <a:rPr lang="ru-RU" sz="5600" b="1" dirty="0"/>
              <a:t>закон от 29.12.2012 № 273-ФЗ «Об образовании в Российской Федерации»;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5600" b="1" dirty="0"/>
              <a:t>Концепция модернизации дополнительного образования детей Российской Федерации;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5600" b="1" dirty="0"/>
              <a:t>Государственная программа «Патриотическое воспитание граж­дан Российской Федерации на 2011 -2015 годы»;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5600" b="1" dirty="0"/>
              <a:t>Приказ Министерства образования и науки Российской Федера­ции от 6 октября 2009 года № 373 (зарегистрирован в Минюсте России 22 декабря 2009 года № 17785) «Об утверждении и введении в действие федерального государственного образовательного стандарта начально­го общего образования»;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5600" b="1" dirty="0"/>
              <a:t>Приказ Министерства образования и науки Российской Федера­ции от 26.11.2010 № 1241 «О внесении изменений в федеральный госу­дарственный образовательный стандарт начального общего образова­ния, утвержденный приказом Министерства образования и науки Рос­сийской Федерации от 6 октября 2009 г. № 373» (зарегистрирован в Минюсте России 4 февраля 2011 г. № 19707);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5600" b="1" dirty="0"/>
              <a:t> СанПиН 2.4.2.2821-10 «Санитарно-эпидемиологические требова­ния к условиям и организации обучения в общеобразовательных учре­ждениях» (утверждены Постановлением главного государственного санитарного врача РФ от 29.12.2010 года № 189; зарегистрированы в Минюсте РФ от 03.03.2011 № 1993);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5600" b="1" dirty="0"/>
              <a:t> Письмо </a:t>
            </a:r>
            <a:r>
              <a:rPr lang="ru-RU" sz="5600" b="1" dirty="0" err="1"/>
              <a:t>Минобрнауки</a:t>
            </a:r>
            <a:r>
              <a:rPr lang="ru-RU" sz="5600" b="1" dirty="0"/>
              <a:t> РФ от 12.05.2011 № 03-296 «Об организа­ции внеурочной деятельности при введении федерального государст­венного образовательного стандарта».</a:t>
            </a:r>
          </a:p>
          <a:p>
            <a:endParaRPr lang="ru-RU" sz="5600" b="1" dirty="0"/>
          </a:p>
        </p:txBody>
      </p:sp>
    </p:spTree>
    <p:extLst>
      <p:ext uri="{BB962C8B-B14F-4D97-AF65-F5344CB8AC3E}">
        <p14:creationId xmlns:p14="http://schemas.microsoft.com/office/powerpoint/2010/main" xmlns="" val="40101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softEdge rad="1270000"/>
          </a:effectLst>
        </p:spPr>
        <p:txBody>
          <a:bodyPr>
            <a:norm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программы «Серпухов в числах»: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i="1" dirty="0" smtClean="0"/>
              <a:t>способствовать </a:t>
            </a:r>
            <a:r>
              <a:rPr lang="ru-RU" b="1" i="1" dirty="0"/>
              <a:t>воспитанию патриотических чувств - любви к малой Родине,  бережного отношения к  историческим и культурным ценностям города Серпухова; развивать  продуктивное мышление младших школьников.</a:t>
            </a:r>
          </a:p>
          <a:p>
            <a:pPr algn="ctr"/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8306" y="4293096"/>
            <a:ext cx="2597150" cy="280987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9398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7545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программы «Серпухов в числах»: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Font typeface="Wingdings" panose="05000000000000000000" pitchFamily="2" charset="2"/>
              <a:buChar char="ü"/>
            </a:pPr>
            <a:r>
              <a:rPr lang="ru-RU" b="1" i="1" dirty="0"/>
              <a:t>формирование и развитие у обучающихся интереса и любви к родному краю;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b="1" i="1" dirty="0"/>
              <a:t>расширение и углубление знаний, полученных на уроках окружающего мира и математики;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b="1" i="1" dirty="0"/>
              <a:t>освоение рациональных приёмов  и способов решения задач.</a:t>
            </a:r>
          </a:p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66679"/>
            <a:ext cx="2597150" cy="280987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9398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308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52" y="-18554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2" y="188640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тетрадь «Серпухов в числах»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(примеры страниц)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Vera\Desktop\Презентация1\Слайд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6170" y="1223177"/>
            <a:ext cx="2391987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era\Desktop\Презентация1\Слайд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88594">
            <a:off x="4633472" y="1270188"/>
            <a:ext cx="2317032" cy="3278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era\Desktop\Презентация1\Слайд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05895">
            <a:off x="6599784" y="1495882"/>
            <a:ext cx="2288372" cy="3237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era\Desktop\Презентация1\Слайд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98059">
            <a:off x="2754068" y="3746979"/>
            <a:ext cx="2035734" cy="2744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Vera\Desktop\Серпухов в числах\обложк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40727">
            <a:off x="288449" y="1407977"/>
            <a:ext cx="2560189" cy="3413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Vera\Desktop\Презентация1\Слайд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0995">
            <a:off x="5039444" y="3746979"/>
            <a:ext cx="1939447" cy="2744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306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Интеграция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44463116"/>
              </p:ext>
            </p:extLst>
          </p:nvPr>
        </p:nvGraphicFramePr>
        <p:xfrm>
          <a:off x="457200" y="1600200"/>
          <a:ext cx="8291264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 flipH="1">
            <a:off x="2411760" y="1502543"/>
            <a:ext cx="896864" cy="1134369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868144" y="1502543"/>
            <a:ext cx="1080120" cy="1134369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1968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Приёмы работы по развитию продуктивного мышления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42" y="16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0" algn="just">
              <a:buFont typeface="Wingdings" panose="05000000000000000000" pitchFamily="2" charset="2"/>
              <a:buChar char="ü"/>
            </a:pPr>
            <a:r>
              <a:rPr lang="ru-RU" b="1" i="1" dirty="0"/>
              <a:t>использование нестандартных задач  при работе по тетради «Серпухов в числах»;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b="1" i="1" dirty="0"/>
              <a:t>организация  поиска краеведческой информации для решения задачи или выполнения творческого задания в исторической справке;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b="1" i="1" dirty="0"/>
              <a:t>сочетание фронтальной работы над задачами с индивидуальной и групповой;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b="1" i="1" dirty="0"/>
              <a:t>подбор дифференцированных заданий для самостоятельных работ с учетом уровня развития ученика, его возможностей.</a:t>
            </a:r>
          </a:p>
          <a:p>
            <a:pPr algn="just"/>
            <a:endParaRPr lang="ru-RU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0952"/>
            <a:ext cx="2597150" cy="280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079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5746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778098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Организация  </a:t>
            </a:r>
            <a:r>
              <a:rPr lang="ru-RU" sz="2800" b="1" i="1" dirty="0"/>
              <a:t>поиска краеведческой </a:t>
            </a:r>
            <a:r>
              <a:rPr lang="ru-RU" sz="2800" b="1" i="1" dirty="0" smtClean="0"/>
              <a:t>информации</a:t>
            </a:r>
            <a:r>
              <a:rPr lang="ru-RU" sz="2800" b="1" i="1" dirty="0"/>
              <a:t> в исторической справке</a:t>
            </a:r>
            <a:r>
              <a:rPr lang="ru-RU" sz="2800" b="1" i="1" dirty="0" smtClean="0"/>
              <a:t> </a:t>
            </a:r>
            <a:r>
              <a:rPr lang="ru-RU" sz="2800" b="1" i="1" dirty="0"/>
              <a:t>для решения </a:t>
            </a:r>
            <a:r>
              <a:rPr lang="ru-RU" sz="2800" b="1" i="1" dirty="0" smtClean="0"/>
              <a:t>задачи</a:t>
            </a:r>
            <a:endParaRPr lang="ru-RU" sz="2800" dirty="0"/>
          </a:p>
        </p:txBody>
      </p:sp>
      <p:pic>
        <p:nvPicPr>
          <p:cNvPr id="2050" name="Picture 2" descr="C:\Users\Vera\Desktop\Презентация1\Слайд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456384" cy="4919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Vera\Desktop\Презентация1\Слайд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7582" y="1533382"/>
            <a:ext cx="3375507" cy="4919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738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bstractatus.com/images/2013/08/flowers-abstract-backgrounds-desktop-vector-background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1" cy="687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0098" y="260648"/>
            <a:ext cx="8507288" cy="1008112"/>
          </a:xfrm>
        </p:spPr>
        <p:txBody>
          <a:bodyPr>
            <a:noAutofit/>
          </a:bodyPr>
          <a:lstStyle/>
          <a:p>
            <a:pPr lvl="0"/>
            <a:r>
              <a:rPr lang="ru-RU" sz="2800" b="1" i="1" dirty="0" smtClean="0"/>
              <a:t>Использование </a:t>
            </a:r>
            <a:r>
              <a:rPr lang="ru-RU" sz="2800" b="1" i="1" dirty="0"/>
              <a:t>нестандартных </a:t>
            </a:r>
            <a:r>
              <a:rPr lang="ru-RU" sz="2800" b="1" i="1" dirty="0" smtClean="0"/>
              <a:t>задач</a:t>
            </a:r>
            <a:r>
              <a:rPr lang="ru-RU" sz="2800" b="1" i="1" dirty="0"/>
              <a:t/>
            </a:r>
            <a:br>
              <a:rPr lang="ru-RU" sz="2800" b="1" i="1" dirty="0"/>
            </a:br>
            <a:endParaRPr lang="ru-RU" sz="2800" dirty="0"/>
          </a:p>
        </p:txBody>
      </p:sp>
      <p:pic>
        <p:nvPicPr>
          <p:cNvPr id="3074" name="Picture 2" descr="C:\Users\Vera\Desktop\Презентация1\Презентация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95325"/>
            <a:ext cx="3198831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era\Desktop\Презентация1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206281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350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429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Нормативно-правовая основа программы «Серпухов в числах»</vt:lpstr>
      <vt:lpstr>Цель программы «Серпухов в числах»:</vt:lpstr>
      <vt:lpstr>Задачи программы «Серпухов в числах»:</vt:lpstr>
      <vt:lpstr>Рабочая тетрадь «Серпухов в числах» (примеры страниц)</vt:lpstr>
      <vt:lpstr>Интеграция</vt:lpstr>
      <vt:lpstr>Приёмы работы по развитию продуктивного мышления:</vt:lpstr>
      <vt:lpstr>Организация  поиска краеведческой информации в исторической справке для решения задачи</vt:lpstr>
      <vt:lpstr>Использование нестандартных задач </vt:lpstr>
      <vt:lpstr>Вывод: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общеобразовательная школа № 7 с углублённым изучением отдельных предметов» г. Серпухова</dc:title>
  <dc:creator>Vera</dc:creator>
  <cp:lastModifiedBy>Svetik</cp:lastModifiedBy>
  <cp:revision>15</cp:revision>
  <dcterms:created xsi:type="dcterms:W3CDTF">2015-06-25T10:57:35Z</dcterms:created>
  <dcterms:modified xsi:type="dcterms:W3CDTF">2017-01-10T12:40:35Z</dcterms:modified>
</cp:coreProperties>
</file>