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1" r:id="rId6"/>
    <p:sldId id="288" r:id="rId7"/>
    <p:sldId id="286" r:id="rId8"/>
    <p:sldId id="287" r:id="rId9"/>
    <p:sldId id="284" r:id="rId10"/>
    <p:sldId id="289" r:id="rId11"/>
    <p:sldId id="291" r:id="rId12"/>
    <p:sldId id="285" r:id="rId13"/>
    <p:sldId id="293" r:id="rId14"/>
    <p:sldId id="294" r:id="rId15"/>
    <p:sldId id="272" r:id="rId16"/>
    <p:sldId id="292" r:id="rId17"/>
    <p:sldId id="265" r:id="rId18"/>
    <p:sldId id="260" r:id="rId19"/>
    <p:sldId id="280" r:id="rId20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6404" autoAdjust="0"/>
  </p:normalViewPr>
  <p:slideViewPr>
    <p:cSldViewPr>
      <p:cViewPr>
        <p:scale>
          <a:sx n="78" d="100"/>
          <a:sy n="78" d="100"/>
        </p:scale>
        <p:origin x="-1128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25.07.2025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1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357166"/>
            <a:ext cx="7851648" cy="4286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3200" dirty="0" smtClean="0"/>
              <a:t>ГКОУ УР «</a:t>
            </a:r>
            <a:r>
              <a:rPr lang="ru-RU" sz="3200" dirty="0" err="1" smtClean="0"/>
              <a:t>Новомултанская</a:t>
            </a:r>
            <a:r>
              <a:rPr lang="ru-RU" sz="3200" dirty="0" smtClean="0"/>
              <a:t> школа-интернат»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3400" y="928670"/>
            <a:ext cx="7854696" cy="4929222"/>
          </a:xfrm>
        </p:spPr>
        <p:txBody>
          <a:bodyPr>
            <a:normAutofit fontScale="77500" lnSpcReduction="20000"/>
          </a:bodyPr>
          <a:lstStyle/>
          <a:p>
            <a:r>
              <a:rPr lang="ru-RU" sz="1500" dirty="0" smtClean="0"/>
              <a:t> </a:t>
            </a:r>
          </a:p>
          <a:p>
            <a:pPr algn="ctr"/>
            <a:r>
              <a:rPr lang="ru-RU" sz="1900" dirty="0" smtClean="0"/>
              <a:t> </a:t>
            </a:r>
            <a:r>
              <a:rPr lang="ru-RU" sz="4000" dirty="0" smtClean="0"/>
              <a:t>Экологически творческий проект</a:t>
            </a:r>
          </a:p>
          <a:p>
            <a:pPr algn="ctr"/>
            <a:endParaRPr lang="ru-RU" sz="4000" dirty="0" smtClean="0"/>
          </a:p>
          <a:p>
            <a:pPr algn="ctr"/>
            <a:r>
              <a:rPr lang="ru-RU" sz="5800" dirty="0" smtClean="0"/>
              <a:t> «Цветник - подарок школе»</a:t>
            </a:r>
          </a:p>
          <a:p>
            <a:pPr algn="ctr"/>
            <a:endParaRPr lang="ru-RU" dirty="0" smtClean="0"/>
          </a:p>
          <a:p>
            <a:r>
              <a:rPr lang="ru-RU" sz="2200" dirty="0" smtClean="0"/>
              <a:t>      Выполнили: воспитанники </a:t>
            </a:r>
            <a:r>
              <a:rPr lang="ru-RU" sz="1700" dirty="0" smtClean="0"/>
              <a:t>6-класса</a:t>
            </a:r>
            <a:endParaRPr lang="ru-RU" sz="2200" dirty="0" smtClean="0"/>
          </a:p>
          <a:p>
            <a:r>
              <a:rPr lang="ru-RU" sz="2200" dirty="0" smtClean="0"/>
              <a:t> воспитатель:</a:t>
            </a:r>
          </a:p>
          <a:p>
            <a:r>
              <a:rPr lang="ru-RU" sz="2200" dirty="0" err="1" smtClean="0"/>
              <a:t>Дряхлова</a:t>
            </a:r>
            <a:r>
              <a:rPr lang="ru-RU" sz="2200" dirty="0" smtClean="0"/>
              <a:t>  Марина                                                                                                            </a:t>
            </a:r>
          </a:p>
          <a:p>
            <a:r>
              <a:rPr lang="ru-RU" sz="2200" dirty="0" smtClean="0"/>
              <a:t>                                                   Владимировна</a:t>
            </a:r>
            <a:r>
              <a:rPr lang="en-US" sz="2200" dirty="0" smtClean="0"/>
              <a:t> </a:t>
            </a:r>
            <a:r>
              <a:rPr lang="ru-RU" sz="2200" dirty="0" smtClean="0"/>
              <a:t>   </a:t>
            </a:r>
          </a:p>
          <a:p>
            <a:r>
              <a:rPr lang="ru-RU" sz="2200" dirty="0" smtClean="0"/>
              <a:t>                                                   </a:t>
            </a:r>
          </a:p>
          <a:p>
            <a:r>
              <a:rPr lang="ru-RU" sz="2200" dirty="0" smtClean="0"/>
              <a:t>                                                         </a:t>
            </a:r>
            <a:endParaRPr lang="ru-RU" sz="1700" dirty="0" smtClean="0"/>
          </a:p>
          <a:p>
            <a:r>
              <a:rPr lang="ru-RU" sz="1700" dirty="0" smtClean="0"/>
              <a:t> </a:t>
            </a:r>
          </a:p>
          <a:p>
            <a:pPr algn="ctr"/>
            <a:r>
              <a:rPr lang="ru-RU" sz="3600" dirty="0" smtClean="0"/>
              <a:t> </a:t>
            </a:r>
          </a:p>
          <a:p>
            <a:pPr algn="ctr"/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3000"/>
    </mc:Choice>
    <mc:Fallback>
      <p:transition spd="slow" advTm="13000"/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332656"/>
            <a:ext cx="8229600" cy="5965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Уход за цветочной рассадой.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571472" y="1124744"/>
            <a:ext cx="7888960" cy="5233214"/>
          </a:xfrm>
        </p:spPr>
        <p:txBody>
          <a:bodyPr>
            <a:normAutofit/>
          </a:bodyPr>
          <a:lstStyle/>
          <a:p>
            <a:r>
              <a:rPr lang="ru-RU" dirty="0" smtClean="0"/>
              <a:t>Уход за рассадой заключается в регулярном поливе, подкормке удобрениями, в рыхлении. </a:t>
            </a:r>
          </a:p>
          <a:p>
            <a:r>
              <a:rPr lang="ru-RU" dirty="0" smtClean="0"/>
              <a:t>Рассада в теплице поливается из леек  прогретой водой. </a:t>
            </a:r>
          </a:p>
          <a:p>
            <a:endParaRPr lang="ru-RU" dirty="0" smtClean="0"/>
          </a:p>
          <a:p>
            <a:r>
              <a:rPr lang="ru-RU" dirty="0" smtClean="0"/>
              <a:t>  До появления мелкосеменных всходов один раз в день  пленку поднимают для проветривания , поливают теплой водой.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30000"/>
    </mc:Choice>
    <mc:Fallback>
      <p:transition spd="slow" advClick="0" advTm="30000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121444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r>
              <a:rPr lang="ru-RU" sz="4000" b="1" dirty="0" smtClean="0"/>
              <a:t>Правила техники безопасности   на     пришкольном участке</a:t>
            </a:r>
            <a:endParaRPr lang="ru-RU" sz="4000" b="1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ru-RU" dirty="0" smtClean="0"/>
              <a:t>1. Все работы на школьном участке выполняются в перчатках.</a:t>
            </a:r>
          </a:p>
          <a:p>
            <a:pPr marL="0" indent="0">
              <a:buNone/>
            </a:pPr>
            <a:r>
              <a:rPr lang="ru-RU" dirty="0" smtClean="0"/>
              <a:t>2. Садовый инвентарь переносят, передают рабочей поверхностью вниз.</a:t>
            </a:r>
          </a:p>
          <a:p>
            <a:pPr marL="0" indent="0">
              <a:buNone/>
            </a:pPr>
            <a:r>
              <a:rPr lang="ru-RU" dirty="0" smtClean="0"/>
              <a:t>3. Соблюдать нормы переноса тяжести (воды, земли и других материалов).</a:t>
            </a:r>
          </a:p>
          <a:p>
            <a:pPr marL="0" indent="0">
              <a:buNone/>
            </a:pPr>
            <a:r>
              <a:rPr lang="ru-RU" dirty="0" smtClean="0"/>
              <a:t>4. В летний период носить головной убор и соблюдать питьевой режим.</a:t>
            </a:r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32000"/>
    </mc:Choice>
    <mc:Fallback>
      <p:transition spd="slow" advClick="0" advTm="32000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571612"/>
            <a:ext cx="4329114" cy="475298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1. Вносим в грунт перегной.</a:t>
            </a:r>
          </a:p>
          <a:p>
            <a:pPr marL="0" indent="0">
              <a:buNone/>
            </a:pPr>
            <a:r>
              <a:rPr lang="ru-RU" sz="2800" dirty="0" smtClean="0"/>
              <a:t>2. Прогретую землю копаем глубиной в штык лопаты.</a:t>
            </a:r>
          </a:p>
          <a:p>
            <a:pPr marL="0" indent="0">
              <a:buNone/>
            </a:pPr>
            <a:r>
              <a:rPr lang="ru-RU" sz="2800" dirty="0" smtClean="0"/>
              <a:t>3. Удаляем посторонний мусор.</a:t>
            </a:r>
          </a:p>
          <a:p>
            <a:pPr marL="0" indent="0">
              <a:buNone/>
            </a:pPr>
            <a:r>
              <a:rPr lang="ru-RU" sz="2800" dirty="0" smtClean="0"/>
              <a:t>4.Разрыхляем  поверхность земли.</a:t>
            </a:r>
          </a:p>
          <a:p>
            <a:pPr marL="0" indent="0">
              <a:buNone/>
            </a:pPr>
            <a:r>
              <a:rPr lang="ru-RU" sz="2800" dirty="0" smtClean="0"/>
              <a:t>5. Выкладываем контур «ручья» щебнем.</a:t>
            </a:r>
          </a:p>
          <a:p>
            <a:endParaRPr lang="ru-RU" dirty="0"/>
          </a:p>
        </p:txBody>
      </p:sp>
      <p:pic>
        <p:nvPicPr>
          <p:cNvPr id="4098" name="Picture 2" descr="K:\для цветника фото\IMG_20230513_1611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57884" y="1000107"/>
            <a:ext cx="2960005" cy="3071835"/>
          </a:xfrm>
          <a:prstGeom prst="rect">
            <a:avLst/>
          </a:prstGeom>
          <a:noFill/>
        </p:spPr>
      </p:pic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899591" y="99393"/>
            <a:ext cx="8136905" cy="1329343"/>
          </a:xfrm>
        </p:spPr>
        <p:txBody>
          <a:bodyPr>
            <a:normAutofit fontScale="90000"/>
          </a:bodyPr>
          <a:lstStyle/>
          <a:p>
            <a:r>
              <a:rPr lang="ru-RU" sz="4000" b="1" dirty="0" smtClean="0"/>
              <a:t>Подготовка почвы, оформление «сухого ручья</a:t>
            </a:r>
            <a:r>
              <a:rPr lang="ru-RU" b="1" dirty="0" smtClean="0"/>
              <a:t>»</a:t>
            </a:r>
            <a:endParaRPr lang="ru-RU" b="1" dirty="0"/>
          </a:p>
        </p:txBody>
      </p:sp>
      <p:pic>
        <p:nvPicPr>
          <p:cNvPr id="4099" name="Picture 3" descr="K:\для цветника фото\IMG_20230513_16162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929190" y="3714752"/>
            <a:ext cx="3143272" cy="3071858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4000"/>
    </mc:Choice>
    <mc:Fallback>
      <p:transition spd="slow" advClick="0" advTm="24000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1214422"/>
            <a:ext cx="7924800" cy="135732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b="1" dirty="0" smtClean="0"/>
              <a:t>Изготовление декоративных поделок для цветника</a:t>
            </a:r>
            <a:r>
              <a:rPr lang="ru-RU" sz="4400" b="1" dirty="0" smtClean="0"/>
              <a:t> 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sz="4000" dirty="0" smtClean="0"/>
              <a:t>на уроках столярного дела</a:t>
            </a:r>
            <a:endParaRPr lang="ru-RU" sz="4000" dirty="0"/>
          </a:p>
        </p:txBody>
      </p:sp>
      <p:pic>
        <p:nvPicPr>
          <p:cNvPr id="4" name="Picture 2" descr="C:\Users\Admin\Pictures\Desktop\для цветника фото\IMG_20230505_1028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331121" y="2503421"/>
            <a:ext cx="3841279" cy="3425386"/>
          </a:xfrm>
          <a:prstGeom prst="rect">
            <a:avLst/>
          </a:prstGeom>
          <a:noFill/>
        </p:spPr>
      </p:pic>
      <p:pic>
        <p:nvPicPr>
          <p:cNvPr id="6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5720" y="3214686"/>
            <a:ext cx="4000528" cy="32861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12000"/>
    </mc:Choice>
    <mc:Fallback>
      <p:transition spd="slow" advClick="0" advTm="12000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87624" y="285728"/>
            <a:ext cx="7499175" cy="83901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Грибочки - мухоморы из цемента</a:t>
            </a:r>
            <a:endParaRPr lang="ru-RU" sz="3600" b="1" dirty="0"/>
          </a:p>
        </p:txBody>
      </p:sp>
      <p:pic>
        <p:nvPicPr>
          <p:cNvPr id="3074" name="Picture 2" descr="F:\для цветника фото\IMG_20230517_155820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3" y="3357562"/>
            <a:ext cx="4429155" cy="3397663"/>
          </a:xfrm>
          <a:prstGeom prst="rect">
            <a:avLst/>
          </a:prstGeom>
          <a:noFill/>
        </p:spPr>
      </p:pic>
      <p:pic>
        <p:nvPicPr>
          <p:cNvPr id="5" name="Picture 2" descr="C:\Users\Admin\Pictures\Desktop\IMG_20230911_082233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340769"/>
            <a:ext cx="4176464" cy="344555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6000"/>
    </mc:Choice>
    <mc:Fallback>
      <p:transition spd="slow" advClick="0" advTm="6000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0648"/>
            <a:ext cx="8229600" cy="596584"/>
          </a:xfrm>
        </p:spPr>
        <p:txBody>
          <a:bodyPr>
            <a:norm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Высадка цветочной рассады</a:t>
            </a:r>
            <a:endParaRPr lang="ru-RU" sz="3600" dirty="0"/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071546"/>
            <a:ext cx="3471858" cy="5253054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2800" dirty="0" smtClean="0"/>
              <a:t> 1. Высаживаем рассаду после окончания ночных заморозков согласно схеме эскиза.</a:t>
            </a:r>
          </a:p>
          <a:p>
            <a:pPr marL="0" indent="0">
              <a:buNone/>
            </a:pPr>
            <a:r>
              <a:rPr lang="ru-RU" sz="2800" dirty="0" smtClean="0"/>
              <a:t>2.  Готовые бороздки поливаем  водой и высаживаем  растения в шахматном порядке.</a:t>
            </a:r>
          </a:p>
          <a:p>
            <a:endParaRPr lang="ru-RU" dirty="0"/>
          </a:p>
        </p:txBody>
      </p:sp>
      <p:pic>
        <p:nvPicPr>
          <p:cNvPr id="5122" name="Picture 2" descr="K:\для цветника фото\IMG_20230518_10590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72132" y="1071546"/>
            <a:ext cx="3196851" cy="3214711"/>
          </a:xfrm>
          <a:prstGeom prst="rect">
            <a:avLst/>
          </a:prstGeom>
          <a:noFill/>
        </p:spPr>
      </p:pic>
      <p:pic>
        <p:nvPicPr>
          <p:cNvPr id="2050" name="Picture 2" descr="F:\для цветника фото\IMG_20230519_17314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786182" y="3333724"/>
            <a:ext cx="3357586" cy="3333774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0000"/>
    </mc:Choice>
    <mc:Fallback>
      <p:transition spd="slow" advClick="0" advTm="20000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581528" cy="1214446"/>
          </a:xfrm>
        </p:spPr>
        <p:txBody>
          <a:bodyPr>
            <a:normAutofit/>
          </a:bodyPr>
          <a:lstStyle/>
          <a:p>
            <a:r>
              <a:rPr lang="ru-RU" sz="3600" b="1" dirty="0" smtClean="0"/>
              <a:t>Уход за цветником в летний период заключается  в</a:t>
            </a:r>
            <a:r>
              <a:rPr lang="ru-RU" sz="3600" dirty="0" smtClean="0"/>
              <a:t>:</a:t>
            </a:r>
            <a:endParaRPr lang="ru-RU" sz="3600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643050"/>
            <a:ext cx="3971924" cy="4681550"/>
          </a:xfrm>
        </p:spPr>
        <p:txBody>
          <a:bodyPr>
            <a:normAutofit fontScale="92500"/>
          </a:bodyPr>
          <a:lstStyle/>
          <a:p>
            <a:pPr marL="0" indent="0">
              <a:buNone/>
            </a:pPr>
            <a:r>
              <a:rPr lang="ru-RU" sz="2800" dirty="0" smtClean="0"/>
              <a:t>1. Регулярном поливе, рыхлении, прополке, удалении сорняков.</a:t>
            </a:r>
          </a:p>
          <a:p>
            <a:pPr marL="0" indent="0">
              <a:buNone/>
            </a:pPr>
            <a:r>
              <a:rPr lang="ru-RU" sz="2800" dirty="0" smtClean="0"/>
              <a:t>2. В летний период полив  и уход за цветником выполняли техперсонал школы, а также мальчики, которые живут в нашем селе  и обучаются в  школе- интернат.</a:t>
            </a:r>
            <a:endParaRPr lang="ru-RU" sz="2800" dirty="0"/>
          </a:p>
        </p:txBody>
      </p:sp>
      <p:pic>
        <p:nvPicPr>
          <p:cNvPr id="5" name="Picture 2" descr="C:\Users\Admin\Pictures\Desktop\IMG_20230801_08441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24" y="1571612"/>
            <a:ext cx="4503089" cy="478634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31000"/>
    </mc:Choice>
    <mc:Fallback>
      <p:transition spd="slow" advClick="0" advTm="31000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85804" y="142852"/>
            <a:ext cx="8229600" cy="121444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Уход за садовыми поделками заключается  в: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1428736"/>
            <a:ext cx="3471858" cy="4895864"/>
          </a:xfrm>
        </p:spPr>
        <p:txBody>
          <a:bodyPr/>
          <a:lstStyle/>
          <a:p>
            <a:pPr marL="0" indent="0">
              <a:buNone/>
            </a:pPr>
            <a:r>
              <a:rPr lang="ru-RU" dirty="0" smtClean="0"/>
              <a:t>1. Дополнении и обсыпки щебнем контура «ручья»</a:t>
            </a:r>
          </a:p>
          <a:p>
            <a:endParaRPr lang="ru-RU" dirty="0" smtClean="0"/>
          </a:p>
          <a:p>
            <a:pPr marL="0" indent="0">
              <a:buNone/>
            </a:pPr>
            <a:r>
              <a:rPr lang="ru-RU" dirty="0" smtClean="0"/>
              <a:t>2. Обработке поверхности березовых фигур растительным маслом.</a:t>
            </a:r>
            <a:endParaRPr lang="ru-RU" dirty="0"/>
          </a:p>
        </p:txBody>
      </p:sp>
      <p:pic>
        <p:nvPicPr>
          <p:cNvPr id="1026" name="Picture 2" descr="F:\для цветника фото\IMG_20230711_13105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0" y="1428736"/>
            <a:ext cx="3762368" cy="2821776"/>
          </a:xfrm>
          <a:prstGeom prst="rect">
            <a:avLst/>
          </a:prstGeom>
          <a:noFill/>
        </p:spPr>
      </p:pic>
      <p:pic>
        <p:nvPicPr>
          <p:cNvPr id="1027" name="Picture 3" descr="F:\для цветника фото\IMG_20230711_130608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43306" y="3643290"/>
            <a:ext cx="3786214" cy="2967425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16000"/>
    </mc:Choice>
    <mc:Fallback>
      <p:transition spd="slow" advClick="0" advTm="16000"/>
    </mc:Fallback>
  </mc:AlternateContent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476672"/>
            <a:ext cx="8229600" cy="596584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Обобщающий этап</a:t>
            </a:r>
            <a:br>
              <a:rPr lang="ru-RU" sz="36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Наш цветник </a:t>
            </a:r>
            <a:endParaRPr lang="ru-RU" sz="36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1142984"/>
            <a:ext cx="4543428" cy="5181616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в </a:t>
            </a:r>
            <a:r>
              <a:rPr lang="ru-RU" sz="2400" dirty="0" smtClean="0"/>
              <a:t>мае</a:t>
            </a:r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   в июле</a:t>
            </a:r>
          </a:p>
          <a:p>
            <a:endParaRPr lang="ru-RU" sz="2400" dirty="0" smtClean="0"/>
          </a:p>
          <a:p>
            <a:endParaRPr lang="ru-RU" sz="2400" dirty="0" smtClean="0"/>
          </a:p>
          <a:p>
            <a:pPr>
              <a:buNone/>
            </a:pPr>
            <a:r>
              <a:rPr lang="ru-RU" sz="2400" dirty="0" smtClean="0"/>
              <a:t>                         </a:t>
            </a:r>
          </a:p>
          <a:p>
            <a:pPr>
              <a:buNone/>
            </a:pPr>
            <a:r>
              <a:rPr lang="ru-RU" sz="2400" dirty="0" smtClean="0"/>
              <a:t>                                в августе</a:t>
            </a:r>
            <a:endParaRPr lang="ru-RU" sz="2400" dirty="0"/>
          </a:p>
        </p:txBody>
      </p:sp>
      <p:pic>
        <p:nvPicPr>
          <p:cNvPr id="3" name="Picture 2" descr="F:\для цветника фото\IMG_20230608_11475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00232" y="1052736"/>
            <a:ext cx="2809894" cy="1983355"/>
          </a:xfrm>
          <a:prstGeom prst="rect">
            <a:avLst/>
          </a:prstGeom>
          <a:noFill/>
        </p:spPr>
      </p:pic>
      <p:pic>
        <p:nvPicPr>
          <p:cNvPr id="7" name="Picture 2" descr="C:\Users\Admin\Pictures\Desktop\IMG_20230801_083059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00496" y="2500306"/>
            <a:ext cx="3000396" cy="2180150"/>
          </a:xfrm>
          <a:prstGeom prst="rect">
            <a:avLst/>
          </a:prstGeom>
          <a:noFill/>
        </p:spPr>
      </p:pic>
      <p:pic>
        <p:nvPicPr>
          <p:cNvPr id="8" name="Picture 2" descr="C:\Users\Admin\Pictures\Desktop\IMG_20230914_123130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00760" y="4429132"/>
            <a:ext cx="2857520" cy="2143140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12000"/>
    </mc:Choice>
    <mc:Fallback>
      <p:transition spd="slow" advTm="12000"/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16632"/>
            <a:ext cx="8064896" cy="2952328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> </a:t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             Заключение</a:t>
            </a:r>
            <a:br>
              <a:rPr lang="ru-RU" b="1" dirty="0" smtClean="0"/>
            </a:br>
            <a:r>
              <a:rPr lang="ru-RU" sz="3600" b="1" dirty="0" smtClean="0"/>
              <a:t>Творение сказки из цветов своими руками преобразит любой укромный уголок, особенно когда вложена душа и детская фантазия. Этот сказочный шедевр  дарим  нашей школе!</a:t>
            </a:r>
            <a:endParaRPr lang="ru-RU" sz="3600" b="1" dirty="0"/>
          </a:p>
        </p:txBody>
      </p:sp>
      <p:pic>
        <p:nvPicPr>
          <p:cNvPr id="2050" name="Picture 2" descr="C:\Users\Admin\Pictures\Desktop\IMG_20230911_084032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99592" y="3061463"/>
            <a:ext cx="7272808" cy="3658683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18000"/>
    </mc:Choice>
    <mc:Fallback>
      <p:transition spd="slow" advClick="0" advTm="18000"/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428604"/>
            <a:ext cx="8043890" cy="6429396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Тип проекта: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познавательно-творческий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Участники проекта: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обучающиеся 6 класса, учитель сельскохозяйственного труда Степанова Галина Георгиевна, учитель столярного дела, Арасланов Евгений Семенович 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Режим работы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 внеурочная деятельность.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Продолжительность проекта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:</a:t>
            </a:r>
          </a:p>
          <a:p>
            <a:pPr marL="0" indent="0">
              <a:buNone/>
            </a:pPr>
            <a:r>
              <a:rPr lang="en-US" sz="2800" dirty="0" smtClean="0">
                <a:latin typeface="Times New Roman" pitchFamily="18" charset="0"/>
                <a:cs typeface="Times New Roman" pitchFamily="18" charset="0"/>
              </a:rPr>
              <a:t>   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долгосрочный с апреля по сентябрь 2023г.</a:t>
            </a:r>
          </a:p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Материально-техническая база: </a:t>
            </a:r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Семена, цветочная рассада, садовый и столярный инструментарий, гравийный щебень, березовые тюльки, предметы старинного быта. </a:t>
            </a: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74000"/>
    </mc:Choice>
    <mc:Fallback>
      <p:transition spd="slow" advClick="0" advTm="74000"/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8229600" cy="1152128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Обоснование выбора темы проекта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785794"/>
            <a:ext cx="3682752" cy="6072206"/>
          </a:xfrm>
        </p:spPr>
        <p:txBody>
          <a:bodyPr>
            <a:normAutofit fontScale="92500" lnSpcReduction="20000"/>
          </a:bodyPr>
          <a:lstStyle/>
          <a:p>
            <a:pPr>
              <a:buNone/>
            </a:pP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 Уют и привлекательность школы, которые мы  создаем , должны быть не только изнутри, но и снаружи. Выбирая тему проекта, мы </a:t>
            </a:r>
            <a:r>
              <a:rPr lang="ru-RU" dirty="0" smtClean="0"/>
              <a:t>решили вложить  свои знания и навыки в благородный и творческий труд, а главное –</a:t>
            </a:r>
            <a:r>
              <a:rPr lang="en-US" dirty="0" smtClean="0"/>
              <a:t> </a:t>
            </a:r>
            <a:r>
              <a:rPr lang="ru-RU" dirty="0" smtClean="0"/>
              <a:t>красоту созданную своими руками. 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Задумка в создании необычного цветника, является новизной в нашей школе-интернат, поэтому наш проект интересен нам вдвойне.</a:t>
            </a:r>
          </a:p>
          <a:p>
            <a:endParaRPr lang="ru-RU" dirty="0"/>
          </a:p>
        </p:txBody>
      </p:sp>
      <p:pic>
        <p:nvPicPr>
          <p:cNvPr id="1026" name="Picture 2" descr="C:\Users\Admin\Pictures\Desktop\IMG_20230825_09361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67943" y="764704"/>
            <a:ext cx="5019785" cy="5544616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74000"/>
    </mc:Choice>
    <mc:Fallback>
      <p:transition spd="slow" advClick="0" advTm="74000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85728"/>
            <a:ext cx="8229600" cy="928694"/>
          </a:xfrm>
        </p:spPr>
        <p:txBody>
          <a:bodyPr>
            <a:normAutofit fontScale="90000"/>
          </a:bodyPr>
          <a:lstStyle/>
          <a:p>
            <a:pPr algn="ctr"/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Цели и задачи проекта</a:t>
            </a: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714356"/>
            <a:ext cx="8229600" cy="5857916"/>
          </a:xfrm>
        </p:spPr>
        <p:txBody>
          <a:bodyPr>
            <a:normAutofit/>
          </a:bodyPr>
          <a:lstStyle/>
          <a:p>
            <a:endParaRPr lang="ru-RU" dirty="0" smtClean="0"/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Цель -</a:t>
            </a: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вовлечение учащихся в общественно значимую трудовую деятельность по благоустройству и озеленению школы- интернат;</a:t>
            </a:r>
          </a:p>
          <a:p>
            <a:r>
              <a:rPr lang="ru-RU" sz="3000" b="1" dirty="0" smtClean="0">
                <a:latin typeface="Times New Roman" pitchFamily="18" charset="0"/>
                <a:cs typeface="Times New Roman" pitchFamily="18" charset="0"/>
              </a:rPr>
              <a:t>Задачи: 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- получить необходимую информацию о цветочных растениях;</a:t>
            </a:r>
          </a:p>
          <a:p>
            <a:pPr>
              <a:buNone/>
            </a:pPr>
            <a:r>
              <a:rPr lang="ru-RU" sz="3000" dirty="0" smtClean="0">
                <a:latin typeface="Times New Roman" pitchFamily="18" charset="0"/>
                <a:cs typeface="Times New Roman" pitchFamily="18" charset="0"/>
              </a:rPr>
              <a:t>    - расширять знания и умения учащихся по созданию цветочного дизайна на территории школы</a:t>
            </a:r>
            <a:r>
              <a:rPr lang="en-US" sz="30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3000" dirty="0" smtClean="0">
              <a:latin typeface="Times New Roman" pitchFamily="18" charset="0"/>
              <a:cs typeface="Times New Roman" pitchFamily="18" charset="0"/>
            </a:endParaRPr>
          </a:p>
          <a:p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Tm="35000"/>
    </mc:Choice>
    <mc:Fallback>
      <p:transition spd="slow" advTm="35000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14400" y="692696"/>
            <a:ext cx="8229600" cy="504056"/>
          </a:xfrm>
        </p:spPr>
        <p:txBody>
          <a:bodyPr>
            <a:noAutofit/>
          </a:bodyPr>
          <a:lstStyle/>
          <a:p>
            <a:pPr algn="ctr"/>
            <a:r>
              <a:rPr lang="ru-RU" sz="3600" b="1" dirty="0" smtClean="0">
                <a:latin typeface="Times New Roman" pitchFamily="18" charset="0"/>
                <a:cs typeface="Times New Roman" pitchFamily="18" charset="0"/>
              </a:rPr>
              <a:t>Планируемые  результаты проекта: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908720"/>
            <a:ext cx="8229600" cy="5616624"/>
          </a:xfrm>
        </p:spPr>
        <p:txBody>
          <a:bodyPr>
            <a:normAutofit/>
          </a:bodyPr>
          <a:lstStyle/>
          <a:p>
            <a:endParaRPr lang="ru-RU" dirty="0" smtClean="0">
              <a:latin typeface="Times New Roman" pitchFamily="18" charset="0"/>
              <a:cs typeface="Times New Roman" pitchFamily="18" charset="0"/>
            </a:endParaRP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знать</a:t>
            </a:r>
            <a:r>
              <a:rPr lang="ru-RU" sz="2800" dirty="0" smtClean="0"/>
              <a:t> и различать название цветочных семян, технологию посева семян;</a:t>
            </a:r>
          </a:p>
          <a:p>
            <a:pPr marL="0" indent="0"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- схематично наносить планировку цветочных клумб на рисунке;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соблюдать и выполнять  режим ухода за посадочным материалом;</a:t>
            </a:r>
          </a:p>
          <a:p>
            <a:pPr>
              <a:buNone/>
            </a:pP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 - создавать цветники на домашнем участке.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28000"/>
    </mc:Choice>
    <mc:Fallback>
      <p:transition spd="slow" advClick="0" advTm="28000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-459432"/>
            <a:ext cx="8064896" cy="3024336"/>
          </a:xfrm>
        </p:spPr>
        <p:txBody>
          <a:bodyPr>
            <a:normAutofit fontScale="90000"/>
          </a:bodyPr>
          <a:lstStyle/>
          <a:p>
            <a:pPr lvl="0" algn="ctr"/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4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40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Семена собираем осенью. Переработка семян – в зимние месяцы. При подборе семян растений необходимо учитывать постепенный перепад высоты растений и их цветение.</a:t>
            </a:r>
            <a:r>
              <a:rPr lang="ru-RU" sz="3600" b="1" i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54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5400" dirty="0" smtClean="0"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643438" y="1935480"/>
            <a:ext cx="4071966" cy="2707966"/>
          </a:xfrm>
        </p:spPr>
        <p:txBody>
          <a:bodyPr/>
          <a:lstStyle/>
          <a:p>
            <a:endParaRPr lang="ru-RU" dirty="0"/>
          </a:p>
        </p:txBody>
      </p:sp>
      <p:pic>
        <p:nvPicPr>
          <p:cNvPr id="3" name="Picture 2" descr="C:\Users\Admin\Pictures\Desktop\IMG_20230915_13454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4552820" y="1401704"/>
            <a:ext cx="3744417" cy="4630652"/>
          </a:xfrm>
          <a:prstGeom prst="rect">
            <a:avLst/>
          </a:prstGeom>
          <a:noFill/>
        </p:spPr>
      </p:pic>
      <p:pic>
        <p:nvPicPr>
          <p:cNvPr id="1027" name="Picture 3" descr="C:\Users\Admin\Pictures\Desktop\IMG_20230915_134355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5400000" flipH="1">
            <a:off x="897962" y="2566535"/>
            <a:ext cx="3438418" cy="4443269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18000"/>
    </mc:Choice>
    <mc:Fallback>
      <p:transition spd="slow" advClick="0" advTm="18000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0"/>
            <a:ext cx="8280920" cy="714356"/>
          </a:xfrm>
        </p:spPr>
        <p:txBody>
          <a:bodyPr>
            <a:normAutofit/>
          </a:bodyPr>
          <a:lstStyle/>
          <a:p>
            <a:r>
              <a:rPr lang="ru-RU" sz="4000" dirty="0" smtClean="0"/>
              <a:t>      </a:t>
            </a:r>
            <a:r>
              <a:rPr lang="ru-RU" sz="3600" b="1" dirty="0" smtClean="0"/>
              <a:t>Схема и планировка цветника</a:t>
            </a:r>
            <a:r>
              <a:rPr lang="ru-RU" sz="4000" dirty="0" smtClean="0"/>
              <a:t>.</a:t>
            </a:r>
            <a:endParaRPr lang="ru-RU" sz="4000" dirty="0"/>
          </a:p>
        </p:txBody>
      </p:sp>
      <p:pic>
        <p:nvPicPr>
          <p:cNvPr id="4" name="Picture 3" descr="C:\Users\Admin\Pictures\Desktop\IMG_20230729_080639.jpg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502178" y="-297007"/>
            <a:ext cx="3275550" cy="5472610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2286000" y="4077072"/>
            <a:ext cx="3582144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fontAlgn="base"/>
            <a:r>
              <a:rPr lang="ru-RU" b="1" dirty="0" smtClean="0">
                <a:cs typeface="Times New Roman" panose="02020603050405020304" pitchFamily="18" charset="0"/>
              </a:rPr>
              <a:t>1. Бархатцы желтые</a:t>
            </a:r>
            <a:endParaRPr lang="ru-RU" dirty="0" smtClean="0">
              <a:cs typeface="Times New Roman" panose="02020603050405020304" pitchFamily="18" charset="0"/>
            </a:endParaRPr>
          </a:p>
          <a:p>
            <a:r>
              <a:rPr lang="ru-RU" b="1" dirty="0" smtClean="0">
                <a:cs typeface="Times New Roman" panose="02020603050405020304" pitchFamily="18" charset="0"/>
              </a:rPr>
              <a:t>2. Щебень гравийный                  </a:t>
            </a:r>
            <a:endParaRPr lang="ru-RU" dirty="0" smtClean="0">
              <a:cs typeface="Times New Roman" panose="02020603050405020304" pitchFamily="18" charset="0"/>
            </a:endParaRPr>
          </a:p>
          <a:p>
            <a:pPr fontAlgn="base"/>
            <a:r>
              <a:rPr lang="ru-RU" b="1" dirty="0" smtClean="0">
                <a:cs typeface="Times New Roman" panose="02020603050405020304" pitchFamily="18" charset="0"/>
              </a:rPr>
              <a:t>3. Петуния красная и лобелия </a:t>
            </a:r>
            <a:endParaRPr lang="ru-RU" dirty="0" smtClean="0">
              <a:cs typeface="Times New Roman" panose="02020603050405020304" pitchFamily="18" charset="0"/>
            </a:endParaRPr>
          </a:p>
          <a:p>
            <a:pPr fontAlgn="base"/>
            <a:r>
              <a:rPr lang="ru-RU" b="1" dirty="0" smtClean="0">
                <a:cs typeface="Times New Roman" panose="02020603050405020304" pitchFamily="18" charset="0"/>
              </a:rPr>
              <a:t>4. </a:t>
            </a:r>
            <a:r>
              <a:rPr lang="ru-RU" b="1" dirty="0" err="1" smtClean="0">
                <a:cs typeface="Times New Roman" panose="02020603050405020304" pitchFamily="18" charset="0"/>
              </a:rPr>
              <a:t>Агератум</a:t>
            </a:r>
            <a:endParaRPr lang="ru-RU" dirty="0" smtClean="0">
              <a:cs typeface="Times New Roman" panose="02020603050405020304" pitchFamily="18" charset="0"/>
            </a:endParaRPr>
          </a:p>
          <a:p>
            <a:pPr fontAlgn="base"/>
            <a:r>
              <a:rPr lang="ru-RU" b="1" dirty="0" smtClean="0">
                <a:cs typeface="Times New Roman" panose="02020603050405020304" pitchFamily="18" charset="0"/>
              </a:rPr>
              <a:t>5. Цинния красная</a:t>
            </a:r>
            <a:endParaRPr lang="ru-RU" dirty="0" smtClean="0">
              <a:cs typeface="Times New Roman" panose="02020603050405020304" pitchFamily="18" charset="0"/>
            </a:endParaRPr>
          </a:p>
          <a:p>
            <a:r>
              <a:rPr lang="ru-RU" b="1" dirty="0" smtClean="0">
                <a:cs typeface="Times New Roman" panose="02020603050405020304" pitchFamily="18" charset="0"/>
              </a:rPr>
              <a:t>6. Петуния белая                                    </a:t>
            </a:r>
            <a:endParaRPr lang="ru-RU" dirty="0" smtClean="0">
              <a:cs typeface="Times New Roman" panose="02020603050405020304" pitchFamily="18" charset="0"/>
            </a:endParaRPr>
          </a:p>
          <a:p>
            <a:r>
              <a:rPr lang="ru-RU" b="1" dirty="0" smtClean="0">
                <a:cs typeface="Times New Roman" panose="02020603050405020304" pitchFamily="18" charset="0"/>
              </a:rPr>
              <a:t>7. Бархатцы оранжевые                       </a:t>
            </a:r>
            <a:endParaRPr lang="ru-RU" dirty="0" smtClean="0">
              <a:cs typeface="Times New Roman" panose="02020603050405020304" pitchFamily="18" charset="0"/>
            </a:endParaRPr>
          </a:p>
          <a:p>
            <a:r>
              <a:rPr lang="ru-RU" b="1" dirty="0" smtClean="0">
                <a:cs typeface="Times New Roman" panose="02020603050405020304" pitchFamily="18" charset="0"/>
              </a:rPr>
              <a:t>8. Березовые фигуры </a:t>
            </a:r>
            <a:endParaRPr lang="ru-RU" dirty="0" smtClean="0">
              <a:cs typeface="Times New Roman" panose="02020603050405020304" pitchFamily="18" charset="0"/>
            </a:endParaRPr>
          </a:p>
          <a:p>
            <a:r>
              <a:rPr lang="ru-RU" b="1" dirty="0" smtClean="0">
                <a:cs typeface="Times New Roman" panose="02020603050405020304" pitchFamily="18" charset="0"/>
              </a:rPr>
              <a:t>9. Кадка деревянная</a:t>
            </a:r>
            <a:endParaRPr lang="ru-RU" dirty="0" smtClean="0">
              <a:cs typeface="Times New Roman" panose="02020603050405020304" pitchFamily="18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000"/>
    </mc:Choice>
    <mc:Fallback>
      <p:transition spd="slow" advClick="0" advTm="4000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395536" y="980728"/>
            <a:ext cx="7834064" cy="5877272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dirty="0" smtClean="0"/>
              <a:t>  </a:t>
            </a:r>
          </a:p>
          <a:p>
            <a:r>
              <a:rPr lang="ru-RU" dirty="0" smtClean="0"/>
              <a:t> Для создания цветника подбираются цветы по срокам цветения, сезону, окраске, размеру соцветий. Цветочные композиции бывают  двух типов: пейзажные и регулярные. Наш цветник спланирован в регулярном стиле и представляет собой геометрическую форму.</a:t>
            </a:r>
          </a:p>
          <a:p>
            <a:endParaRPr lang="ru-RU" dirty="0" smtClean="0"/>
          </a:p>
          <a:p>
            <a:r>
              <a:rPr lang="ru-RU" dirty="0" smtClean="0"/>
              <a:t>   В центральной части композиции представлена имитация «сухого ручья», вытекающий из деревянной кадки. Поверхность ручья заполняют красные петунии и  синие цветы лобелии. Форма ручья выложена гравийным щебнем. Завершает композицию  красная цинния.    </a:t>
            </a:r>
            <a:endParaRPr lang="ru-RU" dirty="0"/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95536" y="0"/>
            <a:ext cx="8424936" cy="908720"/>
          </a:xfrm>
        </p:spPr>
        <p:txBody>
          <a:bodyPr>
            <a:normAutofit fontScale="90000"/>
          </a:bodyPr>
          <a:lstStyle/>
          <a:p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3600" b="1" dirty="0" smtClean="0"/>
              <a:t>    </a:t>
            </a:r>
            <a:br>
              <a:rPr lang="ru-RU" sz="3600" b="1" dirty="0" smtClean="0"/>
            </a:br>
            <a:r>
              <a:rPr lang="ru-RU" sz="3600" b="1" dirty="0" smtClean="0"/>
              <a:t/>
            </a:r>
            <a:br>
              <a:rPr lang="ru-RU" sz="3600" b="1" dirty="0" smtClean="0"/>
            </a:br>
            <a:r>
              <a:rPr lang="ru-RU" sz="4000" b="1" dirty="0" smtClean="0"/>
              <a:t>       Планирование цветового</a:t>
            </a:r>
            <a:r>
              <a:rPr lang="en-US" sz="4000" b="1" dirty="0" smtClean="0"/>
              <a:t> </a:t>
            </a:r>
            <a:r>
              <a:rPr lang="ru-RU" sz="4000" b="1" dirty="0" smtClean="0"/>
              <a:t>сочетания  </a:t>
            </a:r>
            <a:endParaRPr lang="ru-RU" sz="4000" b="1" dirty="0"/>
          </a:p>
        </p:txBody>
      </p:sp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37000"/>
    </mc:Choice>
    <mc:Fallback>
      <p:transition spd="slow" advClick="0" advTm="37000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314392" y="0"/>
            <a:ext cx="7829608" cy="668756"/>
          </a:xfrm>
        </p:spPr>
        <p:txBody>
          <a:bodyPr>
            <a:normAutofit fontScale="90000"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b="1" dirty="0" smtClean="0"/>
              <a:t>     </a:t>
            </a:r>
            <a:br>
              <a:rPr lang="ru-RU" b="1" dirty="0" smtClean="0"/>
            </a:br>
            <a:r>
              <a:rPr lang="ru-RU" b="1" dirty="0" smtClean="0"/>
              <a:t>          </a:t>
            </a:r>
            <a:r>
              <a:rPr lang="ru-RU" sz="4000" b="1" dirty="0" smtClean="0"/>
              <a:t>Практический этап   </a:t>
            </a:r>
            <a:endParaRPr lang="ru-RU" sz="4000" b="1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457200" y="928670"/>
            <a:ext cx="3829048" cy="5643602"/>
          </a:xfrm>
        </p:spPr>
        <p:txBody>
          <a:bodyPr>
            <a:normAutofit fontScale="85000" lnSpcReduction="20000"/>
          </a:bodyPr>
          <a:lstStyle/>
          <a:p>
            <a:r>
              <a:rPr lang="ru-RU" b="1" dirty="0" smtClean="0"/>
              <a:t>   </a:t>
            </a:r>
            <a:r>
              <a:rPr lang="ru-RU" sz="3600" b="1" dirty="0" smtClean="0"/>
              <a:t>Посев семян в теплицу</a:t>
            </a:r>
          </a:p>
          <a:p>
            <a:r>
              <a:rPr lang="ru-RU" dirty="0" smtClean="0"/>
              <a:t>В нашем климатическом поясе посев крупнозернистых семян (бархатцы, </a:t>
            </a:r>
            <a:r>
              <a:rPr lang="ru-RU" dirty="0" err="1" smtClean="0"/>
              <a:t>цинии</a:t>
            </a:r>
            <a:r>
              <a:rPr lang="ru-RU" dirty="0" smtClean="0"/>
              <a:t>,  шафраны) начинаем во второй половине апреля.  Теплицу изнутри протираем специальным раствором, увлажняем почву снегом. Бороздки поливаем и засеиваем, засыпаем землей. Для всходов холодостойких культур оптимальная температура 18- 20 градусов.</a:t>
            </a:r>
          </a:p>
          <a:p>
            <a:endParaRPr lang="ru-RU" dirty="0"/>
          </a:p>
        </p:txBody>
      </p:sp>
      <p:pic>
        <p:nvPicPr>
          <p:cNvPr id="5" name="Picture 2" descr="C:\Users\1\Desktop\для цветника фото\фоточка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71935" y="3501008"/>
            <a:ext cx="3857652" cy="3096690"/>
          </a:xfrm>
          <a:prstGeom prst="rect">
            <a:avLst/>
          </a:prstGeom>
          <a:noFill/>
        </p:spPr>
      </p:pic>
      <p:pic>
        <p:nvPicPr>
          <p:cNvPr id="2050" name="Picture 2" descr="C:\Users\Admin\Pictures\Desktop\IMG_20230915_1343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6200000">
            <a:off x="5824575" y="376224"/>
            <a:ext cx="2762927" cy="3683902"/>
          </a:xfrm>
          <a:prstGeom prst="rect">
            <a:avLst/>
          </a:prstGeom>
          <a:noFill/>
        </p:spPr>
      </p:pic>
    </p:spTree>
  </p:cSld>
  <p:clrMapOvr>
    <a:masterClrMapping/>
  </p:clrMapOvr>
  <mc:AlternateContent xmlns:mc="http://schemas.openxmlformats.org/markup-compatibility/2006">
    <mc:Choice xmlns="" xmlns:p14="http://schemas.microsoft.com/office/powerpoint/2010/main" Requires="p14">
      <p:transition spd="slow" p14:dur="2000" advClick="0" advTm="44000"/>
    </mc:Choice>
    <mc:Fallback>
      <p:transition spd="slow" advClick="0" advTm="44000"/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1593</TotalTime>
  <Words>673</Words>
  <Application>Microsoft Office PowerPoint</Application>
  <PresentationFormat>Экран (4:3)</PresentationFormat>
  <Paragraphs>94</Paragraphs>
  <Slides>19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19</vt:i4>
      </vt:variant>
    </vt:vector>
  </HeadingPairs>
  <TitlesOfParts>
    <vt:vector size="20" baseType="lpstr">
      <vt:lpstr>Поток</vt:lpstr>
      <vt:lpstr>ГКОУ УР «Новомултанская школа-интернат»</vt:lpstr>
      <vt:lpstr>Слайд 2</vt:lpstr>
      <vt:lpstr>Обоснование выбора темы проекта:  </vt:lpstr>
      <vt:lpstr>Цели и задачи проекта:  </vt:lpstr>
      <vt:lpstr>Планируемые  результаты проекта: </vt:lpstr>
      <vt:lpstr>   Семена собираем осенью. Переработка семян – в зимние месяцы. При подборе семян растений необходимо учитывать постепенный перепад высоты растений и их цветение.  </vt:lpstr>
      <vt:lpstr>      Схема и планировка цветника.</vt:lpstr>
      <vt:lpstr>               Планирование цветового сочетания  </vt:lpstr>
      <vt:lpstr>                   Практический этап   </vt:lpstr>
      <vt:lpstr>Уход за цветочной рассадой.</vt:lpstr>
      <vt:lpstr>  Правила техники безопасности   на     пришкольном участке</vt:lpstr>
      <vt:lpstr>Подготовка почвы, оформление «сухого ручья»</vt:lpstr>
      <vt:lpstr>  Изготовление декоративных поделок для цветника  на уроках столярного дела</vt:lpstr>
      <vt:lpstr>Грибочки - мухоморы из цемента</vt:lpstr>
      <vt:lpstr>Высадка цветочной рассады</vt:lpstr>
      <vt:lpstr>Уход за цветником в летний период заключается  в:</vt:lpstr>
      <vt:lpstr>Уход за садовыми поделками заключается  в:</vt:lpstr>
      <vt:lpstr>Обобщающий этап Наш цветник </vt:lpstr>
      <vt:lpstr>                      Заключение Творение сказки из цветов своими руками преобразит любой укромный уголок, особенно когда вложена душа и детская фантазия. Этот сказочный шедевр  дарим  нашей школе!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Admin</cp:lastModifiedBy>
  <cp:revision>219</cp:revision>
  <dcterms:created xsi:type="dcterms:W3CDTF">2023-07-27T08:40:55Z</dcterms:created>
  <dcterms:modified xsi:type="dcterms:W3CDTF">2025-07-25T07:52:15Z</dcterms:modified>
</cp:coreProperties>
</file>