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1308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D47595-C222-4FB7-8534-1F8B0E7390DB}" type="datetimeFigureOut">
              <a:rPr lang="ru-RU" smtClean="0"/>
              <a:pPr/>
              <a:t>20.10.2023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924580-E7F2-4EBC-9DED-2C64F32ABAC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1758C-A16A-4387-9ECC-3540DFC5E7E2}" type="datetimeFigureOut">
              <a:rPr lang="ru-RU" smtClean="0"/>
              <a:pPr/>
              <a:t>20.10.2023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5B49A-2293-49B0-A767-268342DB486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1758C-A16A-4387-9ECC-3540DFC5E7E2}" type="datetimeFigureOut">
              <a:rPr lang="ru-RU" smtClean="0"/>
              <a:pPr/>
              <a:t>20.10.2023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5B49A-2293-49B0-A767-268342DB486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1758C-A16A-4387-9ECC-3540DFC5E7E2}" type="datetimeFigureOut">
              <a:rPr lang="ru-RU" smtClean="0"/>
              <a:pPr/>
              <a:t>20.10.2023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5B49A-2293-49B0-A767-268342DB486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1758C-A16A-4387-9ECC-3540DFC5E7E2}" type="datetimeFigureOut">
              <a:rPr lang="ru-RU" smtClean="0"/>
              <a:pPr/>
              <a:t>20.10.2023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5B49A-2293-49B0-A767-268342DB486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1758C-A16A-4387-9ECC-3540DFC5E7E2}" type="datetimeFigureOut">
              <a:rPr lang="ru-RU" smtClean="0"/>
              <a:pPr/>
              <a:t>20.10.2023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5B49A-2293-49B0-A767-268342DB486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1758C-A16A-4387-9ECC-3540DFC5E7E2}" type="datetimeFigureOut">
              <a:rPr lang="ru-RU" smtClean="0"/>
              <a:pPr/>
              <a:t>20.10.2023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5B49A-2293-49B0-A767-268342DB486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1758C-A16A-4387-9ECC-3540DFC5E7E2}" type="datetimeFigureOut">
              <a:rPr lang="ru-RU" smtClean="0"/>
              <a:pPr/>
              <a:t>20.10.2023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5B49A-2293-49B0-A767-268342DB486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1758C-A16A-4387-9ECC-3540DFC5E7E2}" type="datetimeFigureOut">
              <a:rPr lang="ru-RU" smtClean="0"/>
              <a:pPr/>
              <a:t>20.10.2023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5B49A-2293-49B0-A767-268342DB486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1758C-A16A-4387-9ECC-3540DFC5E7E2}" type="datetimeFigureOut">
              <a:rPr lang="ru-RU" smtClean="0"/>
              <a:pPr/>
              <a:t>20.10.2023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5B49A-2293-49B0-A767-268342DB486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1758C-A16A-4387-9ECC-3540DFC5E7E2}" type="datetimeFigureOut">
              <a:rPr lang="ru-RU" smtClean="0"/>
              <a:pPr/>
              <a:t>20.10.2023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5B49A-2293-49B0-A767-268342DB486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1758C-A16A-4387-9ECC-3540DFC5E7E2}" type="datetimeFigureOut">
              <a:rPr lang="ru-RU" smtClean="0"/>
              <a:pPr/>
              <a:t>20.10.2023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5B49A-2293-49B0-A767-268342DB486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E1758C-A16A-4387-9ECC-3540DFC5E7E2}" type="datetimeFigureOut">
              <a:rPr lang="ru-RU" smtClean="0"/>
              <a:pPr/>
              <a:t>20.10.2023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85B49A-2293-49B0-A767-268342DB486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9425" y="785794"/>
            <a:ext cx="884173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9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Областное автономное профессиональное образовательное учреждение</a:t>
            </a:r>
          </a:p>
          <a:p>
            <a:pPr algn="ctr"/>
            <a:r>
              <a:rPr lang="ru-RU" sz="19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«Дмитриевский агротехнологический колледж»</a:t>
            </a:r>
            <a:endParaRPr lang="ru-RU" sz="19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406" y="2943051"/>
            <a:ext cx="8773556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5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Презентация по теме: </a:t>
            </a:r>
          </a:p>
          <a:p>
            <a:pPr algn="ctr"/>
            <a:r>
              <a:rPr lang="ru-RU" sz="35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«Покровная ткань. Строение и функции»</a:t>
            </a:r>
            <a:endParaRPr lang="ru-RU" sz="35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58904" y="5929330"/>
            <a:ext cx="6485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Подготовила: Плутцева  И.В. , </a:t>
            </a:r>
          </a:p>
          <a:p>
            <a:pPr algn="r"/>
            <a:r>
              <a:rPr lang="ru-RU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преподаватель , высшей квалификационной категории</a:t>
            </a:r>
            <a:endParaRPr lang="ru-RU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biouroki.ru/content/page/755/4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071546"/>
            <a:ext cx="7572428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28794" y="571480"/>
            <a:ext cx="56519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dirty="0" smtClean="0"/>
              <a:t>Фридрих </a:t>
            </a:r>
            <a:r>
              <a:rPr lang="ru-RU" sz="4800" dirty="0"/>
              <a:t>Габерландт</a:t>
            </a:r>
          </a:p>
        </p:txBody>
      </p:sp>
      <p:pic>
        <p:nvPicPr>
          <p:cNvPr id="2052" name="Picture 4" descr="https://sojatoaster.com/wp-content/uploads/2018/07/csm_Haberlandt_e4cc44e4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1387914"/>
            <a:ext cx="3643338" cy="46842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upload.wikimedia.org/wikipedia/commons/7/74/Nehemiah_Grew._Engraving._Wellcome_V00024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1428736"/>
            <a:ext cx="4376602" cy="479108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071802" y="383425"/>
            <a:ext cx="37147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Неемия Грю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85918" y="285728"/>
            <a:ext cx="57804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/>
              <a:t>Марчелло Мальпиги</a:t>
            </a:r>
          </a:p>
        </p:txBody>
      </p:sp>
      <p:pic>
        <p:nvPicPr>
          <p:cNvPr id="25602" name="Picture 2" descr="https://tunnel.ru/media/images/2017-09/post/110168/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9418" y="1199023"/>
            <a:ext cx="3924284" cy="52303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69762" y="571480"/>
            <a:ext cx="75598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/>
              <a:t>Заполнение </a:t>
            </a:r>
            <a:r>
              <a:rPr lang="ru-RU" sz="3200" b="1" dirty="0" smtClean="0"/>
              <a:t>таблицу, приведённую ниже</a:t>
            </a:r>
            <a:endParaRPr lang="ru-RU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071538" y="264318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14348" y="1285860"/>
          <a:ext cx="7858180" cy="50431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1937"/>
                <a:gridCol w="2506850"/>
                <a:gridCol w="2619393"/>
              </a:tblGrid>
              <a:tr h="963616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Вид</a:t>
                      </a:r>
                      <a:r>
                        <a:rPr lang="ru-RU" sz="2800" baseline="0" dirty="0" smtClean="0"/>
                        <a:t> покровной ткани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Строение</a:t>
                      </a:r>
                      <a:r>
                        <a:rPr lang="ru-RU" sz="4400" dirty="0" smtClean="0"/>
                        <a:t> 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Функции</a:t>
                      </a:r>
                      <a:endParaRPr lang="ru-RU" sz="3600" dirty="0"/>
                    </a:p>
                  </a:txBody>
                  <a:tcPr/>
                </a:tc>
              </a:tr>
              <a:tr h="963616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Ризодерма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63616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Эпидерма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63616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Перидерма</a:t>
                      </a:r>
                      <a:r>
                        <a:rPr lang="ru-RU" sz="3600" baseline="0" dirty="0" smtClean="0"/>
                        <a:t> (пробка)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63616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Кора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0"/>
            <a:ext cx="75598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/>
              <a:t>Заполнение </a:t>
            </a:r>
            <a:r>
              <a:rPr lang="ru-RU" sz="3200" b="1" dirty="0" smtClean="0"/>
              <a:t>таблицу, приведённую ниже</a:t>
            </a:r>
            <a:endParaRPr lang="ru-RU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071538" y="264318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85786" y="576991"/>
          <a:ext cx="7786741" cy="62095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7101"/>
                <a:gridCol w="2484060"/>
                <a:gridCol w="2595580"/>
              </a:tblGrid>
              <a:tr h="805491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Вид</a:t>
                      </a:r>
                      <a:r>
                        <a:rPr lang="ru-RU" sz="2000" baseline="0" dirty="0" smtClean="0"/>
                        <a:t> покровной ткани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Строение</a:t>
                      </a:r>
                      <a:r>
                        <a:rPr lang="ru-RU" sz="3200" dirty="0" smtClean="0"/>
                        <a:t> 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Функции</a:t>
                      </a:r>
                      <a:endParaRPr lang="ru-RU" sz="3600" dirty="0"/>
                    </a:p>
                  </a:txBody>
                  <a:tcPr/>
                </a:tc>
              </a:tr>
              <a:tr h="1146527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Ризодерма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Покрывает корень на протяжении от корневого чехлика до зоны проведения. Наибольшего развития клетки ризодермы достигают в зоне всасывания, где формируют выросты – корневые волоски.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Клетки ризодермы обеспечивают растение большей частью воды и минеральных солей, получаемых из окружающей среды.</a:t>
                      </a:r>
                      <a:endParaRPr lang="ru-RU" sz="1200" dirty="0"/>
                    </a:p>
                  </a:txBody>
                  <a:tcPr/>
                </a:tc>
              </a:tr>
              <a:tr h="805491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Эпидерма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 высших растений вся поверхность этой ткани покрыта кутикулой – слоем воскоподобного кутина.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Эта ткань обеспечивает газообмен и испарение воды (транспирацию), защищает растение от высыхания и перегрева.</a:t>
                      </a:r>
                      <a:endParaRPr lang="ru-RU" sz="1200" dirty="0"/>
                    </a:p>
                  </a:txBody>
                  <a:tcPr/>
                </a:tc>
              </a:tr>
              <a:tr h="1452267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Перидерма</a:t>
                      </a:r>
                      <a:r>
                        <a:rPr lang="ru-RU" sz="2400" baseline="0" dirty="0" smtClean="0"/>
                        <a:t> (пробка)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Состоит из трёх слоёв: феллема (наружный слой или пробка), феллоген (основной слой, при делении клеток которого образуются два других слоя), феллодерма. В этой ткани расположены так называемые чечевички, которые способствуют газообмену.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Эта ткань защищает растение в том числе и от болезнетворных организмов.</a:t>
                      </a:r>
                      <a:endParaRPr lang="ru-RU" sz="1200" dirty="0"/>
                    </a:p>
                  </a:txBody>
                  <a:tcPr/>
                </a:tc>
              </a:tr>
              <a:tr h="1219512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Кора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Состоит из отмерших клеток феллогена. Эта ткань способна растягиваться до определённых пределов, но она не эластична, именно поэтому на ней постепенно могут образовываться трещины.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Эта ткань необходима для защиты растения от механических повреждений. Интересно, что корка способно уберечь растение даже от огня. Именно поэтому многие деревья выживают после лесных пожаров.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0453" y="214290"/>
            <a:ext cx="73048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/>
              <a:t>Решите </a:t>
            </a:r>
            <a:r>
              <a:rPr lang="ru-RU" sz="3600" b="1" dirty="0" smtClean="0"/>
              <a:t>задачу, приведённую ниже</a:t>
            </a:r>
            <a:endParaRPr lang="ru-RU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16437" y="1714488"/>
            <a:ext cx="9127563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/>
              <a:t>На двух полях посеяли семена одного и того же вида </a:t>
            </a:r>
            <a:endParaRPr lang="ru-RU" sz="2800" b="1" dirty="0" smtClean="0"/>
          </a:p>
          <a:p>
            <a:pPr algn="ctr"/>
            <a:r>
              <a:rPr lang="ru-RU" sz="2800" b="1" dirty="0" smtClean="0"/>
              <a:t>сельскохозяйственных </a:t>
            </a:r>
            <a:r>
              <a:rPr lang="ru-RU" sz="2800" b="1" dirty="0"/>
              <a:t>растений. </a:t>
            </a:r>
            <a:endParaRPr lang="ru-RU" sz="2800" b="1" dirty="0" smtClean="0"/>
          </a:p>
          <a:p>
            <a:pPr algn="ctr"/>
            <a:r>
              <a:rPr lang="ru-RU" sz="2800" b="1" dirty="0" smtClean="0"/>
              <a:t>Осенью </a:t>
            </a:r>
            <a:r>
              <a:rPr lang="ru-RU" sz="2800" b="1" dirty="0"/>
              <a:t>оказалось, что полученный с этих полей урожай </a:t>
            </a:r>
            <a:endParaRPr lang="ru-RU" sz="2800" b="1" dirty="0" smtClean="0"/>
          </a:p>
          <a:p>
            <a:pPr algn="ctr"/>
            <a:r>
              <a:rPr lang="ru-RU" sz="2800" b="1" dirty="0" smtClean="0"/>
              <a:t>значительно </a:t>
            </a:r>
            <a:r>
              <a:rPr lang="ru-RU" sz="2800" b="1" dirty="0"/>
              <a:t>отличается по количеству и качеству, </a:t>
            </a:r>
            <a:endParaRPr lang="ru-RU" sz="2800" b="1" dirty="0" smtClean="0"/>
          </a:p>
          <a:p>
            <a:pPr algn="ctr"/>
            <a:r>
              <a:rPr lang="ru-RU" sz="2800" b="1" dirty="0" smtClean="0"/>
              <a:t>хотя </a:t>
            </a:r>
            <a:r>
              <a:rPr lang="ru-RU" sz="2800" b="1" dirty="0"/>
              <a:t>размеры полей были одинаковыми. </a:t>
            </a:r>
            <a:endParaRPr lang="ru-RU" sz="2800" b="1" dirty="0" smtClean="0"/>
          </a:p>
          <a:p>
            <a:pPr algn="ctr"/>
            <a:r>
              <a:rPr lang="ru-RU" sz="2800" b="1" dirty="0" smtClean="0"/>
              <a:t>Как </a:t>
            </a:r>
            <a:r>
              <a:rPr lang="ru-RU" sz="2800" b="1" dirty="0"/>
              <a:t>можно объяснить полученные результаты? </a:t>
            </a:r>
            <a:endParaRPr lang="ru-RU" sz="2800" b="1" dirty="0" smtClean="0"/>
          </a:p>
          <a:p>
            <a:pPr algn="ctr"/>
            <a:r>
              <a:rPr lang="ru-RU" sz="2800" b="1" dirty="0" smtClean="0"/>
              <a:t>Выскажите </a:t>
            </a:r>
            <a:r>
              <a:rPr lang="ru-RU" sz="2800" b="1" dirty="0"/>
              <a:t>максимальное число предположений. </a:t>
            </a:r>
            <a:endParaRPr lang="ru-RU" sz="2800" b="1" dirty="0" smtClean="0"/>
          </a:p>
          <a:p>
            <a:pPr algn="ctr"/>
            <a:r>
              <a:rPr lang="ru-RU" sz="2800" b="1" dirty="0" smtClean="0"/>
              <a:t>Как </a:t>
            </a:r>
            <a:r>
              <a:rPr lang="ru-RU" sz="2800" b="1" dirty="0"/>
              <a:t>можно практически проверить эти предположения</a:t>
            </a:r>
            <a:r>
              <a:rPr lang="ru-RU" sz="2800" b="1" dirty="0" smtClean="0"/>
              <a:t>?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5562" y="428604"/>
            <a:ext cx="60982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/>
              <a:t>Ответ на задачу выше</a:t>
            </a:r>
            <a:endParaRPr lang="ru-RU" sz="4800" dirty="0"/>
          </a:p>
        </p:txBody>
      </p:sp>
      <p:sp>
        <p:nvSpPr>
          <p:cNvPr id="3" name="TextBox 2"/>
          <p:cNvSpPr txBox="1"/>
          <p:nvPr/>
        </p:nvSpPr>
        <p:spPr>
          <a:xfrm>
            <a:off x="47230" y="2017463"/>
            <a:ext cx="8953926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/>
              <a:t>Урожай с одинаковых по размерам полей мог различаться, </a:t>
            </a:r>
            <a:endParaRPr lang="ru-RU" sz="2000" b="1" dirty="0" smtClean="0"/>
          </a:p>
          <a:p>
            <a:pPr algn="ctr"/>
            <a:r>
              <a:rPr lang="ru-RU" sz="2000" b="1" dirty="0" smtClean="0"/>
              <a:t>например</a:t>
            </a:r>
            <a:r>
              <a:rPr lang="ru-RU" sz="2000" b="1" dirty="0"/>
              <a:t>, по следующим причинам: разное качество посевного материала, </a:t>
            </a:r>
            <a:endParaRPr lang="ru-RU" sz="2000" b="1" dirty="0" smtClean="0"/>
          </a:p>
          <a:p>
            <a:pPr algn="ctr"/>
            <a:r>
              <a:rPr lang="ru-RU" sz="2000" b="1" dirty="0" smtClean="0"/>
              <a:t>применялись </a:t>
            </a:r>
            <a:r>
              <a:rPr lang="ru-RU" sz="2000" b="1" dirty="0"/>
              <a:t>разные приемы выращивания растений, </a:t>
            </a:r>
            <a:endParaRPr lang="ru-RU" sz="2000" b="1" dirty="0" smtClean="0"/>
          </a:p>
          <a:p>
            <a:pPr algn="ctr"/>
            <a:r>
              <a:rPr lang="ru-RU" sz="2000" b="1" dirty="0" smtClean="0"/>
              <a:t>неодинаковое </a:t>
            </a:r>
            <a:r>
              <a:rPr lang="ru-RU" sz="2000" b="1" dirty="0"/>
              <a:t>плодородие </a:t>
            </a:r>
            <a:r>
              <a:rPr lang="ru-RU" sz="2000" b="1" dirty="0" smtClean="0"/>
              <a:t>почвы, разные </a:t>
            </a:r>
            <a:r>
              <a:rPr lang="ru-RU" sz="2000" b="1" dirty="0"/>
              <a:t>степень увлажненности почвы </a:t>
            </a:r>
            <a:endParaRPr lang="ru-RU" sz="2000" b="1" dirty="0" smtClean="0"/>
          </a:p>
          <a:p>
            <a:pPr algn="ctr"/>
            <a:r>
              <a:rPr lang="ru-RU" sz="2000" b="1" dirty="0" smtClean="0"/>
              <a:t>или </a:t>
            </a:r>
            <a:r>
              <a:rPr lang="ru-RU" sz="2000" b="1" dirty="0"/>
              <a:t>степень освещенности территорий, на которых находились растения. </a:t>
            </a:r>
            <a:endParaRPr lang="ru-RU" sz="2000" b="1" dirty="0" smtClean="0"/>
          </a:p>
          <a:p>
            <a:pPr algn="ctr"/>
            <a:r>
              <a:rPr lang="ru-RU" sz="2000" b="1" dirty="0" smtClean="0"/>
              <a:t>Чтобы </a:t>
            </a:r>
            <a:r>
              <a:rPr lang="ru-RU" sz="2000" b="1" dirty="0"/>
              <a:t>проверить каждое из предположений, нужно провести эксперименты, </a:t>
            </a:r>
            <a:endParaRPr lang="ru-RU" sz="2000" b="1" dirty="0" smtClean="0"/>
          </a:p>
          <a:p>
            <a:pPr algn="ctr"/>
            <a:r>
              <a:rPr lang="ru-RU" sz="2000" b="1" dirty="0" smtClean="0"/>
              <a:t>в </a:t>
            </a:r>
            <a:r>
              <a:rPr lang="ru-RU" sz="2000" b="1" dirty="0"/>
              <a:t>каждом из которых будет различаться только одно </a:t>
            </a:r>
            <a:endParaRPr lang="ru-RU" sz="2000" b="1" dirty="0" smtClean="0"/>
          </a:p>
          <a:p>
            <a:pPr algn="ctr"/>
            <a:r>
              <a:rPr lang="ru-RU" sz="2000" b="1" dirty="0" smtClean="0"/>
              <a:t>из </a:t>
            </a:r>
            <a:r>
              <a:rPr lang="ru-RU" sz="2000" b="1" dirty="0"/>
              <a:t>перечисленных выше условий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1000" r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14222" y="214290"/>
            <a:ext cx="34151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Рефлексия</a:t>
            </a:r>
            <a:endParaRPr lang="ru-RU" sz="5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58" y="3429000"/>
            <a:ext cx="850112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«На уроке я узнал</a:t>
            </a: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...»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«Меня </a:t>
            </a: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удивило</a:t>
            </a: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...»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</a:t>
            </a: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Мне было интересно</a:t>
            </a: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...»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</a:t>
            </a: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 уроке мне </a:t>
            </a: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не понравилось...»</a:t>
            </a:r>
          </a:p>
          <a:p>
            <a:pPr algn="ctr"/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</a:t>
            </a: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Я хотел бы узнать о</a:t>
            </a: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...»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1604" y="357166"/>
            <a:ext cx="626242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/>
              <a:t>Домашнее задание </a:t>
            </a:r>
            <a:endParaRPr lang="ru-RU" sz="5400" dirty="0"/>
          </a:p>
        </p:txBody>
      </p:sp>
      <p:sp>
        <p:nvSpPr>
          <p:cNvPr id="3" name="TextBox 2"/>
          <p:cNvSpPr txBox="1"/>
          <p:nvPr/>
        </p:nvSpPr>
        <p:spPr>
          <a:xfrm>
            <a:off x="71406" y="2071678"/>
            <a:ext cx="8980151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Конспект: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п. 3.2 учебник «Ботаника и физиология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растений»Е.В.Шумакова</a:t>
            </a:r>
          </a:p>
          <a:p>
            <a:pPr marL="457200" indent="-457200" algn="ctr"/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Решите задачу: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Сельский житель посеял весной семена </a:t>
            </a:r>
            <a:endPara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одного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видов огородных растений, однако большинство из них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проросли. </a:t>
            </a:r>
            <a:endPara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можно объяснить эту неудачу? </a:t>
            </a:r>
            <a:endPara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обеспечить высокую всхожесть семян в следующем году? </a:t>
            </a:r>
            <a:endPara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Выскажите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наибольшее число возможных предложений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ctr"/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Творческое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обучающимся предлагается дома </a:t>
            </a:r>
            <a:endPara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провести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эксперимент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посадке семян огурца с нормальной </a:t>
            </a:r>
            <a:endPara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поврежденной покровной тканью и сделать выводы.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0851" y="1071546"/>
            <a:ext cx="7078669" cy="53553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0" indent="-342900"/>
            <a:r>
              <a:rPr lang="ru-RU" dirty="0" smtClean="0"/>
              <a:t>1. Определение ткани , как  устойчивого комплекса клеток, </a:t>
            </a:r>
          </a:p>
          <a:p>
            <a:pPr marL="342900" lvl="0" indent="-342900"/>
            <a:r>
              <a:rPr lang="ru-RU" dirty="0" smtClean="0"/>
              <a:t>обладающих одним или несколькими сходными морфологическими, </a:t>
            </a:r>
          </a:p>
          <a:p>
            <a:pPr marL="342900" lvl="0" indent="-342900"/>
            <a:r>
              <a:rPr lang="ru-RU" dirty="0" smtClean="0"/>
              <a:t>физиологическими, топографическими признаками </a:t>
            </a:r>
          </a:p>
          <a:p>
            <a:pPr marL="342900" lvl="0" indent="-342900"/>
            <a:r>
              <a:rPr lang="ru-RU" dirty="0" smtClean="0"/>
              <a:t>общностью происхождения предложил: </a:t>
            </a:r>
          </a:p>
          <a:p>
            <a:endParaRPr lang="ru-RU" dirty="0" smtClean="0"/>
          </a:p>
          <a:p>
            <a:r>
              <a:rPr lang="ru-RU" dirty="0" smtClean="0"/>
              <a:t>А</a:t>
            </a:r>
            <a:r>
              <a:rPr lang="ru-RU" dirty="0"/>
              <a:t>) Ф. </a:t>
            </a:r>
            <a:r>
              <a:rPr lang="ru-RU" dirty="0" smtClean="0"/>
              <a:t>Габерланд</a:t>
            </a:r>
            <a:endParaRPr lang="ru-RU" dirty="0"/>
          </a:p>
          <a:p>
            <a:r>
              <a:rPr lang="ru-RU" dirty="0"/>
              <a:t>Б) Н.Грю</a:t>
            </a:r>
          </a:p>
          <a:p>
            <a:r>
              <a:rPr lang="ru-RU" dirty="0"/>
              <a:t>В) М. </a:t>
            </a:r>
            <a:r>
              <a:rPr lang="ru-RU" dirty="0" smtClean="0"/>
              <a:t>Мальпиги</a:t>
            </a:r>
          </a:p>
          <a:p>
            <a:endParaRPr lang="ru-RU" dirty="0"/>
          </a:p>
          <a:p>
            <a:r>
              <a:rPr lang="ru-RU" dirty="0"/>
              <a:t>2.  Классификация  тканей основана на признаке  клеток:</a:t>
            </a:r>
          </a:p>
          <a:p>
            <a:r>
              <a:rPr lang="ru-RU" dirty="0"/>
              <a:t>А) число органоидов цитоплазмы</a:t>
            </a:r>
          </a:p>
          <a:p>
            <a:r>
              <a:rPr lang="ru-RU" dirty="0"/>
              <a:t>Б) тип деления</a:t>
            </a:r>
          </a:p>
          <a:p>
            <a:r>
              <a:rPr lang="ru-RU" dirty="0"/>
              <a:t>В) преобладающая </a:t>
            </a:r>
            <a:r>
              <a:rPr lang="ru-RU" dirty="0" smtClean="0"/>
              <a:t>функция</a:t>
            </a:r>
            <a:endParaRPr lang="ru-RU" dirty="0"/>
          </a:p>
          <a:p>
            <a:r>
              <a:rPr lang="ru-RU" baseline="30000" dirty="0"/>
              <a:t> </a:t>
            </a:r>
            <a:endParaRPr lang="ru-RU" dirty="0"/>
          </a:p>
          <a:p>
            <a:r>
              <a:rPr lang="ru-RU" dirty="0"/>
              <a:t>3. Изучением  растительных тканей занимается наука:</a:t>
            </a:r>
          </a:p>
          <a:p>
            <a:r>
              <a:rPr lang="ru-RU" dirty="0"/>
              <a:t>А) биология</a:t>
            </a:r>
          </a:p>
          <a:p>
            <a:r>
              <a:rPr lang="ru-RU" dirty="0"/>
              <a:t>Б) цитология</a:t>
            </a:r>
          </a:p>
          <a:p>
            <a:r>
              <a:rPr lang="ru-RU" dirty="0"/>
              <a:t>В) </a:t>
            </a:r>
            <a:r>
              <a:rPr lang="ru-RU" dirty="0" smtClean="0"/>
              <a:t>гистология</a:t>
            </a:r>
            <a:endParaRPr lang="ru-RU" dirty="0"/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785918" y="285728"/>
            <a:ext cx="53578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/>
              <a:t>Вопросы –тесты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18\AppData\Local\Microsoft\Windows\INetCache\IE\YZ6R27SN\wheat_ludus_2012_agriculture-767348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76660" y="3071810"/>
            <a:ext cx="76529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</a:t>
            </a:r>
            <a:endParaRPr lang="ru-RU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8\AppData\Local\Microsoft\Windows\INetCache\IE\YZ6R27SN\wheat_PNG32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52713"/>
            <a:ext cx="2041040" cy="3990865"/>
          </a:xfrm>
          <a:prstGeom prst="rect">
            <a:avLst/>
          </a:prstGeom>
          <a:noFill/>
        </p:spPr>
      </p:pic>
      <p:pic>
        <p:nvPicPr>
          <p:cNvPr id="1028" name="Picture 4" descr="C:\Users\18\AppData\Local\Microsoft\Windows\INetCache\IE\E9N5K5Y4\water_lilies_natural_plant-550935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1857364"/>
            <a:ext cx="3143272" cy="378621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14348" y="428604"/>
            <a:ext cx="77074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Рассмотрите рисунки, приведённые ниже</a:t>
            </a:r>
            <a:endParaRPr lang="ru-RU" sz="3200" b="1" dirty="0"/>
          </a:p>
        </p:txBody>
      </p:sp>
      <p:pic>
        <p:nvPicPr>
          <p:cNvPr id="1030" name="Picture 6" descr="C:\1677132737_gagaru-club-p-derevo-raskidistoe-krasivoe-vkontakte-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8" y="1857364"/>
            <a:ext cx="3143272" cy="3786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1500736"/>
            <a:ext cx="648044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 урока</a:t>
            </a:r>
            <a:r>
              <a:rPr lang="ru-RU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:</a:t>
            </a: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«Покровные ткани. Строение </a:t>
            </a: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функции»</a:t>
            </a:r>
            <a:endParaRPr lang="ru-RU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629647"/>
            <a:ext cx="68545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/>
              <a:t>Эпидерма листа различных растений</a:t>
            </a:r>
          </a:p>
        </p:txBody>
      </p:sp>
      <p:pic>
        <p:nvPicPr>
          <p:cNvPr id="3" name="Рисунок 2" descr="https://studfile.net/html/2706/465/html_ckWJpsrplD.1oYK/img-9dmK3X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000240"/>
            <a:ext cx="8501122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28596" y="4357694"/>
            <a:ext cx="1928826" cy="1214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1 - ирис; </a:t>
            </a:r>
            <a:endParaRPr lang="ru-RU" b="1" dirty="0" smtClean="0"/>
          </a:p>
          <a:p>
            <a:r>
              <a:rPr lang="ru-RU" b="1" dirty="0" smtClean="0"/>
              <a:t>2 </a:t>
            </a:r>
            <a:r>
              <a:rPr lang="ru-RU" b="1" dirty="0"/>
              <a:t>- кукуруза; </a:t>
            </a:r>
            <a:endParaRPr lang="ru-RU" b="1" dirty="0" smtClean="0"/>
          </a:p>
          <a:p>
            <a:r>
              <a:rPr lang="ru-RU" b="1" dirty="0" smtClean="0"/>
              <a:t>3 </a:t>
            </a:r>
            <a:r>
              <a:rPr lang="ru-RU" b="1" dirty="0"/>
              <a:t>– арбуз; </a:t>
            </a:r>
            <a:endParaRPr lang="ru-RU" b="1" dirty="0" smtClean="0"/>
          </a:p>
          <a:p>
            <a:r>
              <a:rPr lang="ru-RU" b="1" dirty="0" smtClean="0"/>
              <a:t>4 </a:t>
            </a:r>
            <a:r>
              <a:rPr lang="ru-RU" b="1" dirty="0"/>
              <a:t>- буквица.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785794"/>
            <a:ext cx="85227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/>
              <a:t>Строение перидермы стебля бузины </a:t>
            </a:r>
          </a:p>
        </p:txBody>
      </p:sp>
      <p:pic>
        <p:nvPicPr>
          <p:cNvPr id="3" name="Рисунок 2" descr="https://studfile.net/html/2706/465/html_ckWJpsrplD.1oYK/img-ikRKI3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643050"/>
            <a:ext cx="6786610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428605"/>
            <a:ext cx="892971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/>
              <a:t>Строение чечевички бузины на поперечном разрезе</a:t>
            </a:r>
          </a:p>
        </p:txBody>
      </p:sp>
      <p:pic>
        <p:nvPicPr>
          <p:cNvPr id="3" name="Рисунок 2" descr="https://studfile.net/html/2706/465/html_ckWJpsrplD.1oYK/img-ymyz8q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214422"/>
            <a:ext cx="7858180" cy="457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285728"/>
            <a:ext cx="7572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Кора дуба на поперечном разрезе</a:t>
            </a:r>
          </a:p>
        </p:txBody>
      </p:sp>
      <p:pic>
        <p:nvPicPr>
          <p:cNvPr id="3" name="Рисунок 2" descr="https://studfile.net/html/2706/465/html_ckWJpsrplD.1oYK/img-UYancp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500174"/>
            <a:ext cx="8072494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642918"/>
            <a:ext cx="8776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/>
              <a:t>Инструкция выполнения лабораторной работы</a:t>
            </a:r>
            <a:r>
              <a:rPr lang="ru-RU" sz="3200" b="1" dirty="0" smtClean="0"/>
              <a:t>:</a:t>
            </a:r>
            <a:endParaRPr lang="ru-RU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428596" y="2143116"/>
            <a:ext cx="801591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1. </a:t>
            </a:r>
            <a:r>
              <a:rPr lang="ru-RU" sz="2800" b="1" u="sng" dirty="0"/>
              <a:t>Что делать.</a:t>
            </a:r>
            <a:r>
              <a:rPr lang="ru-RU" sz="2800" dirty="0"/>
              <a:t> Рассмотрите под микроскопом при малом, </a:t>
            </a:r>
            <a:endParaRPr lang="ru-RU" sz="2800" dirty="0" smtClean="0"/>
          </a:p>
          <a:p>
            <a:r>
              <a:rPr lang="ru-RU" sz="2800" dirty="0" smtClean="0"/>
              <a:t>а </a:t>
            </a:r>
            <a:r>
              <a:rPr lang="ru-RU" sz="2800" dirty="0"/>
              <a:t>затем при большом увеличении готовый микропрепарат «Эпидермис листа».</a:t>
            </a:r>
          </a:p>
          <a:p>
            <a:r>
              <a:rPr lang="ru-RU" sz="2800" b="1" dirty="0" smtClean="0"/>
              <a:t>2. </a:t>
            </a:r>
            <a:r>
              <a:rPr lang="ru-RU" sz="2800" b="1" u="sng" dirty="0" smtClean="0"/>
              <a:t>Что </a:t>
            </a:r>
            <a:r>
              <a:rPr lang="ru-RU" sz="2800" b="1" u="sng" dirty="0"/>
              <a:t>наблюдать.</a:t>
            </a:r>
            <a:r>
              <a:rPr lang="ru-RU" sz="2800" dirty="0"/>
              <a:t> Найдите бесцветные клетки покровной ткани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617</Words>
  <Application>Microsoft Office PowerPoint</Application>
  <PresentationFormat>Экран (4:3)</PresentationFormat>
  <Paragraphs>103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18</dc:creator>
  <cp:lastModifiedBy>18</cp:lastModifiedBy>
  <cp:revision>10</cp:revision>
  <dcterms:created xsi:type="dcterms:W3CDTF">2023-10-20T05:33:38Z</dcterms:created>
  <dcterms:modified xsi:type="dcterms:W3CDTF">2023-10-20T06:47:25Z</dcterms:modified>
</cp:coreProperties>
</file>