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3"/>
  </p:notesMasterIdLst>
  <p:sldIdLst>
    <p:sldId id="256" r:id="rId2"/>
    <p:sldId id="307" r:id="rId3"/>
    <p:sldId id="257" r:id="rId4"/>
    <p:sldId id="258" r:id="rId5"/>
    <p:sldId id="259" r:id="rId6"/>
    <p:sldId id="260" r:id="rId7"/>
    <p:sldId id="261" r:id="rId8"/>
    <p:sldId id="262" r:id="rId9"/>
    <p:sldId id="263" r:id="rId10"/>
    <p:sldId id="264" r:id="rId11"/>
    <p:sldId id="297" r:id="rId12"/>
    <p:sldId id="278" r:id="rId13"/>
    <p:sldId id="280" r:id="rId14"/>
    <p:sldId id="298" r:id="rId15"/>
    <p:sldId id="279" r:id="rId16"/>
    <p:sldId id="299" r:id="rId17"/>
    <p:sldId id="282" r:id="rId18"/>
    <p:sldId id="300" r:id="rId19"/>
    <p:sldId id="281" r:id="rId20"/>
    <p:sldId id="284" r:id="rId21"/>
    <p:sldId id="287" r:id="rId22"/>
    <p:sldId id="283" r:id="rId23"/>
    <p:sldId id="286" r:id="rId24"/>
    <p:sldId id="301" r:id="rId25"/>
    <p:sldId id="285" r:id="rId26"/>
    <p:sldId id="289" r:id="rId27"/>
    <p:sldId id="302" r:id="rId28"/>
    <p:sldId id="288" r:id="rId29"/>
    <p:sldId id="291" r:id="rId30"/>
    <p:sldId id="303" r:id="rId31"/>
    <p:sldId id="290" r:id="rId32"/>
    <p:sldId id="293" r:id="rId33"/>
    <p:sldId id="304" r:id="rId34"/>
    <p:sldId id="294" r:id="rId35"/>
    <p:sldId id="296" r:id="rId36"/>
    <p:sldId id="295" r:id="rId37"/>
    <p:sldId id="265" r:id="rId38"/>
    <p:sldId id="266" r:id="rId39"/>
    <p:sldId id="267" r:id="rId40"/>
    <p:sldId id="268" r:id="rId41"/>
    <p:sldId id="306" r:id="rId42"/>
    <p:sldId id="269" r:id="rId43"/>
    <p:sldId id="270" r:id="rId44"/>
    <p:sldId id="271" r:id="rId45"/>
    <p:sldId id="272" r:id="rId46"/>
    <p:sldId id="273" r:id="rId47"/>
    <p:sldId id="274" r:id="rId48"/>
    <p:sldId id="275" r:id="rId49"/>
    <p:sldId id="276" r:id="rId50"/>
    <p:sldId id="277" r:id="rId51"/>
    <p:sldId id="305" r:id="rId5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BC1ADF-BF8F-4681-9B88-44BA931E87CF}" type="datetimeFigureOut">
              <a:rPr lang="ru-RU" smtClean="0"/>
              <a:pPr/>
              <a:t>19.03.2022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AE0AEF-FB1D-4624-9F6A-9E44710A9847}"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4AE0AEF-FB1D-4624-9F6A-9E44710A9847}" type="slidenum">
              <a:rPr lang="ru-RU" smtClean="0"/>
              <a:pPr/>
              <a:t>10</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4AE0AEF-FB1D-4624-9F6A-9E44710A9847}" type="slidenum">
              <a:rPr lang="ru-RU" smtClean="0"/>
              <a:pPr/>
              <a:t>48</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19.03.2022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19.03.2022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19.03.2022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19.03.2022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19.03.2022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19.03.2022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19.03.2022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19.03.2022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19.03.2022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19.03.2022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19.03.2022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19.03.2022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2.xml"/><Relationship Id="rId1" Type="http://schemas.openxmlformats.org/officeDocument/2006/relationships/audio" Target="file:///C:\Documents%20and%20Settings\Admin\&#1056;&#1072;&#1073;&#1086;&#1095;&#1080;&#1081;%20&#1089;&#1090;&#1086;&#1083;\&#1055;&#1086;&#1090;&#1091;&#1089;&#1090;&#1086;&#1088;&#1086;&#1085;&#1085;&#1080;&#1081;%20&#1084;&#1080;&#1088;%20&#1074;%20&#1088;&#1086;&#1084;&#1072;&#1085;&#1077;%20&#1041;&#1091;&#1083;&#1075;&#1072;&#1082;&#1086;&#1074;&#1072;\&#1042;&#1077;&#1076;&#1100;&#1084;&#1072;%20-%20OST%20&#1052;&#1072;&#1089;&#1090;&#1077;&#1088;%20&#1080;%20&#1052;&#1072;&#1088;&#1075;&#1072;&#1088;&#1080;&#1090;&#1072;%20-%20&#1064;&#1072;&#1073;&#1072;&#1096;_CUT.mp3" TargetMode="External"/><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2.xml"/><Relationship Id="rId1" Type="http://schemas.openxmlformats.org/officeDocument/2006/relationships/audio" Target="file:///C:\Documents%20and%20Settings\Admin\&#1056;&#1072;&#1073;&#1086;&#1095;&#1080;&#1081;%20&#1089;&#1090;&#1086;&#1083;\&#1055;&#1086;&#1090;&#1091;&#1089;&#1090;&#1086;&#1088;&#1086;&#1085;&#1085;&#1080;&#1081;%20&#1084;&#1080;&#1088;%20&#1074;%20&#1088;&#1086;&#1084;&#1072;&#1085;&#1077;%20&#1041;&#1091;&#1083;&#1075;&#1072;&#1082;&#1086;&#1074;&#1072;\&#1048;&#1079;%20&#1052;&#1072;&#1089;&#1090;&#1077;&#1088;%20&#1080;%20&#1052;&#1072;&#1088;&#1075;&#1072;&#1088;&#1080;&#1090;&#1072;%20-%20&#1042;&#1072;&#1083;&#1100;&#1089;%20&#1091;%20&#1057;&#1072;&#1090;&#1072;&#1085;&#1099;%20&#1085;&#1072;%20&#1041;&#1072;&#1083;&#1091;_CUT.mp3" TargetMode="External"/><Relationship Id="rId5" Type="http://schemas.openxmlformats.org/officeDocument/2006/relationships/image" Target="../media/image32.png"/><Relationship Id="rId4" Type="http://schemas.openxmlformats.org/officeDocument/2006/relationships/image" Target="../media/image31.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2.xml"/><Relationship Id="rId1" Type="http://schemas.openxmlformats.org/officeDocument/2006/relationships/audio" Target="file:///C:\Documents%20and%20Settings\Admin\&#1056;&#1072;&#1073;&#1086;&#1095;&#1080;&#1081;%20&#1089;&#1090;&#1086;&#1083;\&#1055;&#1086;&#1090;&#1091;&#1089;&#1090;&#1086;&#1088;&#1086;&#1085;&#1085;&#1080;&#1081;%20&#1084;&#1080;&#1088;%20&#1074;%20&#1088;&#1086;&#1084;&#1072;&#1085;&#1077;%20&#1041;&#1091;&#1083;&#1075;&#1072;&#1082;&#1086;&#1074;&#1072;\&#1048;&#1075;&#1086;&#1088;&#1100;%20&#1050;&#1086;&#1088;&#1085;&#1077;&#1083;&#1102;&#1082;%20-%20&#1042;&#1072;&#1083;&#1100;&#1089;%20&#1085;&#1077;&#1095;&#1080;&#1089;&#1090;&#1086;&#1081;%20&#1089;&#1080;&#1083;&#1099;%20(&#1084;&#1091;&#1079;&#1099;&#1082;&#1072;%20&#1080;&#1079;%20&#1082;_&#1092;%20&#1052;&#1072;&#1089;&#1090;&#1077;&#1088;%20&#1080;%20&#1052;&#1072;&#1088;&#1075;&#1072;&#1088;&#1080;&#1090;&#1072;%20(2005&#1075;)_CUT.mp3" TargetMode="Externa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1.xml"/><Relationship Id="rId1" Type="http://schemas.openxmlformats.org/officeDocument/2006/relationships/audio" Target="file:///C:\Documents%20and%20Settings\Admin\&#1056;&#1072;&#1073;&#1086;&#1095;&#1080;&#1081;%20&#1089;&#1090;&#1086;&#1083;\&#1055;&#1086;&#1090;&#1091;&#1089;&#1090;&#1086;&#1088;&#1086;&#1085;&#1085;&#1080;&#1081;%20&#1084;&#1080;&#1088;%20&#1074;%20&#1088;&#1086;&#1084;&#1072;&#1085;&#1077;%20&#1041;&#1091;&#1083;&#1075;&#1072;&#1082;&#1086;&#1074;&#1072;\&#1076;&#1083;&#1103;%20&#1085;&#1072;&#1087;&#1080;&#1089;&#1072;&#1085;&#1080;&#1103;%20&#1089;&#1086;&#1095;&#1080;&#1085;&#1077;&#1085;&#1080;&#1103;_CUT.mp3"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xml"/><Relationship Id="rId5" Type="http://schemas.openxmlformats.org/officeDocument/2006/relationships/image" Target="../media/image42.jpeg"/><Relationship Id="rId4" Type="http://schemas.openxmlformats.org/officeDocument/2006/relationships/image" Target="../media/image41.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Учеба\5  курс\Конспект Фаине\0.jpg"/>
          <p:cNvPicPr>
            <a:picLocks noChangeAspect="1" noChangeArrowheads="1"/>
          </p:cNvPicPr>
          <p:nvPr/>
        </p:nvPicPr>
        <p:blipFill>
          <a:blip r:embed="rId2" cstate="print"/>
          <a:srcRect/>
          <a:stretch>
            <a:fillRect/>
          </a:stretch>
        </p:blipFill>
        <p:spPr bwMode="auto">
          <a:xfrm>
            <a:off x="1187624" y="2051466"/>
            <a:ext cx="7128792" cy="4806534"/>
          </a:xfrm>
          <a:prstGeom prst="rect">
            <a:avLst/>
          </a:prstGeom>
          <a:noFill/>
        </p:spPr>
      </p:pic>
      <p:sp>
        <p:nvSpPr>
          <p:cNvPr id="2" name="Заголовок 1"/>
          <p:cNvSpPr>
            <a:spLocks noGrp="1"/>
          </p:cNvSpPr>
          <p:nvPr>
            <p:ph type="ctrTitle"/>
          </p:nvPr>
        </p:nvSpPr>
        <p:spPr>
          <a:xfrm>
            <a:off x="0" y="260648"/>
            <a:ext cx="9144000" cy="2090663"/>
          </a:xfrm>
        </p:spPr>
        <p:txBody>
          <a:bodyPr>
            <a:normAutofit fontScale="90000"/>
          </a:bodyPr>
          <a:lstStyle/>
          <a:p>
            <a:r>
              <a:rPr lang="ru-RU" dirty="0"/>
              <a:t>Урок – мастерская на тему </a:t>
            </a:r>
            <a:r>
              <a:rPr lang="ru-RU" dirty="0" smtClean="0"/>
              <a:t>«Потусторонний </a:t>
            </a:r>
            <a:r>
              <a:rPr lang="ru-RU" dirty="0"/>
              <a:t>мир в романе </a:t>
            </a:r>
            <a:r>
              <a:rPr lang="ru-RU" dirty="0" smtClean="0"/>
              <a:t>                М</a:t>
            </a:r>
            <a:r>
              <a:rPr lang="ru-RU" dirty="0"/>
              <a:t>. А. Булгакова </a:t>
            </a:r>
            <a:r>
              <a:rPr lang="ru-RU" dirty="0" smtClean="0"/>
              <a:t>«Мастер </a:t>
            </a:r>
            <a:r>
              <a:rPr lang="ru-RU" dirty="0"/>
              <a:t>и </a:t>
            </a:r>
            <a:r>
              <a:rPr lang="ru-RU" dirty="0" smtClean="0"/>
              <a:t>Маргарита»</a:t>
            </a:r>
            <a:r>
              <a:rPr lang="ru-RU" dirty="0"/>
              <a:t/>
            </a:r>
            <a:br>
              <a:rPr lang="ru-RU" dirty="0"/>
            </a:b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619672" y="5373216"/>
            <a:ext cx="6400800" cy="766936"/>
          </a:xfrm>
        </p:spPr>
        <p:txBody>
          <a:bodyPr/>
          <a:lstStyle/>
          <a:p>
            <a:r>
              <a:rPr lang="ru-RU" dirty="0" smtClean="0"/>
              <a:t>Эпизод 3</a:t>
            </a:r>
            <a:endParaRPr lang="ru-RU" dirty="0"/>
          </a:p>
        </p:txBody>
      </p:sp>
      <p:pic>
        <p:nvPicPr>
          <p:cNvPr id="28673" name="Picture 1" descr="D:\Учеба\5  курс\Конспект Фаине\34.jpg"/>
          <p:cNvPicPr>
            <a:picLocks noChangeAspect="1" noChangeArrowheads="1"/>
          </p:cNvPicPr>
          <p:nvPr/>
        </p:nvPicPr>
        <p:blipFill>
          <a:blip r:embed="rId3" cstate="print"/>
          <a:srcRect/>
          <a:stretch>
            <a:fillRect/>
          </a:stretch>
        </p:blipFill>
        <p:spPr bwMode="auto">
          <a:xfrm>
            <a:off x="323528" y="1196752"/>
            <a:ext cx="4740421" cy="3312368"/>
          </a:xfrm>
          <a:prstGeom prst="rect">
            <a:avLst/>
          </a:prstGeom>
          <a:noFill/>
        </p:spPr>
      </p:pic>
      <p:pic>
        <p:nvPicPr>
          <p:cNvPr id="28674" name="Picture 2" descr="D:\Учеба\5  курс\Конспект Фаине\korovev.jpg"/>
          <p:cNvPicPr>
            <a:picLocks noChangeAspect="1" noChangeArrowheads="1"/>
          </p:cNvPicPr>
          <p:nvPr/>
        </p:nvPicPr>
        <p:blipFill>
          <a:blip r:embed="rId4" cstate="print"/>
          <a:srcRect/>
          <a:stretch>
            <a:fillRect/>
          </a:stretch>
        </p:blipFill>
        <p:spPr bwMode="auto">
          <a:xfrm>
            <a:off x="5076056" y="1196752"/>
            <a:ext cx="3312368" cy="3312368"/>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933056"/>
            <a:ext cx="8229600" cy="1143000"/>
          </a:xfrm>
        </p:spPr>
        <p:txBody>
          <a:bodyPr>
            <a:normAutofit fontScale="90000"/>
          </a:bodyPr>
          <a:lstStyle/>
          <a:p>
            <a:pPr algn="l"/>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1. </a:t>
            </a:r>
            <a:r>
              <a:rPr lang="ru-RU" dirty="0" smtClean="0">
                <a:latin typeface="Times New Roman" pitchFamily="18" charset="0"/>
                <a:cs typeface="Times New Roman" pitchFamily="18" charset="0"/>
              </a:rPr>
              <a:t>Почему неизвестные персонажи появляются в зеркале? </a:t>
            </a: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2. Какие символы потусторонней силы можно выделить в третьем эпизоде?</a:t>
            </a:r>
            <a:br>
              <a:rPr lang="ru-RU" b="1"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i2.guns.ru/forums/icons/forum_pictures/003414/thm/3414647.jpg"/>
          <p:cNvPicPr>
            <a:picLocks noChangeAspect="1" noChangeArrowheads="1"/>
          </p:cNvPicPr>
          <p:nvPr/>
        </p:nvPicPr>
        <p:blipFill>
          <a:blip r:embed="rId2" cstate="print"/>
          <a:srcRect/>
          <a:stretch>
            <a:fillRect/>
          </a:stretch>
        </p:blipFill>
        <p:spPr bwMode="auto">
          <a:xfrm>
            <a:off x="4535487" y="620688"/>
            <a:ext cx="4608513" cy="3456384"/>
          </a:xfrm>
          <a:prstGeom prst="rect">
            <a:avLst/>
          </a:prstGeom>
          <a:noFill/>
        </p:spPr>
      </p:pic>
      <p:pic>
        <p:nvPicPr>
          <p:cNvPr id="3075" name="Picture 3" descr="D:\Учеба\5  курс\Конспект Фаине\0b03f1f6379b16c02078a55e44101c70.jpg"/>
          <p:cNvPicPr>
            <a:picLocks noChangeAspect="1" noChangeArrowheads="1"/>
          </p:cNvPicPr>
          <p:nvPr/>
        </p:nvPicPr>
        <p:blipFill>
          <a:blip r:embed="rId3" cstate="print"/>
          <a:srcRect/>
          <a:stretch>
            <a:fillRect/>
          </a:stretch>
        </p:blipFill>
        <p:spPr bwMode="auto">
          <a:xfrm>
            <a:off x="179512" y="1772816"/>
            <a:ext cx="4104456" cy="472634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childTnLst>
                                </p:cTn>
                              </p:par>
                              <p:par>
                                <p:cTn id="8" presetID="10" presetClass="entr" presetSubtype="0" fill="hold" nodeType="withEffect">
                                  <p:stCondLst>
                                    <p:cond delay="0"/>
                                  </p:stCondLst>
                                  <p:childTnLst>
                                    <p:set>
                                      <p:cBhvr>
                                        <p:cTn id="9" dur="1" fill="hold">
                                          <p:stCondLst>
                                            <p:cond delay="0"/>
                                          </p:stCondLst>
                                        </p:cTn>
                                        <p:tgtEl>
                                          <p:spTgt spid="3075"/>
                                        </p:tgtEl>
                                        <p:attrNameLst>
                                          <p:attrName>style.visibility</p:attrName>
                                        </p:attrNameLst>
                                      </p:cBhvr>
                                      <p:to>
                                        <p:strVal val="visible"/>
                                      </p:to>
                                    </p:set>
                                    <p:animEffect transition="in" filter="fade">
                                      <p:cBhvr>
                                        <p:cTn id="10"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5661248"/>
            <a:ext cx="8229600" cy="820688"/>
          </a:xfrm>
        </p:spPr>
        <p:txBody>
          <a:bodyPr/>
          <a:lstStyle/>
          <a:p>
            <a:pPr algn="ctr"/>
            <a:r>
              <a:rPr lang="ru-RU" dirty="0" smtClean="0"/>
              <a:t>Эпизод 4</a:t>
            </a:r>
            <a:endParaRPr lang="ru-RU" dirty="0"/>
          </a:p>
        </p:txBody>
      </p:sp>
      <p:pic>
        <p:nvPicPr>
          <p:cNvPr id="1025" name="Picture 1" descr="D:\Учеба\5  курс\Конспект Фаине\4.jpg"/>
          <p:cNvPicPr>
            <a:picLocks noChangeAspect="1" noChangeArrowheads="1"/>
          </p:cNvPicPr>
          <p:nvPr/>
        </p:nvPicPr>
        <p:blipFill>
          <a:blip r:embed="rId2" cstate="print"/>
          <a:srcRect/>
          <a:stretch>
            <a:fillRect/>
          </a:stretch>
        </p:blipFill>
        <p:spPr bwMode="auto">
          <a:xfrm>
            <a:off x="1187624" y="836712"/>
            <a:ext cx="7200800" cy="45005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924944"/>
            <a:ext cx="8229600" cy="1143000"/>
          </a:xfrm>
        </p:spPr>
        <p:txBody>
          <a:bodyPr>
            <a:normAutofit fontScale="90000"/>
          </a:bodyPr>
          <a:lstStyle/>
          <a:p>
            <a:pPr algn="l"/>
            <a:r>
              <a:rPr lang="ru-RU" dirty="0" smtClean="0">
                <a:latin typeface="Times New Roman" pitchFamily="18" charset="0"/>
                <a:cs typeface="Times New Roman" pitchFamily="18" charset="0"/>
              </a:rPr>
              <a:t>1. Каким свойством обладает потустороння сила? На что она способна?</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2. </a:t>
            </a:r>
            <a:r>
              <a:rPr lang="ru-RU" b="1" dirty="0" smtClean="0">
                <a:latin typeface="Times New Roman" pitchFamily="18" charset="0"/>
                <a:cs typeface="Times New Roman" pitchFamily="18" charset="0"/>
              </a:rPr>
              <a:t>Как действует потусторонняя сила по отношению к Степану Лиходееву?</a:t>
            </a:r>
            <a:r>
              <a:rPr lang="ru-RU" sz="4000" dirty="0" smtClean="0"/>
              <a:t/>
            </a:r>
            <a:br>
              <a:rPr lang="ru-RU" sz="4000" dirty="0" smtClean="0"/>
            </a:br>
            <a:endParaRPr lang="ru-RU" sz="4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6109320"/>
            <a:ext cx="8229600" cy="748680"/>
          </a:xfrm>
        </p:spPr>
        <p:txBody>
          <a:bodyPr/>
          <a:lstStyle/>
          <a:p>
            <a:pPr algn="ctr"/>
            <a:r>
              <a:rPr lang="ru-RU" dirty="0" smtClean="0"/>
              <a:t>Эпизод 5</a:t>
            </a:r>
            <a:endParaRPr lang="ru-RU" dirty="0"/>
          </a:p>
        </p:txBody>
      </p:sp>
      <p:pic>
        <p:nvPicPr>
          <p:cNvPr id="2049" name="Picture 1" descr="D:\Учеба\5  курс\Конспект Фаине\5.jpg"/>
          <p:cNvPicPr>
            <a:picLocks noChangeAspect="1" noChangeArrowheads="1"/>
          </p:cNvPicPr>
          <p:nvPr/>
        </p:nvPicPr>
        <p:blipFill>
          <a:blip r:embed="rId2" cstate="print"/>
          <a:srcRect/>
          <a:stretch>
            <a:fillRect/>
          </a:stretch>
        </p:blipFill>
        <p:spPr bwMode="auto">
          <a:xfrm>
            <a:off x="1043608" y="404664"/>
            <a:ext cx="7056784" cy="528929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564904"/>
            <a:ext cx="8229600" cy="1143000"/>
          </a:xfrm>
        </p:spPr>
        <p:txBody>
          <a:bodyPr>
            <a:normAutofit fontScale="90000"/>
          </a:bodyPr>
          <a:lstStyle/>
          <a:p>
            <a:pPr algn="l"/>
            <a:r>
              <a:rPr lang="ru-RU" dirty="0" smtClean="0">
                <a:latin typeface="Times New Roman" pitchFamily="18" charset="0"/>
                <a:cs typeface="Times New Roman" pitchFamily="18" charset="0"/>
              </a:rPr>
              <a:t>1. Что мистического вы видите в этом эпизоде?</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2. Каковы действия потусторонней силы в эпизоде 5?</a:t>
            </a:r>
            <a:endParaRPr lang="ru-RU"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5805264"/>
            <a:ext cx="8229600" cy="676672"/>
          </a:xfrm>
        </p:spPr>
        <p:txBody>
          <a:bodyPr/>
          <a:lstStyle/>
          <a:p>
            <a:pPr algn="ctr"/>
            <a:r>
              <a:rPr lang="ru-RU" dirty="0" smtClean="0"/>
              <a:t>Эпизод 6</a:t>
            </a:r>
            <a:endParaRPr lang="ru-RU" dirty="0"/>
          </a:p>
        </p:txBody>
      </p:sp>
      <p:pic>
        <p:nvPicPr>
          <p:cNvPr id="40962" name="Picture 2" descr="D:\Учеба\5  курс\Конспект Фаине\6.jpg"/>
          <p:cNvPicPr>
            <a:picLocks noChangeAspect="1" noChangeArrowheads="1"/>
          </p:cNvPicPr>
          <p:nvPr/>
        </p:nvPicPr>
        <p:blipFill>
          <a:blip r:embed="rId2" cstate="print"/>
          <a:srcRect/>
          <a:stretch>
            <a:fillRect/>
          </a:stretch>
        </p:blipFill>
        <p:spPr bwMode="auto">
          <a:xfrm>
            <a:off x="323528" y="908720"/>
            <a:ext cx="8388424" cy="457169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140968"/>
            <a:ext cx="8229600" cy="1143000"/>
          </a:xfrm>
        </p:spPr>
        <p:txBody>
          <a:bodyPr>
            <a:normAutofit fontScale="90000"/>
          </a:bodyPr>
          <a:lstStyle/>
          <a:p>
            <a:pPr algn="l"/>
            <a:r>
              <a:rPr lang="ru-RU" dirty="0" smtClean="0">
                <a:latin typeface="Times New Roman" pitchFamily="18" charset="0"/>
                <a:cs typeface="Times New Roman" pitchFamily="18" charset="0"/>
              </a:rPr>
              <a:t>1. Какие действия совершает потусторонняя сила в эпизоде 6?</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2. Что является атрибутами нечистой силы?</a:t>
            </a:r>
            <a:r>
              <a:rPr lang="ru-RU" sz="4000" b="1" dirty="0" smtClean="0"/>
              <a:t/>
            </a:r>
            <a:br>
              <a:rPr lang="ru-RU" sz="4000" b="1" dirty="0" smtClean="0"/>
            </a:br>
            <a:endParaRPr lang="ru-RU" sz="40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http://www.stihi.ru/pics/2009/09/29/1451.jpg"/>
          <p:cNvPicPr>
            <a:picLocks noChangeAspect="1" noChangeArrowheads="1"/>
          </p:cNvPicPr>
          <p:nvPr/>
        </p:nvPicPr>
        <p:blipFill>
          <a:blip r:embed="rId2" cstate="print"/>
          <a:srcRect/>
          <a:stretch>
            <a:fillRect/>
          </a:stretch>
        </p:blipFill>
        <p:spPr bwMode="auto">
          <a:xfrm>
            <a:off x="2483768" y="1268760"/>
            <a:ext cx="4324350" cy="38862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fade">
                                      <p:cBhvr>
                                        <p:cTn id="7" dur="20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Цели урока:</a:t>
            </a:r>
            <a:r>
              <a:rPr lang="ru-RU" dirty="0" smtClean="0"/>
              <a:t/>
            </a:r>
            <a:br>
              <a:rPr lang="ru-RU" dirty="0" smtClean="0"/>
            </a:br>
            <a:endParaRPr lang="ru-RU" dirty="0"/>
          </a:p>
        </p:txBody>
      </p:sp>
      <p:sp>
        <p:nvSpPr>
          <p:cNvPr id="3" name="Содержимое 2"/>
          <p:cNvSpPr>
            <a:spLocks noGrp="1"/>
          </p:cNvSpPr>
          <p:nvPr>
            <p:ph idx="1"/>
          </p:nvPr>
        </p:nvSpPr>
        <p:spPr>
          <a:xfrm>
            <a:off x="323528" y="1124744"/>
            <a:ext cx="8363272" cy="5733256"/>
          </a:xfrm>
        </p:spPr>
        <p:txBody>
          <a:bodyPr>
            <a:normAutofit/>
          </a:bodyPr>
          <a:lstStyle/>
          <a:p>
            <a:pPr lvl="0">
              <a:buNone/>
            </a:pPr>
            <a:r>
              <a:rPr lang="ru-RU" dirty="0" smtClean="0"/>
              <a:t>1. Раскрыть значение образов  Воланда и его свиты (Коровьева, Азазелло, Геллы и Бегемота) в романе «Мастер и Маргарита».</a:t>
            </a:r>
          </a:p>
          <a:p>
            <a:pPr lvl="0">
              <a:buNone/>
            </a:pPr>
            <a:r>
              <a:rPr lang="ru-RU" dirty="0" smtClean="0"/>
              <a:t>2. Развить самостоятельное мышление учащихся,  умение рассуждать на проблемные темы.</a:t>
            </a:r>
          </a:p>
          <a:p>
            <a:pPr lvl="0">
              <a:buNone/>
            </a:pPr>
            <a:r>
              <a:rPr lang="ru-RU" dirty="0" smtClean="0"/>
              <a:t>3. Сформировать умение проводить  анализ различных эпизодов текста.</a:t>
            </a:r>
          </a:p>
          <a:p>
            <a:pPr lvl="0">
              <a:buNone/>
            </a:pPr>
            <a:r>
              <a:rPr lang="ru-RU" dirty="0" smtClean="0"/>
              <a:t>4. Воспитать отношение к потустороннему миру как к разоблачителю людских пороков. </a:t>
            </a:r>
          </a:p>
          <a:p>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5805264"/>
            <a:ext cx="8229600" cy="676672"/>
          </a:xfrm>
        </p:spPr>
        <p:txBody>
          <a:bodyPr/>
          <a:lstStyle/>
          <a:p>
            <a:pPr algn="ctr"/>
            <a:r>
              <a:rPr lang="ru-RU" dirty="0" smtClean="0"/>
              <a:t>Эпизод 7</a:t>
            </a:r>
            <a:endParaRPr lang="ru-RU" dirty="0"/>
          </a:p>
        </p:txBody>
      </p:sp>
      <p:pic>
        <p:nvPicPr>
          <p:cNvPr id="43010" name="Picture 2" descr="D:\Учеба\5  курс\Конспект Фаине\7.jpg"/>
          <p:cNvPicPr>
            <a:picLocks noChangeAspect="1" noChangeArrowheads="1"/>
          </p:cNvPicPr>
          <p:nvPr/>
        </p:nvPicPr>
        <p:blipFill>
          <a:blip r:embed="rId2" cstate="print"/>
          <a:srcRect/>
          <a:stretch>
            <a:fillRect/>
          </a:stretch>
        </p:blipFill>
        <p:spPr bwMode="auto">
          <a:xfrm>
            <a:off x="467544" y="1052736"/>
            <a:ext cx="8130707" cy="4536504"/>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3068960"/>
            <a:ext cx="8229600" cy="3024336"/>
          </a:xfrm>
        </p:spPr>
        <p:txBody>
          <a:bodyPr>
            <a:normAutofit fontScale="90000"/>
          </a:bodyPr>
          <a:lstStyle/>
          <a:p>
            <a:pPr algn="l"/>
            <a:r>
              <a:rPr lang="ru-RU" dirty="0" smtClean="0">
                <a:latin typeface="Times New Roman" pitchFamily="18" charset="0"/>
                <a:cs typeface="Times New Roman" pitchFamily="18" charset="0"/>
              </a:rPr>
              <a:t>1. Зачем Булгаков вводит образ щетки?</a:t>
            </a: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dirty="0" smtClean="0">
                <a:latin typeface="Times New Roman" pitchFamily="18" charset="0"/>
                <a:cs typeface="Times New Roman" pitchFamily="18" charset="0"/>
              </a:rPr>
              <a:t>2. Почему Маргарита летит нагая?</a:t>
            </a: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3. Как проявляется демонизм в этом эпизоде?</a:t>
            </a:r>
            <a:br>
              <a:rPr lang="ru-RU" b="1"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www.pkpfo.ru/vileda/images/%D0%A1%D0%B3%D0%BE%D0%BD%20%D0%B8%20%D0%A9%D0%B5%D1%82%D0%BA%D0%B0%20%D0%9B%D0%B5%D0%B3%D0%BE%D0%BB%D0%B5%D0%BD%D0%B4_45-580x550.gif"/>
          <p:cNvPicPr>
            <a:picLocks noChangeAspect="1" noChangeArrowheads="1"/>
          </p:cNvPicPr>
          <p:nvPr/>
        </p:nvPicPr>
        <p:blipFill>
          <a:blip r:embed="rId2" cstate="print"/>
          <a:srcRect/>
          <a:stretch>
            <a:fillRect/>
          </a:stretch>
        </p:blipFill>
        <p:spPr bwMode="auto">
          <a:xfrm>
            <a:off x="0" y="620688"/>
            <a:ext cx="4095750" cy="3886201"/>
          </a:xfrm>
          <a:prstGeom prst="rect">
            <a:avLst/>
          </a:prstGeom>
          <a:noFill/>
        </p:spPr>
      </p:pic>
      <p:pic>
        <p:nvPicPr>
          <p:cNvPr id="44035" name="Picture 3" descr="D:\Учеба\5  курс\Конспект Фаине\1252839130_lune-navstrechu.jpg"/>
          <p:cNvPicPr>
            <a:picLocks noChangeAspect="1" noChangeArrowheads="1"/>
          </p:cNvPicPr>
          <p:nvPr/>
        </p:nvPicPr>
        <p:blipFill>
          <a:blip r:embed="rId3" cstate="print"/>
          <a:srcRect/>
          <a:stretch>
            <a:fillRect/>
          </a:stretch>
        </p:blipFill>
        <p:spPr bwMode="auto">
          <a:xfrm>
            <a:off x="3995936" y="980728"/>
            <a:ext cx="4653500" cy="54917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fade">
                                      <p:cBhvr>
                                        <p:cTn id="7" dur="2000"/>
                                        <p:tgtEl>
                                          <p:spTgt spid="44034"/>
                                        </p:tgtEl>
                                      </p:cBhvr>
                                    </p:animEffect>
                                  </p:childTnLst>
                                </p:cTn>
                              </p:par>
                              <p:par>
                                <p:cTn id="8" presetID="10" presetClass="entr" presetSubtype="0" fill="hold" nodeType="withEffect">
                                  <p:stCondLst>
                                    <p:cond delay="0"/>
                                  </p:stCondLst>
                                  <p:childTnLst>
                                    <p:set>
                                      <p:cBhvr>
                                        <p:cTn id="9" dur="1" fill="hold">
                                          <p:stCondLst>
                                            <p:cond delay="0"/>
                                          </p:stCondLst>
                                        </p:cTn>
                                        <p:tgtEl>
                                          <p:spTgt spid="44035"/>
                                        </p:tgtEl>
                                        <p:attrNameLst>
                                          <p:attrName>style.visibility</p:attrName>
                                        </p:attrNameLst>
                                      </p:cBhvr>
                                      <p:to>
                                        <p:strVal val="visible"/>
                                      </p:to>
                                    </p:set>
                                    <p:animEffect transition="in" filter="fade">
                                      <p:cBhvr>
                                        <p:cTn id="10" dur="2000"/>
                                        <p:tgtEl>
                                          <p:spTgt spid="44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5949280"/>
            <a:ext cx="8229600" cy="676672"/>
          </a:xfrm>
        </p:spPr>
        <p:txBody>
          <a:bodyPr/>
          <a:lstStyle/>
          <a:p>
            <a:pPr algn="ctr"/>
            <a:r>
              <a:rPr lang="ru-RU" dirty="0" smtClean="0"/>
              <a:t>Эпизод 8</a:t>
            </a:r>
            <a:endParaRPr lang="ru-RU" dirty="0"/>
          </a:p>
        </p:txBody>
      </p:sp>
      <p:pic>
        <p:nvPicPr>
          <p:cNvPr id="45058" name="Picture 2" descr="D:\Учеба\5  курс\Конспект Фаине\8.jpg"/>
          <p:cNvPicPr>
            <a:picLocks noChangeAspect="1" noChangeArrowheads="1"/>
          </p:cNvPicPr>
          <p:nvPr/>
        </p:nvPicPr>
        <p:blipFill>
          <a:blip r:embed="rId2" cstate="print"/>
          <a:srcRect/>
          <a:stretch>
            <a:fillRect/>
          </a:stretch>
        </p:blipFill>
        <p:spPr bwMode="auto">
          <a:xfrm>
            <a:off x="2699792" y="548680"/>
            <a:ext cx="4037434" cy="5394012"/>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708920"/>
            <a:ext cx="8229600" cy="1143000"/>
          </a:xfrm>
        </p:spPr>
        <p:txBody>
          <a:bodyPr>
            <a:normAutofit fontScale="90000"/>
          </a:bodyPr>
          <a:lstStyle/>
          <a:p>
            <a:pPr algn="l"/>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1. Что является средством ее передвижения?</a:t>
            </a:r>
            <a:br>
              <a:rPr lang="ru-RU"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2. Как же в этом случае действует нечистая сила на человека? </a:t>
            </a:r>
            <a:br>
              <a:rPr lang="ru-RU" b="1" dirty="0" smtClean="0">
                <a:latin typeface="Times New Roman" pitchFamily="18" charset="0"/>
                <a:cs typeface="Times New Roman" pitchFamily="18" charset="0"/>
              </a:rPr>
            </a:b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http://images4.fanpop.com/image/forum/92000/92150_1304885502091_full.jpg"/>
          <p:cNvPicPr>
            <a:picLocks noChangeAspect="1" noChangeArrowheads="1"/>
          </p:cNvPicPr>
          <p:nvPr/>
        </p:nvPicPr>
        <p:blipFill>
          <a:blip r:embed="rId2" cstate="print"/>
          <a:srcRect/>
          <a:stretch>
            <a:fillRect/>
          </a:stretch>
        </p:blipFill>
        <p:spPr bwMode="auto">
          <a:xfrm>
            <a:off x="2843808" y="980728"/>
            <a:ext cx="3752888" cy="531659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fade">
                                      <p:cBhvr>
                                        <p:cTn id="7" dur="2000"/>
                                        <p:tgtEl>
                                          <p:spTgt spid="47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5536" y="5805264"/>
            <a:ext cx="8229600" cy="748680"/>
          </a:xfrm>
        </p:spPr>
        <p:txBody>
          <a:bodyPr/>
          <a:lstStyle/>
          <a:p>
            <a:pPr algn="ctr"/>
            <a:r>
              <a:rPr lang="ru-RU" dirty="0" smtClean="0"/>
              <a:t>Эпизод 9</a:t>
            </a:r>
            <a:endParaRPr lang="ru-RU" dirty="0"/>
          </a:p>
        </p:txBody>
      </p:sp>
      <p:pic>
        <p:nvPicPr>
          <p:cNvPr id="48130" name="Picture 2" descr="D:\Учеба\5  курс\Конспект Фаине\9.jpg"/>
          <p:cNvPicPr>
            <a:picLocks noChangeAspect="1" noChangeArrowheads="1"/>
          </p:cNvPicPr>
          <p:nvPr/>
        </p:nvPicPr>
        <p:blipFill>
          <a:blip r:embed="rId3" cstate="print"/>
          <a:srcRect/>
          <a:stretch>
            <a:fillRect/>
          </a:stretch>
        </p:blipFill>
        <p:spPr bwMode="auto">
          <a:xfrm>
            <a:off x="971600" y="980728"/>
            <a:ext cx="7184268" cy="4052664"/>
          </a:xfrm>
          <a:prstGeom prst="rect">
            <a:avLst/>
          </a:prstGeom>
          <a:noFill/>
        </p:spPr>
      </p:pic>
      <p:pic>
        <p:nvPicPr>
          <p:cNvPr id="4" name="Ведьма - OST Мастер и Маргарита - Шабаш_CUT.mp3">
            <a:hlinkClick r:id="" action="ppaction://media"/>
          </p:cNvPr>
          <p:cNvPicPr>
            <a:picLocks noRot="1" noChangeAspect="1"/>
          </p:cNvPicPr>
          <p:nvPr>
            <a:audioFile r:link="rId1"/>
          </p:nvPr>
        </p:nvPicPr>
        <p:blipFill>
          <a:blip r:embed="rId4" cstate="print"/>
          <a:stretch>
            <a:fillRect/>
          </a:stretch>
        </p:blipFill>
        <p:spPr>
          <a:xfrm>
            <a:off x="7812360" y="5589240"/>
            <a:ext cx="664840" cy="66484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3654"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988840"/>
            <a:ext cx="8229600" cy="1143000"/>
          </a:xfrm>
        </p:spPr>
        <p:txBody>
          <a:bodyPr>
            <a:normAutofit fontScale="90000"/>
          </a:bodyPr>
          <a:lstStyle/>
          <a:p>
            <a:pPr algn="l"/>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1. Как представлена нечистая сила?</a:t>
            </a:r>
            <a:br>
              <a:rPr lang="ru-RU" b="1"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2. Как вы думаете, почему Булгаков вводит образ козла?</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http://img1.liveinternet.ru/images/attach/c/3/75/925/75925779_large_1390231_16.jpg"/>
          <p:cNvPicPr>
            <a:picLocks noChangeAspect="1" noChangeArrowheads="1"/>
          </p:cNvPicPr>
          <p:nvPr/>
        </p:nvPicPr>
        <p:blipFill>
          <a:blip r:embed="rId2" cstate="print"/>
          <a:srcRect/>
          <a:stretch>
            <a:fillRect/>
          </a:stretch>
        </p:blipFill>
        <p:spPr bwMode="auto">
          <a:xfrm>
            <a:off x="539552" y="836712"/>
            <a:ext cx="4260472" cy="5112568"/>
          </a:xfrm>
          <a:prstGeom prst="rect">
            <a:avLst/>
          </a:prstGeom>
          <a:noFill/>
        </p:spPr>
      </p:pic>
      <p:pic>
        <p:nvPicPr>
          <p:cNvPr id="49156" name="Picture 4" descr="http://i003.radikal.ru/1205/2f/ca7876e995a0.jpg"/>
          <p:cNvPicPr>
            <a:picLocks noChangeAspect="1" noChangeArrowheads="1"/>
          </p:cNvPicPr>
          <p:nvPr/>
        </p:nvPicPr>
        <p:blipFill>
          <a:blip r:embed="rId3" cstate="print"/>
          <a:srcRect/>
          <a:stretch>
            <a:fillRect/>
          </a:stretch>
        </p:blipFill>
        <p:spPr bwMode="auto">
          <a:xfrm>
            <a:off x="5292080" y="1268760"/>
            <a:ext cx="3105150" cy="38862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fade">
                                      <p:cBhvr>
                                        <p:cTn id="7" dur="2000"/>
                                        <p:tgtEl>
                                          <p:spTgt spid="49154"/>
                                        </p:tgtEl>
                                      </p:cBhvr>
                                    </p:animEffect>
                                  </p:childTnLst>
                                </p:cTn>
                              </p:par>
                              <p:par>
                                <p:cTn id="8" presetID="10" presetClass="entr" presetSubtype="0" fill="hold" nodeType="withEffect">
                                  <p:stCondLst>
                                    <p:cond delay="0"/>
                                  </p:stCondLst>
                                  <p:childTnLst>
                                    <p:set>
                                      <p:cBhvr>
                                        <p:cTn id="9" dur="1" fill="hold">
                                          <p:stCondLst>
                                            <p:cond delay="0"/>
                                          </p:stCondLst>
                                        </p:cTn>
                                        <p:tgtEl>
                                          <p:spTgt spid="49156"/>
                                        </p:tgtEl>
                                        <p:attrNameLst>
                                          <p:attrName>style.visibility</p:attrName>
                                        </p:attrNameLst>
                                      </p:cBhvr>
                                      <p:to>
                                        <p:strVal val="visible"/>
                                      </p:to>
                                    </p:set>
                                    <p:animEffect transition="in" filter="fade">
                                      <p:cBhvr>
                                        <p:cTn id="10" dur="2000"/>
                                        <p:tgtEl>
                                          <p:spTgt spid="49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5949280"/>
            <a:ext cx="8229600" cy="676672"/>
          </a:xfrm>
        </p:spPr>
        <p:txBody>
          <a:bodyPr/>
          <a:lstStyle/>
          <a:p>
            <a:pPr algn="ctr"/>
            <a:r>
              <a:rPr lang="ru-RU" dirty="0" smtClean="0"/>
              <a:t>Эпизод 10</a:t>
            </a:r>
            <a:endParaRPr lang="ru-RU" dirty="0"/>
          </a:p>
        </p:txBody>
      </p:sp>
      <p:pic>
        <p:nvPicPr>
          <p:cNvPr id="50178" name="Picture 2" descr="D:\Учеба\5  курс\Конспект Фаине\10.jpg"/>
          <p:cNvPicPr>
            <a:picLocks noChangeAspect="1" noChangeArrowheads="1"/>
          </p:cNvPicPr>
          <p:nvPr/>
        </p:nvPicPr>
        <p:blipFill>
          <a:blip r:embed="rId3" cstate="print"/>
          <a:srcRect/>
          <a:stretch>
            <a:fillRect/>
          </a:stretch>
        </p:blipFill>
        <p:spPr bwMode="auto">
          <a:xfrm>
            <a:off x="539552" y="332656"/>
            <a:ext cx="4093046" cy="5307316"/>
          </a:xfrm>
          <a:prstGeom prst="rect">
            <a:avLst/>
          </a:prstGeom>
          <a:noFill/>
        </p:spPr>
      </p:pic>
      <p:pic>
        <p:nvPicPr>
          <p:cNvPr id="50179" name="Picture 3" descr="D:\Учеба\5  курс\Конспект Фаине\0_2f1e3_7a63bc30_XL.jpg"/>
          <p:cNvPicPr>
            <a:picLocks noChangeAspect="1" noChangeArrowheads="1"/>
          </p:cNvPicPr>
          <p:nvPr/>
        </p:nvPicPr>
        <p:blipFill>
          <a:blip r:embed="rId4" cstate="print"/>
          <a:srcRect/>
          <a:stretch>
            <a:fillRect/>
          </a:stretch>
        </p:blipFill>
        <p:spPr bwMode="auto">
          <a:xfrm>
            <a:off x="4572000" y="332656"/>
            <a:ext cx="3856629" cy="5301208"/>
          </a:xfrm>
          <a:prstGeom prst="rect">
            <a:avLst/>
          </a:prstGeom>
          <a:noFill/>
        </p:spPr>
      </p:pic>
      <p:pic>
        <p:nvPicPr>
          <p:cNvPr id="5" name="Из Мастер и Маргарита - Вальс у Сатаны на Балу_CUT.mp3">
            <a:hlinkClick r:id="" action="ppaction://media"/>
          </p:cNvPr>
          <p:cNvPicPr>
            <a:picLocks noRot="1" noChangeAspect="1"/>
          </p:cNvPicPr>
          <p:nvPr>
            <a:audioFile r:link="rId1"/>
          </p:nvPr>
        </p:nvPicPr>
        <p:blipFill>
          <a:blip r:embed="rId5" cstate="print"/>
          <a:stretch>
            <a:fillRect/>
          </a:stretch>
        </p:blipFill>
        <p:spPr>
          <a:xfrm>
            <a:off x="7884368" y="5877272"/>
            <a:ext cx="720080" cy="72008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7145"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2050" name="Picture 2" descr="D:\Учеба\5  курс\Конспект Фаине\Heart of a Dog 22.jpg"/>
          <p:cNvPicPr>
            <a:picLocks noChangeAspect="1" noChangeArrowheads="1"/>
          </p:cNvPicPr>
          <p:nvPr/>
        </p:nvPicPr>
        <p:blipFill>
          <a:blip r:embed="rId2" cstate="print"/>
          <a:srcRect/>
          <a:stretch>
            <a:fillRect/>
          </a:stretch>
        </p:blipFill>
        <p:spPr bwMode="auto">
          <a:xfrm>
            <a:off x="4499992" y="0"/>
            <a:ext cx="4644008" cy="6858000"/>
          </a:xfrm>
          <a:prstGeom prst="rect">
            <a:avLst/>
          </a:prstGeom>
          <a:noFill/>
        </p:spPr>
      </p:pic>
      <p:pic>
        <p:nvPicPr>
          <p:cNvPr id="2053" name="Picture 5" descr="D:\Учеба\5  курс\Конспект Фаине\65_master.jpg"/>
          <p:cNvPicPr>
            <a:picLocks noChangeAspect="1" noChangeArrowheads="1"/>
          </p:cNvPicPr>
          <p:nvPr/>
        </p:nvPicPr>
        <p:blipFill>
          <a:blip r:embed="rId3" cstate="print"/>
          <a:srcRect/>
          <a:stretch>
            <a:fillRect/>
          </a:stretch>
        </p:blipFill>
        <p:spPr bwMode="auto">
          <a:xfrm>
            <a:off x="0" y="0"/>
            <a:ext cx="4572001" cy="685800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2924944"/>
            <a:ext cx="8229600" cy="1143000"/>
          </a:xfrm>
        </p:spPr>
        <p:txBody>
          <a:bodyPr>
            <a:normAutofit fontScale="90000"/>
          </a:bodyPr>
          <a:lstStyle/>
          <a:p>
            <a:pPr algn="l"/>
            <a:r>
              <a:rPr lang="ru-RU" dirty="0" smtClean="0">
                <a:latin typeface="Times New Roman" pitchFamily="18" charset="0"/>
                <a:cs typeface="Times New Roman" pitchFamily="18" charset="0"/>
              </a:rPr>
              <a:t>1. Почему гости выходят из камина?</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2. Что является атрибутом нечистой силы на балу у сатаны?</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3" name="Picture 3" descr="D:\Учеба\5  курс\Конспект Фаине\11siradisiyatak14.jpg"/>
          <p:cNvPicPr>
            <a:picLocks noChangeAspect="1" noChangeArrowheads="1"/>
          </p:cNvPicPr>
          <p:nvPr/>
        </p:nvPicPr>
        <p:blipFill>
          <a:blip r:embed="rId2" cstate="print"/>
          <a:srcRect/>
          <a:stretch>
            <a:fillRect/>
          </a:stretch>
        </p:blipFill>
        <p:spPr bwMode="auto">
          <a:xfrm rot="7647087">
            <a:off x="234256" y="1052681"/>
            <a:ext cx="3891873" cy="2511474"/>
          </a:xfrm>
          <a:prstGeom prst="rect">
            <a:avLst/>
          </a:prstGeom>
          <a:noFill/>
        </p:spPr>
      </p:pic>
      <p:pic>
        <p:nvPicPr>
          <p:cNvPr id="51205" name="Picture 5" descr="http://attach.forum.ge/post-25-1223009486.jpg"/>
          <p:cNvPicPr>
            <a:picLocks noChangeAspect="1" noChangeArrowheads="1"/>
          </p:cNvPicPr>
          <p:nvPr/>
        </p:nvPicPr>
        <p:blipFill>
          <a:blip r:embed="rId3" cstate="print"/>
          <a:srcRect/>
          <a:stretch>
            <a:fillRect/>
          </a:stretch>
        </p:blipFill>
        <p:spPr bwMode="auto">
          <a:xfrm>
            <a:off x="6516216" y="404664"/>
            <a:ext cx="2321049" cy="4285015"/>
          </a:xfrm>
          <a:prstGeom prst="rect">
            <a:avLst/>
          </a:prstGeom>
          <a:noFill/>
        </p:spPr>
      </p:pic>
      <p:pic>
        <p:nvPicPr>
          <p:cNvPr id="51209" name="Picture 9" descr="http://media1.fanparty.ru/images/fanclubs/interier/gallery/494806_interier.jpg"/>
          <p:cNvPicPr>
            <a:picLocks noChangeAspect="1" noChangeArrowheads="1"/>
          </p:cNvPicPr>
          <p:nvPr/>
        </p:nvPicPr>
        <p:blipFill>
          <a:blip r:embed="rId4" cstate="print"/>
          <a:srcRect/>
          <a:stretch>
            <a:fillRect/>
          </a:stretch>
        </p:blipFill>
        <p:spPr bwMode="auto">
          <a:xfrm>
            <a:off x="2627784" y="3941676"/>
            <a:ext cx="3888432" cy="291632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03"/>
                                        </p:tgtEl>
                                        <p:attrNameLst>
                                          <p:attrName>style.visibility</p:attrName>
                                        </p:attrNameLst>
                                      </p:cBhvr>
                                      <p:to>
                                        <p:strVal val="visible"/>
                                      </p:to>
                                    </p:set>
                                    <p:animEffect transition="in" filter="fade">
                                      <p:cBhvr>
                                        <p:cTn id="7" dur="2000"/>
                                        <p:tgtEl>
                                          <p:spTgt spid="51203"/>
                                        </p:tgtEl>
                                      </p:cBhvr>
                                    </p:animEffect>
                                  </p:childTnLst>
                                </p:cTn>
                              </p:par>
                              <p:par>
                                <p:cTn id="8" presetID="10" presetClass="entr" presetSubtype="0" fill="hold" nodeType="withEffect">
                                  <p:stCondLst>
                                    <p:cond delay="0"/>
                                  </p:stCondLst>
                                  <p:childTnLst>
                                    <p:set>
                                      <p:cBhvr>
                                        <p:cTn id="9" dur="1" fill="hold">
                                          <p:stCondLst>
                                            <p:cond delay="0"/>
                                          </p:stCondLst>
                                        </p:cTn>
                                        <p:tgtEl>
                                          <p:spTgt spid="51205"/>
                                        </p:tgtEl>
                                        <p:attrNameLst>
                                          <p:attrName>style.visibility</p:attrName>
                                        </p:attrNameLst>
                                      </p:cBhvr>
                                      <p:to>
                                        <p:strVal val="visible"/>
                                      </p:to>
                                    </p:set>
                                    <p:animEffect transition="in" filter="fade">
                                      <p:cBhvr>
                                        <p:cTn id="10" dur="2000"/>
                                        <p:tgtEl>
                                          <p:spTgt spid="51205"/>
                                        </p:tgtEl>
                                      </p:cBhvr>
                                    </p:animEffect>
                                  </p:childTnLst>
                                </p:cTn>
                              </p:par>
                              <p:par>
                                <p:cTn id="11" presetID="10" presetClass="entr" presetSubtype="0" fill="hold" nodeType="withEffect">
                                  <p:stCondLst>
                                    <p:cond delay="0"/>
                                  </p:stCondLst>
                                  <p:childTnLst>
                                    <p:set>
                                      <p:cBhvr>
                                        <p:cTn id="12" dur="1" fill="hold">
                                          <p:stCondLst>
                                            <p:cond delay="0"/>
                                          </p:stCondLst>
                                        </p:cTn>
                                        <p:tgtEl>
                                          <p:spTgt spid="51209"/>
                                        </p:tgtEl>
                                        <p:attrNameLst>
                                          <p:attrName>style.visibility</p:attrName>
                                        </p:attrNameLst>
                                      </p:cBhvr>
                                      <p:to>
                                        <p:strVal val="visible"/>
                                      </p:to>
                                    </p:set>
                                    <p:animEffect transition="in" filter="fade">
                                      <p:cBhvr>
                                        <p:cTn id="13" dur="2000"/>
                                        <p:tgtEl>
                                          <p:spTgt spid="51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5877272"/>
            <a:ext cx="8229600" cy="676672"/>
          </a:xfrm>
        </p:spPr>
        <p:txBody>
          <a:bodyPr/>
          <a:lstStyle/>
          <a:p>
            <a:pPr algn="ctr"/>
            <a:r>
              <a:rPr lang="ru-RU" dirty="0" smtClean="0"/>
              <a:t>Эпизод 11</a:t>
            </a:r>
            <a:endParaRPr lang="ru-RU" dirty="0"/>
          </a:p>
        </p:txBody>
      </p:sp>
      <p:pic>
        <p:nvPicPr>
          <p:cNvPr id="4" name="Picture 3" descr="D:\Учеба\5  курс\Конспект Фаине\11.jpg"/>
          <p:cNvPicPr>
            <a:picLocks noChangeAspect="1" noChangeArrowheads="1"/>
          </p:cNvPicPr>
          <p:nvPr/>
        </p:nvPicPr>
        <p:blipFill>
          <a:blip r:embed="rId2" cstate="print"/>
          <a:srcRect/>
          <a:stretch>
            <a:fillRect/>
          </a:stretch>
        </p:blipFill>
        <p:spPr bwMode="auto">
          <a:xfrm>
            <a:off x="2123728" y="764704"/>
            <a:ext cx="4742457" cy="4754586"/>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36912"/>
            <a:ext cx="8229600" cy="1143000"/>
          </a:xfrm>
        </p:spPr>
        <p:txBody>
          <a:bodyPr>
            <a:normAutofit fontScale="90000"/>
          </a:bodyPr>
          <a:lstStyle/>
          <a:p>
            <a:pPr algn="l"/>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dirty="0" smtClean="0">
                <a:latin typeface="Times New Roman" pitchFamily="18" charset="0"/>
                <a:cs typeface="Times New Roman" pitchFamily="18" charset="0"/>
              </a:rPr>
              <a:t>1. Что решают сделать с Мастером и Маргаритой Воланд и Азазелло?</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2. </a:t>
            </a:r>
            <a:r>
              <a:rPr lang="ru-RU" b="1" dirty="0" smtClean="0">
                <a:latin typeface="Times New Roman" pitchFamily="18" charset="0"/>
                <a:cs typeface="Times New Roman" pitchFamily="18" charset="0"/>
              </a:rPr>
              <a:t>Как во внешности Маргариты отражается демоническое начало?</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5949280"/>
            <a:ext cx="8229600" cy="748680"/>
          </a:xfrm>
        </p:spPr>
        <p:txBody>
          <a:bodyPr/>
          <a:lstStyle/>
          <a:p>
            <a:pPr algn="ctr"/>
            <a:r>
              <a:rPr lang="ru-RU" dirty="0" smtClean="0"/>
              <a:t>Эпизод 12</a:t>
            </a:r>
            <a:endParaRPr lang="ru-RU" dirty="0"/>
          </a:p>
        </p:txBody>
      </p:sp>
      <p:pic>
        <p:nvPicPr>
          <p:cNvPr id="54274" name="Picture 2" descr="D:\Учеба\5  курс\Конспект Фаине\12.jpg"/>
          <p:cNvPicPr>
            <a:picLocks noChangeAspect="1" noChangeArrowheads="1"/>
          </p:cNvPicPr>
          <p:nvPr/>
        </p:nvPicPr>
        <p:blipFill>
          <a:blip r:embed="rId3" cstate="print"/>
          <a:srcRect/>
          <a:stretch>
            <a:fillRect/>
          </a:stretch>
        </p:blipFill>
        <p:spPr bwMode="auto">
          <a:xfrm>
            <a:off x="827584" y="692696"/>
            <a:ext cx="7739823" cy="5040560"/>
          </a:xfrm>
          <a:prstGeom prst="rect">
            <a:avLst/>
          </a:prstGeom>
          <a:noFill/>
        </p:spPr>
      </p:pic>
      <p:pic>
        <p:nvPicPr>
          <p:cNvPr id="4" name="Игорь Корнелюк - Вальс нечистой силы (музыка из к_ф Мастер и Маргарита (2005г)_CUT.mp3">
            <a:hlinkClick r:id="" action="ppaction://media"/>
          </p:cNvPr>
          <p:cNvPicPr>
            <a:picLocks noRot="1" noChangeAspect="1"/>
          </p:cNvPicPr>
          <p:nvPr>
            <a:audioFile r:link="rId1"/>
          </p:nvPr>
        </p:nvPicPr>
        <p:blipFill>
          <a:blip r:embed="rId4" cstate="print"/>
          <a:stretch>
            <a:fillRect/>
          </a:stretch>
        </p:blipFill>
        <p:spPr>
          <a:xfrm>
            <a:off x="8244408" y="6021288"/>
            <a:ext cx="520824" cy="520824"/>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7879"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348880"/>
            <a:ext cx="8229600" cy="1143000"/>
          </a:xfrm>
        </p:spPr>
        <p:txBody>
          <a:bodyPr>
            <a:normAutofit fontScale="90000"/>
          </a:bodyPr>
          <a:lstStyle/>
          <a:p>
            <a:pPr algn="l"/>
            <a:r>
              <a:rPr lang="ru-RU" dirty="0" smtClean="0"/>
              <a:t/>
            </a:r>
            <a:br>
              <a:rPr lang="ru-RU" dirty="0" smtClean="0"/>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1. Как изменяется погода при переходе Мастера и Маргариты на сторону нечистой силы? </a:t>
            </a: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2. Какие образы помогают раскрыть перемещение Мастера и Маргариты в мир иной? </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file.mobilmusic.ru/ab/ae/b6/682127.gif"/>
          <p:cNvPicPr>
            <a:picLocks noChangeAspect="1" noChangeArrowheads="1" noCrop="1"/>
          </p:cNvPicPr>
          <p:nvPr/>
        </p:nvPicPr>
        <p:blipFill>
          <a:blip r:embed="rId2" cstate="print"/>
          <a:srcRect/>
          <a:stretch>
            <a:fillRect/>
          </a:stretch>
        </p:blipFill>
        <p:spPr bwMode="auto">
          <a:xfrm>
            <a:off x="1187624" y="836712"/>
            <a:ext cx="6851285" cy="492516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5298"/>
                                        </p:tgtEl>
                                        <p:attrNameLst>
                                          <p:attrName>style.visibility</p:attrName>
                                        </p:attrNameLst>
                                      </p:cBhvr>
                                      <p:to>
                                        <p:strVal val="visible"/>
                                      </p:to>
                                    </p:set>
                                    <p:animEffect transition="in" filter="fade">
                                      <p:cBhvr>
                                        <p:cTn id="7" dur="2000"/>
                                        <p:tgtEl>
                                          <p:spTgt spid="55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1772816"/>
            <a:ext cx="7772400" cy="3240360"/>
          </a:xfrm>
        </p:spPr>
        <p:txBody>
          <a:bodyPr>
            <a:normAutofit/>
          </a:bodyPr>
          <a:lstStyle/>
          <a:p>
            <a:r>
              <a:rPr lang="ru-RU" dirty="0" smtClean="0"/>
              <a:t>Задание</a:t>
            </a:r>
            <a:br>
              <a:rPr lang="ru-RU" dirty="0" smtClean="0"/>
            </a:br>
            <a:r>
              <a:rPr lang="ru-RU" dirty="0"/>
              <a:t/>
            </a:r>
            <a:br>
              <a:rPr lang="ru-RU" dirty="0"/>
            </a:br>
            <a:r>
              <a:rPr lang="ru-RU" dirty="0" smtClean="0"/>
              <a:t> Создать мини-сочинение</a:t>
            </a:r>
            <a:br>
              <a:rPr lang="ru-RU" dirty="0" smtClean="0"/>
            </a:br>
            <a:r>
              <a:rPr lang="ru-RU" dirty="0" smtClean="0"/>
              <a:t> «В гостях у нечистой силы»</a:t>
            </a:r>
            <a:endParaRPr lang="ru-RU" dirty="0"/>
          </a:p>
        </p:txBody>
      </p:sp>
      <p:pic>
        <p:nvPicPr>
          <p:cNvPr id="3" name="для написания сочинения_CUT.mp3">
            <a:hlinkClick r:id="" action="ppaction://media"/>
          </p:cNvPr>
          <p:cNvPicPr>
            <a:picLocks noRot="1" noChangeAspect="1"/>
          </p:cNvPicPr>
          <p:nvPr>
            <a:audioFile r:link="rId1"/>
          </p:nvPr>
        </p:nvPicPr>
        <p:blipFill>
          <a:blip r:embed="rId3" cstate="print"/>
          <a:stretch>
            <a:fillRect/>
          </a:stretch>
        </p:blipFill>
        <p:spPr>
          <a:xfrm>
            <a:off x="7524328" y="5517232"/>
            <a:ext cx="808856" cy="808856"/>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6387" fill="hold"/>
                                        <p:tgtEl>
                                          <p:spTgt spid="3"/>
                                        </p:tgtEl>
                                      </p:cBhvr>
                                    </p:cmd>
                                  </p:childTnLst>
                                </p:cTn>
                              </p:par>
                            </p:childTnLst>
                          </p:cTn>
                        </p:par>
                      </p:childTnLst>
                    </p:cTn>
                  </p:par>
                </p:childTnLst>
              </p:cTn>
              <p:nextCondLst>
                <p:cond evt="onClick" delay="0">
                  <p:tgtEl>
                    <p:spTgt spid="3"/>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71600" y="0"/>
            <a:ext cx="7772400" cy="1152128"/>
          </a:xfrm>
        </p:spPr>
        <p:txBody>
          <a:bodyPr/>
          <a:lstStyle/>
          <a:p>
            <a:r>
              <a:rPr lang="ru-RU" dirty="0" smtClean="0"/>
              <a:t>Образы нечистой силы</a:t>
            </a:r>
            <a:endParaRPr lang="ru-RU" dirty="0"/>
          </a:p>
        </p:txBody>
      </p:sp>
      <p:pic>
        <p:nvPicPr>
          <p:cNvPr id="26626" name="Picture 2" descr="http://umdb.org.ua/images/imgs/__local10069/1292589812942.jpg"/>
          <p:cNvPicPr>
            <a:picLocks noChangeAspect="1" noChangeArrowheads="1"/>
          </p:cNvPicPr>
          <p:nvPr/>
        </p:nvPicPr>
        <p:blipFill>
          <a:blip r:embed="rId2" cstate="print"/>
          <a:srcRect/>
          <a:stretch>
            <a:fillRect/>
          </a:stretch>
        </p:blipFill>
        <p:spPr bwMode="auto">
          <a:xfrm>
            <a:off x="251520" y="1052736"/>
            <a:ext cx="2664296" cy="3552396"/>
          </a:xfrm>
          <a:prstGeom prst="rect">
            <a:avLst/>
          </a:prstGeom>
          <a:noFill/>
        </p:spPr>
      </p:pic>
      <p:pic>
        <p:nvPicPr>
          <p:cNvPr id="26627" name="Picture 3" descr="D:\Учеба\5  курс\Конспект Фаине\f_12014222.jpg"/>
          <p:cNvPicPr>
            <a:picLocks noChangeAspect="1" noChangeArrowheads="1"/>
          </p:cNvPicPr>
          <p:nvPr/>
        </p:nvPicPr>
        <p:blipFill>
          <a:blip r:embed="rId3" cstate="print"/>
          <a:srcRect/>
          <a:stretch>
            <a:fillRect/>
          </a:stretch>
        </p:blipFill>
        <p:spPr bwMode="auto">
          <a:xfrm>
            <a:off x="4499992" y="1772816"/>
            <a:ext cx="3816424" cy="2542325"/>
          </a:xfrm>
          <a:prstGeom prst="rect">
            <a:avLst/>
          </a:prstGeom>
          <a:noFill/>
        </p:spPr>
      </p:pic>
      <p:pic>
        <p:nvPicPr>
          <p:cNvPr id="26628" name="Picture 4" descr="D:\Учеба\5  курс\Конспект Фаине\01ji4.jpg"/>
          <p:cNvPicPr>
            <a:picLocks noChangeAspect="1" noChangeArrowheads="1"/>
          </p:cNvPicPr>
          <p:nvPr/>
        </p:nvPicPr>
        <p:blipFill>
          <a:blip r:embed="rId4" cstate="print"/>
          <a:srcRect/>
          <a:stretch>
            <a:fillRect/>
          </a:stretch>
        </p:blipFill>
        <p:spPr bwMode="auto">
          <a:xfrm>
            <a:off x="6335688" y="4725144"/>
            <a:ext cx="2808312" cy="1576328"/>
          </a:xfrm>
          <a:prstGeom prst="rect">
            <a:avLst/>
          </a:prstGeom>
          <a:noFill/>
        </p:spPr>
      </p:pic>
      <p:pic>
        <p:nvPicPr>
          <p:cNvPr id="26629" name="Picture 5" descr="D:\Учеба\5  курс\Конспект Фаине\0b02ad706ff8f008c0df98fe59b8bf31.jpg"/>
          <p:cNvPicPr>
            <a:picLocks noChangeAspect="1" noChangeArrowheads="1"/>
          </p:cNvPicPr>
          <p:nvPr/>
        </p:nvPicPr>
        <p:blipFill>
          <a:blip r:embed="rId5" cstate="print"/>
          <a:srcRect/>
          <a:stretch>
            <a:fillRect/>
          </a:stretch>
        </p:blipFill>
        <p:spPr bwMode="auto">
          <a:xfrm>
            <a:off x="2483768" y="4724347"/>
            <a:ext cx="3240360" cy="213365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fade">
                                      <p:cBhvr>
                                        <p:cTn id="7" dur="2000"/>
                                        <p:tgtEl>
                                          <p:spTgt spid="26626"/>
                                        </p:tgtEl>
                                      </p:cBhvr>
                                    </p:animEffect>
                                  </p:childTnLst>
                                </p:cTn>
                              </p:par>
                              <p:par>
                                <p:cTn id="8" presetID="10" presetClass="entr" presetSubtype="0" fill="hold" nodeType="withEffect">
                                  <p:stCondLst>
                                    <p:cond delay="0"/>
                                  </p:stCondLst>
                                  <p:childTnLst>
                                    <p:set>
                                      <p:cBhvr>
                                        <p:cTn id="9" dur="1" fill="hold">
                                          <p:stCondLst>
                                            <p:cond delay="0"/>
                                          </p:stCondLst>
                                        </p:cTn>
                                        <p:tgtEl>
                                          <p:spTgt spid="26627"/>
                                        </p:tgtEl>
                                        <p:attrNameLst>
                                          <p:attrName>style.visibility</p:attrName>
                                        </p:attrNameLst>
                                      </p:cBhvr>
                                      <p:to>
                                        <p:strVal val="visible"/>
                                      </p:to>
                                    </p:set>
                                    <p:animEffect transition="in" filter="fade">
                                      <p:cBhvr>
                                        <p:cTn id="10" dur="2000"/>
                                        <p:tgtEl>
                                          <p:spTgt spid="26627"/>
                                        </p:tgtEl>
                                      </p:cBhvr>
                                    </p:animEffect>
                                  </p:childTnLst>
                                </p:cTn>
                              </p:par>
                              <p:par>
                                <p:cTn id="11" presetID="10" presetClass="entr" presetSubtype="0" fill="hold" nodeType="withEffect">
                                  <p:stCondLst>
                                    <p:cond delay="0"/>
                                  </p:stCondLst>
                                  <p:childTnLst>
                                    <p:set>
                                      <p:cBhvr>
                                        <p:cTn id="12" dur="1" fill="hold">
                                          <p:stCondLst>
                                            <p:cond delay="0"/>
                                          </p:stCondLst>
                                        </p:cTn>
                                        <p:tgtEl>
                                          <p:spTgt spid="26629"/>
                                        </p:tgtEl>
                                        <p:attrNameLst>
                                          <p:attrName>style.visibility</p:attrName>
                                        </p:attrNameLst>
                                      </p:cBhvr>
                                      <p:to>
                                        <p:strVal val="visible"/>
                                      </p:to>
                                    </p:set>
                                    <p:animEffect transition="in" filter="fade">
                                      <p:cBhvr>
                                        <p:cTn id="13" dur="2000"/>
                                        <p:tgtEl>
                                          <p:spTgt spid="26629"/>
                                        </p:tgtEl>
                                      </p:cBhvr>
                                    </p:animEffect>
                                  </p:childTnLst>
                                </p:cTn>
                              </p:par>
                              <p:par>
                                <p:cTn id="14" presetID="10" presetClass="entr" presetSubtype="0" fill="hold" nodeType="withEffect">
                                  <p:stCondLst>
                                    <p:cond delay="0"/>
                                  </p:stCondLst>
                                  <p:childTnLst>
                                    <p:set>
                                      <p:cBhvr>
                                        <p:cTn id="15" dur="1" fill="hold">
                                          <p:stCondLst>
                                            <p:cond delay="0"/>
                                          </p:stCondLst>
                                        </p:cTn>
                                        <p:tgtEl>
                                          <p:spTgt spid="26628"/>
                                        </p:tgtEl>
                                        <p:attrNameLst>
                                          <p:attrName>style.visibility</p:attrName>
                                        </p:attrNameLst>
                                      </p:cBhvr>
                                      <p:to>
                                        <p:strVal val="visible"/>
                                      </p:to>
                                    </p:set>
                                    <p:animEffect transition="in" filter="fade">
                                      <p:cBhvr>
                                        <p:cTn id="16" dur="2000"/>
                                        <p:tgtEl>
                                          <p:spTgt spid="26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99592" y="0"/>
            <a:ext cx="7772400" cy="792088"/>
          </a:xfrm>
        </p:spPr>
        <p:txBody>
          <a:bodyPr>
            <a:normAutofit/>
          </a:bodyPr>
          <a:lstStyle/>
          <a:p>
            <a:r>
              <a:rPr lang="ru-RU" sz="4000" dirty="0" smtClean="0"/>
              <a:t>Работа с таблицей</a:t>
            </a:r>
            <a:endParaRPr lang="ru-RU" sz="4000" dirty="0"/>
          </a:p>
        </p:txBody>
      </p:sp>
      <p:sp>
        <p:nvSpPr>
          <p:cNvPr id="25601" name="Rectangle 1"/>
          <p:cNvSpPr>
            <a:spLocks noChangeArrowheads="1"/>
          </p:cNvSpPr>
          <p:nvPr/>
        </p:nvSpPr>
        <p:spPr bwMode="auto">
          <a:xfrm>
            <a:off x="251520" y="692696"/>
            <a:ext cx="8640960"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ru-RU" sz="2800" b="0" i="0" u="none" strike="noStrike" cap="none" normalizeH="0" baseline="0" dirty="0" smtClean="0">
                <a:ln>
                  <a:noFill/>
                </a:ln>
                <a:solidFill>
                  <a:schemeClr val="tx1"/>
                </a:solidFill>
                <a:effectLst/>
                <a:ea typeface="Calibri" pitchFamily="34" charset="0"/>
                <a:cs typeface="Times New Roman" pitchFamily="18" charset="0"/>
              </a:rPr>
              <a:t>Каким предстает Воланд в романе?</a:t>
            </a: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ru-RU" sz="28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800" b="0" i="0" u="none" strike="noStrike" cap="none" normalizeH="0" baseline="0" dirty="0" smtClean="0">
                <a:ln>
                  <a:noFill/>
                </a:ln>
                <a:solidFill>
                  <a:schemeClr val="tx1"/>
                </a:solidFill>
                <a:effectLst/>
                <a:ea typeface="Calibri" pitchFamily="34" charset="0"/>
                <a:cs typeface="Times New Roman" pitchFamily="18" charset="0"/>
              </a:rPr>
              <a:t>Какой портрет Воланда представлен в произведении?</a:t>
            </a:r>
            <a:endParaRPr kumimoji="0" lang="ru-RU" sz="28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800" b="0" i="0" u="none" strike="noStrike" cap="none" normalizeH="0" baseline="0" dirty="0" smtClean="0">
                <a:ln>
                  <a:noFill/>
                </a:ln>
                <a:solidFill>
                  <a:schemeClr val="tx1"/>
                </a:solidFill>
                <a:effectLst/>
                <a:ea typeface="Calibri" pitchFamily="34" charset="0"/>
                <a:cs typeface="Times New Roman" pitchFamily="18" charset="0"/>
              </a:rPr>
              <a:t>На какие черты внешности обращает внимание Булгаков?</a:t>
            </a:r>
            <a:endParaRPr kumimoji="0" lang="ru-RU" sz="28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800" b="0" i="0" u="none" strike="noStrike" cap="none" normalizeH="0" baseline="0" dirty="0" smtClean="0">
                <a:ln>
                  <a:noFill/>
                </a:ln>
                <a:solidFill>
                  <a:schemeClr val="tx1"/>
                </a:solidFill>
                <a:effectLst/>
                <a:ea typeface="Calibri" pitchFamily="34" charset="0"/>
                <a:cs typeface="Times New Roman" pitchFamily="18" charset="0"/>
              </a:rPr>
              <a:t>Кем представляется Воланд?</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sz="2800" b="0" i="0" u="none" strike="noStrike" cap="none" normalizeH="0" baseline="0" dirty="0" smtClean="0">
              <a:ln>
                <a:noFill/>
              </a:ln>
              <a:solidFill>
                <a:schemeClr val="tx1"/>
              </a:solidFill>
              <a:effectLst/>
              <a:ea typeface="Calibri" pitchFamily="34" charset="0"/>
              <a:cs typeface="Times New Roman" pitchFamily="18" charset="0"/>
            </a:endParaRPr>
          </a:p>
          <a:p>
            <a:pPr lvl="0"/>
            <a:r>
              <a:rPr lang="ru-RU" sz="2800" dirty="0" smtClean="0">
                <a:cs typeface="Times New Roman" pitchFamily="18" charset="0"/>
              </a:rPr>
              <a:t>Как ведет себя Воланд по отношению к финдиректору Римскому, администратору Варенухе, директору Лиходееву, председателю жил. товарищества – Босому и председателю МОССОЛИТА Берлиозу?</a:t>
            </a:r>
          </a:p>
          <a:p>
            <a:pPr lvl="0"/>
            <a:endParaRPr lang="ru-RU" sz="2800" dirty="0" smtClean="0">
              <a:cs typeface="Times New Roman" pitchFamily="18" charset="0"/>
            </a:endParaRPr>
          </a:p>
          <a:p>
            <a:pPr lvl="0"/>
            <a:r>
              <a:rPr lang="ru-RU" sz="2800" dirty="0" smtClean="0">
                <a:cs typeface="Times New Roman" pitchFamily="18" charset="0"/>
              </a:rPr>
              <a:t>Как он относится к Мастеру и Маргарите? Каково влияние Воланда на их взаимоотношения?</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27584" y="0"/>
            <a:ext cx="7772400" cy="1470025"/>
          </a:xfrm>
        </p:spPr>
        <p:txBody>
          <a:bodyPr/>
          <a:lstStyle/>
          <a:p>
            <a:r>
              <a:rPr lang="ru-RU" dirty="0" smtClean="0"/>
              <a:t>Потусторонний мир – это …</a:t>
            </a:r>
            <a:endParaRPr lang="ru-RU" dirty="0"/>
          </a:p>
        </p:txBody>
      </p:sp>
      <p:pic>
        <p:nvPicPr>
          <p:cNvPr id="34818" name="Picture 2" descr="http://i074.radikal.ru/0906/7f/6e4ec1322fb3.jpg"/>
          <p:cNvPicPr>
            <a:picLocks noChangeAspect="1" noChangeArrowheads="1"/>
          </p:cNvPicPr>
          <p:nvPr/>
        </p:nvPicPr>
        <p:blipFill>
          <a:blip r:embed="rId2" cstate="print"/>
          <a:srcRect/>
          <a:stretch>
            <a:fillRect/>
          </a:stretch>
        </p:blipFill>
        <p:spPr bwMode="auto">
          <a:xfrm>
            <a:off x="323528" y="1412776"/>
            <a:ext cx="2877950" cy="2160240"/>
          </a:xfrm>
          <a:prstGeom prst="rect">
            <a:avLst/>
          </a:prstGeom>
          <a:noFill/>
        </p:spPr>
      </p:pic>
      <p:pic>
        <p:nvPicPr>
          <p:cNvPr id="34822" name="Picture 6" descr="http://ru.inchat.ru/weblogs/upload/388/23682934745fd0d965d81f.jpg"/>
          <p:cNvPicPr>
            <a:picLocks noChangeAspect="1" noChangeArrowheads="1"/>
          </p:cNvPicPr>
          <p:nvPr/>
        </p:nvPicPr>
        <p:blipFill>
          <a:blip r:embed="rId3" cstate="print"/>
          <a:srcRect/>
          <a:stretch>
            <a:fillRect/>
          </a:stretch>
        </p:blipFill>
        <p:spPr bwMode="auto">
          <a:xfrm>
            <a:off x="6300192" y="1700808"/>
            <a:ext cx="2430269" cy="3240360"/>
          </a:xfrm>
          <a:prstGeom prst="rect">
            <a:avLst/>
          </a:prstGeom>
          <a:noFill/>
        </p:spPr>
      </p:pic>
      <p:pic>
        <p:nvPicPr>
          <p:cNvPr id="34824" name="Picture 8" descr="http://images4.fanpop.com/image/forum/92000/92150_1304885502091_full.jpg"/>
          <p:cNvPicPr>
            <a:picLocks noChangeAspect="1" noChangeArrowheads="1"/>
          </p:cNvPicPr>
          <p:nvPr/>
        </p:nvPicPr>
        <p:blipFill>
          <a:blip r:embed="rId4" cstate="print"/>
          <a:srcRect/>
          <a:stretch>
            <a:fillRect/>
          </a:stretch>
        </p:blipFill>
        <p:spPr bwMode="auto">
          <a:xfrm>
            <a:off x="3779912" y="2348880"/>
            <a:ext cx="2232248" cy="3159687"/>
          </a:xfrm>
          <a:prstGeom prst="rect">
            <a:avLst/>
          </a:prstGeom>
          <a:noFill/>
        </p:spPr>
      </p:pic>
      <p:pic>
        <p:nvPicPr>
          <p:cNvPr id="34826" name="Picture 10" descr="http://img-fotki.yandex.ru/get/5010/nastjusha-avrilka.c/0_63278_35268ccf_XL"/>
          <p:cNvPicPr>
            <a:picLocks noChangeAspect="1" noChangeArrowheads="1"/>
          </p:cNvPicPr>
          <p:nvPr/>
        </p:nvPicPr>
        <p:blipFill>
          <a:blip r:embed="rId5" cstate="print"/>
          <a:srcRect/>
          <a:stretch>
            <a:fillRect/>
          </a:stretch>
        </p:blipFill>
        <p:spPr bwMode="auto">
          <a:xfrm>
            <a:off x="0" y="4434619"/>
            <a:ext cx="3384376" cy="242338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fade">
                                      <p:cBhvr>
                                        <p:cTn id="7" dur="2000"/>
                                        <p:tgtEl>
                                          <p:spTgt spid="34818"/>
                                        </p:tgtEl>
                                      </p:cBhvr>
                                    </p:animEffect>
                                  </p:childTnLst>
                                </p:cTn>
                              </p:par>
                              <p:par>
                                <p:cTn id="8" presetID="10" presetClass="entr" presetSubtype="0" fill="hold" nodeType="withEffect">
                                  <p:stCondLst>
                                    <p:cond delay="0"/>
                                  </p:stCondLst>
                                  <p:childTnLst>
                                    <p:set>
                                      <p:cBhvr>
                                        <p:cTn id="9" dur="1" fill="hold">
                                          <p:stCondLst>
                                            <p:cond delay="0"/>
                                          </p:stCondLst>
                                        </p:cTn>
                                        <p:tgtEl>
                                          <p:spTgt spid="34826"/>
                                        </p:tgtEl>
                                        <p:attrNameLst>
                                          <p:attrName>style.visibility</p:attrName>
                                        </p:attrNameLst>
                                      </p:cBhvr>
                                      <p:to>
                                        <p:strVal val="visible"/>
                                      </p:to>
                                    </p:set>
                                    <p:animEffect transition="in" filter="fade">
                                      <p:cBhvr>
                                        <p:cTn id="10" dur="2000"/>
                                        <p:tgtEl>
                                          <p:spTgt spid="34826"/>
                                        </p:tgtEl>
                                      </p:cBhvr>
                                    </p:animEffect>
                                  </p:childTnLst>
                                </p:cTn>
                              </p:par>
                              <p:par>
                                <p:cTn id="11" presetID="10" presetClass="entr" presetSubtype="0" fill="hold" nodeType="withEffect">
                                  <p:stCondLst>
                                    <p:cond delay="0"/>
                                  </p:stCondLst>
                                  <p:childTnLst>
                                    <p:set>
                                      <p:cBhvr>
                                        <p:cTn id="12" dur="1" fill="hold">
                                          <p:stCondLst>
                                            <p:cond delay="0"/>
                                          </p:stCondLst>
                                        </p:cTn>
                                        <p:tgtEl>
                                          <p:spTgt spid="34824"/>
                                        </p:tgtEl>
                                        <p:attrNameLst>
                                          <p:attrName>style.visibility</p:attrName>
                                        </p:attrNameLst>
                                      </p:cBhvr>
                                      <p:to>
                                        <p:strVal val="visible"/>
                                      </p:to>
                                    </p:set>
                                    <p:animEffect transition="in" filter="fade">
                                      <p:cBhvr>
                                        <p:cTn id="13" dur="2000"/>
                                        <p:tgtEl>
                                          <p:spTgt spid="34824"/>
                                        </p:tgtEl>
                                      </p:cBhvr>
                                    </p:animEffect>
                                  </p:childTnLst>
                                </p:cTn>
                              </p:par>
                              <p:par>
                                <p:cTn id="14" presetID="10" presetClass="entr" presetSubtype="0" fill="hold" nodeType="withEffect">
                                  <p:stCondLst>
                                    <p:cond delay="0"/>
                                  </p:stCondLst>
                                  <p:childTnLst>
                                    <p:set>
                                      <p:cBhvr>
                                        <p:cTn id="15" dur="1" fill="hold">
                                          <p:stCondLst>
                                            <p:cond delay="0"/>
                                          </p:stCondLst>
                                        </p:cTn>
                                        <p:tgtEl>
                                          <p:spTgt spid="34822"/>
                                        </p:tgtEl>
                                        <p:attrNameLst>
                                          <p:attrName>style.visibility</p:attrName>
                                        </p:attrNameLst>
                                      </p:cBhvr>
                                      <p:to>
                                        <p:strVal val="visible"/>
                                      </p:to>
                                    </p:set>
                                    <p:animEffect transition="in" filter="fade">
                                      <p:cBhvr>
                                        <p:cTn id="16" dur="2000"/>
                                        <p:tgtEl>
                                          <p:spTgt spid="34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Таблица 6"/>
          <p:cNvGraphicFramePr>
            <a:graphicFrameLocks noGrp="1"/>
          </p:cNvGraphicFramePr>
          <p:nvPr/>
        </p:nvGraphicFramePr>
        <p:xfrm>
          <a:off x="0" y="0"/>
          <a:ext cx="4572000" cy="6858000"/>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20000"/>
                    </a:ext>
                  </a:extLst>
                </a:gridCol>
              </a:tblGrid>
              <a:tr h="1529798">
                <a:tc>
                  <a:txBody>
                    <a:bodyPr/>
                    <a:lstStyle/>
                    <a:p>
                      <a:pPr algn="ctr">
                        <a:lnSpc>
                          <a:spcPct val="115000"/>
                        </a:lnSpc>
                        <a:spcAft>
                          <a:spcPts val="1000"/>
                        </a:spcAft>
                      </a:pPr>
                      <a:r>
                        <a:rPr lang="ru-RU" sz="3200" b="1" dirty="0">
                          <a:latin typeface="Times New Roman" pitchFamily="18" charset="0"/>
                          <a:ea typeface="Calibri"/>
                          <a:cs typeface="Times New Roman" pitchFamily="18" charset="0"/>
                        </a:rPr>
                        <a:t>Нечистая сила </a:t>
                      </a:r>
                      <a:endParaRPr lang="ru-RU" sz="2800" dirty="0">
                        <a:latin typeface="Times New Roman" pitchFamily="18" charset="0"/>
                        <a:ea typeface="Calibri"/>
                        <a:cs typeface="Times New Roman" pitchFamily="18" charset="0"/>
                      </a:endParaRPr>
                    </a:p>
                    <a:p>
                      <a:pPr algn="ctr">
                        <a:lnSpc>
                          <a:spcPct val="115000"/>
                        </a:lnSpc>
                        <a:spcAft>
                          <a:spcPts val="1000"/>
                        </a:spcAft>
                      </a:pPr>
                      <a:r>
                        <a:rPr lang="ru-RU" sz="3200" b="1" dirty="0">
                          <a:latin typeface="Times New Roman" pitchFamily="18" charset="0"/>
                          <a:ea typeface="Calibri"/>
                          <a:cs typeface="Times New Roman" pitchFamily="18" charset="0"/>
                        </a:rPr>
                        <a:t>(характеристика)</a:t>
                      </a:r>
                      <a:endParaRPr lang="ru-RU" sz="2800" dirty="0">
                        <a:latin typeface="Times New Roman" pitchFamily="18" charset="0"/>
                        <a:ea typeface="Calibri"/>
                        <a:cs typeface="Times New Roman" pitchFamily="18" charset="0"/>
                      </a:endParaRPr>
                    </a:p>
                  </a:txBody>
                  <a:tcPr marL="68580" marR="68580" marT="0" marB="0"/>
                </a:tc>
                <a:extLst>
                  <a:ext uri="{0D108BD9-81ED-4DB2-BD59-A6C34878D82A}">
                    <a16:rowId xmlns:a16="http://schemas.microsoft.com/office/drawing/2014/main" val="10000"/>
                  </a:ext>
                </a:extLst>
              </a:tr>
              <a:tr h="5328202">
                <a:tc>
                  <a:txBody>
                    <a:bodyPr/>
                    <a:lstStyle/>
                    <a:p>
                      <a:r>
                        <a:rPr lang="ru-RU" sz="2000" b="1" kern="1200" dirty="0" smtClean="0">
                          <a:solidFill>
                            <a:schemeClr val="dk1"/>
                          </a:solidFill>
                          <a:latin typeface="+mn-lt"/>
                          <a:ea typeface="+mn-ea"/>
                          <a:cs typeface="+mn-cs"/>
                        </a:rPr>
                        <a:t>Воланд.</a:t>
                      </a:r>
                      <a:r>
                        <a:rPr lang="ru-RU" sz="2000" kern="1200" dirty="0" smtClean="0">
                          <a:solidFill>
                            <a:schemeClr val="dk1"/>
                          </a:solidFill>
                          <a:latin typeface="+mn-lt"/>
                          <a:ea typeface="+mn-ea"/>
                          <a:cs typeface="+mn-cs"/>
                        </a:rPr>
                        <a:t> Дьявол; сатана; «князь тьмы»; дух зла и повелитель теней; всадник с огромным чёрным плащом, конь которого – глыба мрака, грива – туча, а шпоры всадника – белые пятна звёзд, белеющие собранные в косу волосы. </a:t>
                      </a:r>
                      <a:r>
                        <a:rPr lang="ru-RU" sz="2000" u="sng" kern="1200" dirty="0" smtClean="0">
                          <a:solidFill>
                            <a:schemeClr val="dk1"/>
                          </a:solidFill>
                          <a:latin typeface="+mn-lt"/>
                          <a:ea typeface="+mn-ea"/>
                          <a:cs typeface="+mn-cs"/>
                        </a:rPr>
                        <a:t>Описание</a:t>
                      </a:r>
                      <a:r>
                        <a:rPr lang="ru-RU" sz="2000" kern="1200" dirty="0" smtClean="0">
                          <a:solidFill>
                            <a:schemeClr val="dk1"/>
                          </a:solidFill>
                          <a:latin typeface="+mn-lt"/>
                          <a:ea typeface="+mn-ea"/>
                          <a:cs typeface="+mn-cs"/>
                        </a:rPr>
                        <a:t> (ч.1, гл.1; ч.2, гл.22): «росту… просто высокого», «с левой стороны… платиновые коронки, а с правой – золотые», серый костюм, заграничные туфли серый берет, «трость с чёрным набалдашником в виде головы пуделя». «Выбрит  гладко. Брюнет. Правый глаз чёрный, левый… зелёный. Брови чёрные, но одна выше другого. Словом иностранец». </a:t>
                      </a:r>
                      <a:endParaRPr lang="ru-RU" sz="2000" dirty="0"/>
                    </a:p>
                  </a:txBody>
                  <a:tcPr/>
                </a:tc>
                <a:extLst>
                  <a:ext uri="{0D108BD9-81ED-4DB2-BD59-A6C34878D82A}">
                    <a16:rowId xmlns:a16="http://schemas.microsoft.com/office/drawing/2014/main" val="10001"/>
                  </a:ext>
                </a:extLst>
              </a:tr>
            </a:tbl>
          </a:graphicData>
        </a:graphic>
      </p:graphicFrame>
      <p:graphicFrame>
        <p:nvGraphicFramePr>
          <p:cNvPr id="8" name="Таблица 7"/>
          <p:cNvGraphicFramePr>
            <a:graphicFrameLocks noGrp="1"/>
          </p:cNvGraphicFramePr>
          <p:nvPr/>
        </p:nvGraphicFramePr>
        <p:xfrm>
          <a:off x="4572000" y="0"/>
          <a:ext cx="4572000" cy="6858000"/>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20000"/>
                    </a:ext>
                  </a:extLst>
                </a:gridCol>
              </a:tblGrid>
              <a:tr h="1537521">
                <a:tc>
                  <a:txBody>
                    <a:bodyPr/>
                    <a:lstStyle/>
                    <a:p>
                      <a:pPr algn="ctr">
                        <a:lnSpc>
                          <a:spcPct val="115000"/>
                        </a:lnSpc>
                        <a:spcAft>
                          <a:spcPts val="1000"/>
                        </a:spcAft>
                      </a:pPr>
                      <a:r>
                        <a:rPr lang="ru-RU" sz="3200" b="1" dirty="0">
                          <a:latin typeface="Times New Roman"/>
                          <a:ea typeface="Calibri"/>
                          <a:cs typeface="Times New Roman"/>
                        </a:rPr>
                        <a:t>Взаимоотношения с героями романа</a:t>
                      </a:r>
                      <a:endParaRPr lang="ru-RU" sz="2800" dirty="0">
                        <a:latin typeface="Calibri"/>
                        <a:ea typeface="Calibri"/>
                        <a:cs typeface="Times New Roman"/>
                      </a:endParaRPr>
                    </a:p>
                  </a:txBody>
                  <a:tcPr marL="68580" marR="68580" marT="0" marB="0"/>
                </a:tc>
                <a:extLst>
                  <a:ext uri="{0D108BD9-81ED-4DB2-BD59-A6C34878D82A}">
                    <a16:rowId xmlns:a16="http://schemas.microsoft.com/office/drawing/2014/main" val="10000"/>
                  </a:ext>
                </a:extLst>
              </a:tr>
              <a:tr h="5320479">
                <a:tc>
                  <a:txBody>
                    <a:bodyPr/>
                    <a:lstStyle/>
                    <a:p>
                      <a:r>
                        <a:rPr lang="ru-RU" sz="2000" kern="1200" dirty="0" smtClean="0">
                          <a:solidFill>
                            <a:schemeClr val="dk1"/>
                          </a:solidFill>
                          <a:latin typeface="+mn-lt"/>
                          <a:ea typeface="+mn-ea"/>
                          <a:cs typeface="+mn-cs"/>
                        </a:rPr>
                        <a:t>Он не может терпеть скрытых пороков и равнодушия и непременно их разоблачает. Воланд не наказывает и не прощает людей, хотя внешне его действия напоминают суд и исполнение приговора.</a:t>
                      </a:r>
                    </a:p>
                    <a:p>
                      <a:endParaRPr lang="ru-RU" sz="2000" kern="1200" dirty="0" smtClean="0">
                        <a:solidFill>
                          <a:schemeClr val="dk1"/>
                        </a:solidFill>
                        <a:latin typeface="+mn-lt"/>
                        <a:ea typeface="+mn-ea"/>
                        <a:cs typeface="+mn-cs"/>
                      </a:endParaRPr>
                    </a:p>
                    <a:p>
                      <a:r>
                        <a:rPr lang="ru-RU" sz="2000" kern="1200" dirty="0" smtClean="0">
                          <a:solidFill>
                            <a:schemeClr val="dk1"/>
                          </a:solidFill>
                          <a:latin typeface="+mn-lt"/>
                          <a:ea typeface="+mn-ea"/>
                          <a:cs typeface="+mn-cs"/>
                        </a:rPr>
                        <a:t>Они становятся жертвами дьявола.  Воланд считает, что каждому будет дано по его заслугам. Чистилищем может быть только совесть человека.</a:t>
                      </a:r>
                    </a:p>
                    <a:p>
                      <a:endParaRPr lang="ru-RU" sz="20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sz="2000" kern="1200" dirty="0" smtClean="0">
                          <a:solidFill>
                            <a:schemeClr val="dk1"/>
                          </a:solidFill>
                          <a:latin typeface="+mn-lt"/>
                          <a:ea typeface="+mn-ea"/>
                          <a:cs typeface="+mn-cs"/>
                        </a:rPr>
                        <a:t>Мастер и Маргарита встречают в Воланде всесильного покровителя. Воланд принимает Мастера, так как он уважительно относится к нему.</a:t>
                      </a:r>
                    </a:p>
                    <a:p>
                      <a:endParaRPr lang="ru-RU" sz="1800" dirty="0"/>
                    </a:p>
                  </a:txBody>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a:p>
        </p:txBody>
      </p:sp>
      <p:graphicFrame>
        <p:nvGraphicFramePr>
          <p:cNvPr id="4" name="Таблица 3"/>
          <p:cNvGraphicFramePr>
            <a:graphicFrameLocks noGrp="1"/>
          </p:cNvGraphicFramePr>
          <p:nvPr/>
        </p:nvGraphicFramePr>
        <p:xfrm>
          <a:off x="0" y="0"/>
          <a:ext cx="4572000" cy="6858000"/>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20000"/>
                    </a:ext>
                  </a:extLst>
                </a:gridCol>
              </a:tblGrid>
              <a:tr h="1529798">
                <a:tc>
                  <a:txBody>
                    <a:bodyPr/>
                    <a:lstStyle/>
                    <a:p>
                      <a:pPr algn="ctr">
                        <a:lnSpc>
                          <a:spcPct val="115000"/>
                        </a:lnSpc>
                        <a:spcAft>
                          <a:spcPts val="1000"/>
                        </a:spcAft>
                      </a:pPr>
                      <a:r>
                        <a:rPr lang="ru-RU" sz="3200" b="1" dirty="0">
                          <a:latin typeface="Times New Roman" pitchFamily="18" charset="0"/>
                          <a:ea typeface="Calibri"/>
                          <a:cs typeface="Times New Roman" pitchFamily="18" charset="0"/>
                        </a:rPr>
                        <a:t>Нечистая сила </a:t>
                      </a:r>
                      <a:endParaRPr lang="ru-RU" sz="2800" dirty="0">
                        <a:latin typeface="Times New Roman" pitchFamily="18" charset="0"/>
                        <a:ea typeface="Calibri"/>
                        <a:cs typeface="Times New Roman" pitchFamily="18" charset="0"/>
                      </a:endParaRPr>
                    </a:p>
                    <a:p>
                      <a:pPr algn="ctr">
                        <a:lnSpc>
                          <a:spcPct val="115000"/>
                        </a:lnSpc>
                        <a:spcAft>
                          <a:spcPts val="1000"/>
                        </a:spcAft>
                      </a:pPr>
                      <a:r>
                        <a:rPr lang="ru-RU" sz="3200" b="1" dirty="0">
                          <a:latin typeface="Times New Roman" pitchFamily="18" charset="0"/>
                          <a:ea typeface="Calibri"/>
                          <a:cs typeface="Times New Roman" pitchFamily="18" charset="0"/>
                        </a:rPr>
                        <a:t>(характеристика)</a:t>
                      </a:r>
                      <a:endParaRPr lang="ru-RU" sz="2800" dirty="0">
                        <a:latin typeface="Times New Roman" pitchFamily="18" charset="0"/>
                        <a:ea typeface="Calibri"/>
                        <a:cs typeface="Times New Roman" pitchFamily="18" charset="0"/>
                      </a:endParaRPr>
                    </a:p>
                  </a:txBody>
                  <a:tcPr marL="68580" marR="68580" marT="0" marB="0"/>
                </a:tc>
                <a:extLst>
                  <a:ext uri="{0D108BD9-81ED-4DB2-BD59-A6C34878D82A}">
                    <a16:rowId xmlns:a16="http://schemas.microsoft.com/office/drawing/2014/main" val="10000"/>
                  </a:ext>
                </a:extLst>
              </a:tr>
              <a:tr h="5328202">
                <a:tc>
                  <a:txBody>
                    <a:bodyPr/>
                    <a:lstStyle/>
                    <a:p>
                      <a:r>
                        <a:rPr lang="ru-RU" sz="2000" kern="1200" dirty="0" smtClean="0">
                          <a:solidFill>
                            <a:schemeClr val="dk1"/>
                          </a:solidFill>
                          <a:latin typeface="+mn-lt"/>
                          <a:ea typeface="+mn-ea"/>
                          <a:cs typeface="+mn-cs"/>
                        </a:rPr>
                        <a:t>Представляется профессором, специалистом по чёрной магии чёрной магии. «Правый с золотой искрой на  дне, сверлящий любого до дна души, и левый - пустой и чёрный, вроде как узкое игольное ухо, как выход в бездонный колодец всякой тьмы и теней. Лицо Воланда было скошено на сторону, правый угол рта оттянут книзу, на высоком облысевшем лбу были прорезаны глубокие параллельные острым бровям морщины. Кожу на лице…как будто бы на веки сжёг загар.</a:t>
                      </a:r>
                      <a:endParaRPr lang="ru-RU" sz="2400" dirty="0"/>
                    </a:p>
                  </a:txBody>
                  <a:tcPr/>
                </a:tc>
                <a:extLst>
                  <a:ext uri="{0D108BD9-81ED-4DB2-BD59-A6C34878D82A}">
                    <a16:rowId xmlns:a16="http://schemas.microsoft.com/office/drawing/2014/main" val="10001"/>
                  </a:ext>
                </a:extLst>
              </a:tr>
            </a:tbl>
          </a:graphicData>
        </a:graphic>
      </p:graphicFrame>
      <p:graphicFrame>
        <p:nvGraphicFramePr>
          <p:cNvPr id="5" name="Таблица 4"/>
          <p:cNvGraphicFramePr>
            <a:graphicFrameLocks noGrp="1"/>
          </p:cNvGraphicFramePr>
          <p:nvPr/>
        </p:nvGraphicFramePr>
        <p:xfrm>
          <a:off x="4572000" y="0"/>
          <a:ext cx="4572000" cy="6858000"/>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20000"/>
                    </a:ext>
                  </a:extLst>
                </a:gridCol>
              </a:tblGrid>
              <a:tr h="1537521">
                <a:tc>
                  <a:txBody>
                    <a:bodyPr/>
                    <a:lstStyle/>
                    <a:p>
                      <a:pPr algn="ctr">
                        <a:lnSpc>
                          <a:spcPct val="115000"/>
                        </a:lnSpc>
                        <a:spcAft>
                          <a:spcPts val="1000"/>
                        </a:spcAft>
                      </a:pPr>
                      <a:r>
                        <a:rPr lang="ru-RU" sz="3200" b="1" dirty="0">
                          <a:latin typeface="Times New Roman"/>
                          <a:ea typeface="Calibri"/>
                          <a:cs typeface="Times New Roman"/>
                        </a:rPr>
                        <a:t>Взаимоотношения с героями романа</a:t>
                      </a:r>
                      <a:endParaRPr lang="ru-RU" sz="2800" dirty="0">
                        <a:latin typeface="Calibri"/>
                        <a:ea typeface="Calibri"/>
                        <a:cs typeface="Times New Roman"/>
                      </a:endParaRPr>
                    </a:p>
                  </a:txBody>
                  <a:tcPr marL="68580" marR="68580" marT="0" marB="0"/>
                </a:tc>
                <a:extLst>
                  <a:ext uri="{0D108BD9-81ED-4DB2-BD59-A6C34878D82A}">
                    <a16:rowId xmlns:a16="http://schemas.microsoft.com/office/drawing/2014/main" val="10000"/>
                  </a:ext>
                </a:extLst>
              </a:tr>
              <a:tr h="5320479">
                <a:tc>
                  <a:txBody>
                    <a:bodyPr/>
                    <a:lstStyle/>
                    <a:p>
                      <a:r>
                        <a:rPr lang="ru-RU" sz="2000" kern="1200" dirty="0" smtClean="0">
                          <a:solidFill>
                            <a:schemeClr val="dk1"/>
                          </a:solidFill>
                          <a:latin typeface="+mn-lt"/>
                          <a:ea typeface="+mn-ea"/>
                          <a:cs typeface="+mn-cs"/>
                        </a:rPr>
                        <a:t>Мастер и Маргарита – это единственные из героев современного мира, которые проникают в мир потусторонний, как бы срастаются с ним и только благодаря Воланду  воссоединяются в своей вечной любви.</a:t>
                      </a:r>
                      <a:endParaRPr lang="ru-RU" sz="2000" dirty="0"/>
                    </a:p>
                  </a:txBody>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0"/>
            <a:ext cx="7772400" cy="938535"/>
          </a:xfrm>
        </p:spPr>
        <p:txBody>
          <a:bodyPr/>
          <a:lstStyle/>
          <a:p>
            <a:r>
              <a:rPr lang="ru-RU" dirty="0" smtClean="0"/>
              <a:t>Работа с таблицей</a:t>
            </a:r>
            <a:endParaRPr lang="ru-RU" dirty="0"/>
          </a:p>
        </p:txBody>
      </p:sp>
      <p:sp>
        <p:nvSpPr>
          <p:cNvPr id="3" name="Подзаголовок 2"/>
          <p:cNvSpPr>
            <a:spLocks noGrp="1"/>
          </p:cNvSpPr>
          <p:nvPr>
            <p:ph type="subTitle" idx="1"/>
          </p:nvPr>
        </p:nvSpPr>
        <p:spPr>
          <a:xfrm>
            <a:off x="395536" y="1340768"/>
            <a:ext cx="8424936" cy="5328592"/>
          </a:xfrm>
        </p:spPr>
        <p:txBody>
          <a:bodyPr/>
          <a:lstStyle/>
          <a:p>
            <a:pPr lvl="0" algn="l"/>
            <a:r>
              <a:rPr lang="ru-RU" dirty="0" smtClean="0"/>
              <a:t>Кто такой Коровьев?</a:t>
            </a:r>
          </a:p>
          <a:p>
            <a:pPr lvl="0" algn="l"/>
            <a:r>
              <a:rPr lang="ru-RU" dirty="0" smtClean="0"/>
              <a:t>Какое описание дается в романе?</a:t>
            </a:r>
          </a:p>
          <a:p>
            <a:pPr lvl="0" algn="l"/>
            <a:r>
              <a:rPr lang="ru-RU" dirty="0" smtClean="0"/>
              <a:t>Кем он представляется?</a:t>
            </a:r>
          </a:p>
          <a:p>
            <a:pPr lvl="0" algn="l"/>
            <a:r>
              <a:rPr lang="ru-RU" dirty="0" smtClean="0"/>
              <a:t>Каковы характерные черты его внешности?</a:t>
            </a:r>
          </a:p>
          <a:p>
            <a:pPr algn="l"/>
            <a:endParaRPr lang="ru-RU" dirty="0" smtClean="0">
              <a:latin typeface="Times New Roman" pitchFamily="18" charset="0"/>
              <a:cs typeface="Times New Roman" pitchFamily="18" charset="0"/>
            </a:endParaRPr>
          </a:p>
          <a:p>
            <a:pPr algn="l"/>
            <a:endParaRPr lang="ru-RU" dirty="0" smtClean="0">
              <a:latin typeface="Times New Roman" pitchFamily="18" charset="0"/>
              <a:cs typeface="Times New Roman" pitchFamily="18" charset="0"/>
            </a:endParaRPr>
          </a:p>
          <a:p>
            <a:pPr lvl="0" algn="l"/>
            <a:r>
              <a:rPr lang="ru-RU" dirty="0" smtClean="0"/>
              <a:t>Что разоблачает Коровьев в людях? </a:t>
            </a:r>
          </a:p>
          <a:p>
            <a:pPr lvl="0" algn="l"/>
            <a:r>
              <a:rPr lang="ru-RU" dirty="0" smtClean="0"/>
              <a:t>Кто становится объектом его насмешек?</a:t>
            </a:r>
          </a:p>
          <a:p>
            <a:pPr algn="l"/>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0" y="0"/>
          <a:ext cx="4572000" cy="6929120"/>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20000"/>
                    </a:ext>
                  </a:extLst>
                </a:gridCol>
              </a:tblGrid>
              <a:tr h="1337411">
                <a:tc>
                  <a:txBody>
                    <a:bodyPr/>
                    <a:lstStyle/>
                    <a:p>
                      <a:pPr algn="ctr">
                        <a:lnSpc>
                          <a:spcPct val="115000"/>
                        </a:lnSpc>
                        <a:spcAft>
                          <a:spcPts val="1000"/>
                        </a:spcAft>
                      </a:pPr>
                      <a:r>
                        <a:rPr lang="ru-RU" sz="2000" b="1" dirty="0" smtClean="0">
                          <a:latin typeface="Times New Roman" pitchFamily="18" charset="0"/>
                          <a:ea typeface="Calibri"/>
                          <a:cs typeface="Times New Roman" pitchFamily="18" charset="0"/>
                        </a:rPr>
                        <a:t>Нечистая сила </a:t>
                      </a:r>
                      <a:endParaRPr lang="ru-RU" sz="1800" dirty="0" smtClean="0">
                        <a:latin typeface="Times New Roman" pitchFamily="18" charset="0"/>
                        <a:ea typeface="Calibri"/>
                        <a:cs typeface="Times New Roman" pitchFamily="18" charset="0"/>
                      </a:endParaRPr>
                    </a:p>
                    <a:p>
                      <a:pPr algn="ctr">
                        <a:lnSpc>
                          <a:spcPct val="115000"/>
                        </a:lnSpc>
                        <a:spcAft>
                          <a:spcPts val="1000"/>
                        </a:spcAft>
                      </a:pPr>
                      <a:r>
                        <a:rPr lang="ru-RU" sz="2000" b="1" dirty="0" smtClean="0">
                          <a:latin typeface="Times New Roman" pitchFamily="18" charset="0"/>
                          <a:ea typeface="Calibri"/>
                          <a:cs typeface="Times New Roman" pitchFamily="18" charset="0"/>
                        </a:rPr>
                        <a:t>(характеристика)</a:t>
                      </a:r>
                      <a:endParaRPr lang="ru-RU" sz="1800" dirty="0" smtClean="0">
                        <a:latin typeface="Times New Roman" pitchFamily="18" charset="0"/>
                        <a:ea typeface="Calibri"/>
                        <a:cs typeface="Times New Roman" pitchFamily="18" charset="0"/>
                      </a:endParaRPr>
                    </a:p>
                    <a:p>
                      <a:endParaRPr lang="ru-RU" sz="2000" dirty="0"/>
                    </a:p>
                  </a:txBody>
                  <a:tcPr/>
                </a:tc>
                <a:extLst>
                  <a:ext uri="{0D108BD9-81ED-4DB2-BD59-A6C34878D82A}">
                    <a16:rowId xmlns:a16="http://schemas.microsoft.com/office/drawing/2014/main" val="10000"/>
                  </a:ext>
                </a:extLst>
              </a:tr>
              <a:tr h="5520589">
                <a:tc>
                  <a:txBody>
                    <a:bodyPr/>
                    <a:lstStyle/>
                    <a:p>
                      <a:r>
                        <a:rPr lang="ru-RU" sz="2000" b="1" kern="1200" dirty="0" smtClean="0">
                          <a:solidFill>
                            <a:schemeClr val="dk1"/>
                          </a:solidFill>
                          <a:latin typeface="+mn-lt"/>
                          <a:ea typeface="+mn-ea"/>
                          <a:cs typeface="+mn-cs"/>
                        </a:rPr>
                        <a:t>Коровьев. Фагот.</a:t>
                      </a:r>
                      <a:r>
                        <a:rPr lang="ru-RU" sz="2000" kern="1200" dirty="0" smtClean="0">
                          <a:solidFill>
                            <a:schemeClr val="dk1"/>
                          </a:solidFill>
                          <a:latin typeface="+mn-lt"/>
                          <a:ea typeface="+mn-ea"/>
                          <a:cs typeface="+mn-cs"/>
                        </a:rPr>
                        <a:t> Первый помощник Воланда, старший над всеми демонами, чёрт и «тёмно-фиолетовый рыцарь с мрачнейшим и никогда не улыбающимся лицом». Представляется переводчиком и бывшим регентом (руководителем) церковного хора. </a:t>
                      </a:r>
                      <a:r>
                        <a:rPr lang="ru-RU" sz="2000" u="sng" kern="1200" dirty="0" smtClean="0">
                          <a:solidFill>
                            <a:schemeClr val="dk1"/>
                          </a:solidFill>
                          <a:latin typeface="+mn-lt"/>
                          <a:ea typeface="+mn-ea"/>
                          <a:cs typeface="+mn-cs"/>
                        </a:rPr>
                        <a:t>Описание</a:t>
                      </a:r>
                      <a:r>
                        <a:rPr lang="ru-RU" sz="2000" kern="1200" dirty="0" smtClean="0">
                          <a:solidFill>
                            <a:schemeClr val="dk1"/>
                          </a:solidFill>
                          <a:latin typeface="+mn-lt"/>
                          <a:ea typeface="+mn-ea"/>
                          <a:cs typeface="+mn-cs"/>
                        </a:rPr>
                        <a:t> (ч.1, гл.1, гл.3): «…гражданин престранного вида. На маленькой головке жокейский </a:t>
                      </a:r>
                      <a:r>
                        <a:rPr lang="ru-RU" sz="2000" kern="1200" dirty="0" err="1" smtClean="0">
                          <a:solidFill>
                            <a:schemeClr val="dk1"/>
                          </a:solidFill>
                          <a:latin typeface="+mn-lt"/>
                          <a:ea typeface="+mn-ea"/>
                          <a:cs typeface="+mn-cs"/>
                        </a:rPr>
                        <a:t>картузик</a:t>
                      </a:r>
                      <a:r>
                        <a:rPr lang="ru-RU" sz="2000" kern="1200" dirty="0" smtClean="0">
                          <a:solidFill>
                            <a:schemeClr val="dk1"/>
                          </a:solidFill>
                          <a:latin typeface="+mn-lt"/>
                          <a:ea typeface="+mn-ea"/>
                          <a:cs typeface="+mn-cs"/>
                        </a:rPr>
                        <a:t>, клетчатый кургузый… пиджачок… ростом в сажень, но в плечах узок, худ неимоверно и физиономия глумливая»; «</a:t>
                      </a:r>
                      <a:r>
                        <a:rPr lang="ru-RU" sz="2000" kern="1200" dirty="0" err="1" smtClean="0">
                          <a:solidFill>
                            <a:schemeClr val="dk1"/>
                          </a:solidFill>
                          <a:latin typeface="+mn-lt"/>
                          <a:ea typeface="+mn-ea"/>
                          <a:cs typeface="+mn-cs"/>
                        </a:rPr>
                        <a:t>усишки</a:t>
                      </a:r>
                      <a:r>
                        <a:rPr lang="ru-RU" sz="2000" kern="1200" dirty="0" smtClean="0">
                          <a:solidFill>
                            <a:schemeClr val="dk1"/>
                          </a:solidFill>
                          <a:latin typeface="+mn-lt"/>
                          <a:ea typeface="+mn-ea"/>
                          <a:cs typeface="+mn-cs"/>
                        </a:rPr>
                        <a:t>.., как куриные перья, глазки маленькие, иронические и полупьяные, а брючки клетчатые, подтянутые на столько, что видны грязные белые носки». Иногда в пенсне.</a:t>
                      </a:r>
                      <a:endParaRPr lang="ru-RU" sz="2000" dirty="0"/>
                    </a:p>
                  </a:txBody>
                  <a:tcPr/>
                </a:tc>
                <a:extLst>
                  <a:ext uri="{0D108BD9-81ED-4DB2-BD59-A6C34878D82A}">
                    <a16:rowId xmlns:a16="http://schemas.microsoft.com/office/drawing/2014/main" val="10001"/>
                  </a:ext>
                </a:extLst>
              </a:tr>
            </a:tbl>
          </a:graphicData>
        </a:graphic>
      </p:graphicFrame>
      <p:graphicFrame>
        <p:nvGraphicFramePr>
          <p:cNvPr id="5" name="Таблица 4"/>
          <p:cNvGraphicFramePr>
            <a:graphicFrameLocks noGrp="1"/>
          </p:cNvGraphicFramePr>
          <p:nvPr/>
        </p:nvGraphicFramePr>
        <p:xfrm>
          <a:off x="4572000" y="0"/>
          <a:ext cx="4572000" cy="6888740"/>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20000"/>
                    </a:ext>
                  </a:extLst>
                </a:gridCol>
              </a:tblGrid>
              <a:tr h="12799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1" dirty="0" smtClean="0">
                          <a:latin typeface="Times New Roman"/>
                          <a:ea typeface="Calibri"/>
                          <a:cs typeface="Times New Roman"/>
                        </a:rPr>
                        <a:t>Взаимоотношения с героями романа</a:t>
                      </a:r>
                      <a:endParaRPr lang="ru-RU" sz="2000" dirty="0" smtClean="0">
                        <a:latin typeface="+mn-lt"/>
                        <a:ea typeface="Calibri"/>
                        <a:cs typeface="Times New Roman"/>
                      </a:endParaRPr>
                    </a:p>
                    <a:p>
                      <a:endParaRPr lang="ru-RU" sz="3200" dirty="0"/>
                    </a:p>
                  </a:txBody>
                  <a:tcPr/>
                </a:tc>
                <a:extLst>
                  <a:ext uri="{0D108BD9-81ED-4DB2-BD59-A6C34878D82A}">
                    <a16:rowId xmlns:a16="http://schemas.microsoft.com/office/drawing/2014/main" val="10000"/>
                  </a:ext>
                </a:extLst>
              </a:tr>
              <a:tr h="5578100">
                <a:tc>
                  <a:txBody>
                    <a:bodyPr/>
                    <a:lstStyle/>
                    <a:p>
                      <a:r>
                        <a:rPr lang="ru-RU" sz="2000" kern="1200" dirty="0" smtClean="0">
                          <a:solidFill>
                            <a:schemeClr val="dk1"/>
                          </a:solidFill>
                          <a:latin typeface="+mn-lt"/>
                          <a:ea typeface="+mn-ea"/>
                          <a:cs typeface="+mn-cs"/>
                        </a:rPr>
                        <a:t>Коровьев  -  разоблачитель лжи, лицемерия, жадности и других лицевых пороков. Он играет свою роль, забавляясь людской глупостью и невежеством. Объектом его насмешек становятся Иван Бездомный, Никанор Иванович Босой, конферансье Бенгальский.</a:t>
                      </a:r>
                      <a:endParaRPr lang="ru-RU" sz="2000" dirty="0"/>
                    </a:p>
                  </a:txBody>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95536" y="1556792"/>
            <a:ext cx="8424936" cy="4968552"/>
          </a:xfrm>
        </p:spPr>
        <p:txBody>
          <a:bodyPr/>
          <a:lstStyle/>
          <a:p>
            <a:pPr lvl="0" algn="l"/>
            <a:r>
              <a:rPr lang="ru-RU" dirty="0" smtClean="0"/>
              <a:t>Кем является кот-бегемот?</a:t>
            </a:r>
          </a:p>
          <a:p>
            <a:pPr lvl="0" algn="l"/>
            <a:r>
              <a:rPr lang="ru-RU" dirty="0" smtClean="0"/>
              <a:t>Какую портретную зарисовку дает писатель?</a:t>
            </a:r>
          </a:p>
          <a:p>
            <a:pPr lvl="0" algn="l"/>
            <a:endParaRPr lang="ru-RU" dirty="0" smtClean="0"/>
          </a:p>
          <a:p>
            <a:pPr lvl="0" algn="l"/>
            <a:endParaRPr lang="ru-RU" dirty="0" smtClean="0"/>
          </a:p>
          <a:p>
            <a:pPr algn="l"/>
            <a:r>
              <a:rPr lang="ru-RU" dirty="0" smtClean="0"/>
              <a:t>Как ведет себя кот-бегемот по отношению к людям? </a:t>
            </a:r>
          </a:p>
          <a:p>
            <a:pPr algn="l"/>
            <a:r>
              <a:rPr lang="ru-RU" dirty="0" smtClean="0"/>
              <a:t>Кто становится объектом его шуток?</a:t>
            </a:r>
          </a:p>
          <a:p>
            <a:pPr lvl="0" algn="l"/>
            <a:endParaRPr lang="ru-RU" dirty="0" smtClean="0"/>
          </a:p>
          <a:p>
            <a:pPr algn="l"/>
            <a:endParaRPr lang="ru-RU" dirty="0"/>
          </a:p>
        </p:txBody>
      </p:sp>
      <p:sp>
        <p:nvSpPr>
          <p:cNvPr id="4" name="Заголовок 1"/>
          <p:cNvSpPr>
            <a:spLocks noGrp="1"/>
          </p:cNvSpPr>
          <p:nvPr>
            <p:ph type="ctrTitle"/>
          </p:nvPr>
        </p:nvSpPr>
        <p:spPr>
          <a:xfrm>
            <a:off x="611560" y="476672"/>
            <a:ext cx="7772400" cy="794519"/>
          </a:xfrm>
        </p:spPr>
        <p:txBody>
          <a:bodyPr>
            <a:normAutofit/>
          </a:bodyPr>
          <a:lstStyle/>
          <a:p>
            <a:r>
              <a:rPr lang="ru-RU" dirty="0" smtClean="0"/>
              <a:t>Работа с таблицей</a:t>
            </a:r>
            <a:endParaRPr lang="ru-RU"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graphicFrame>
        <p:nvGraphicFramePr>
          <p:cNvPr id="4" name="Таблица 3"/>
          <p:cNvGraphicFramePr>
            <a:graphicFrameLocks noGrp="1"/>
          </p:cNvGraphicFramePr>
          <p:nvPr/>
        </p:nvGraphicFramePr>
        <p:xfrm>
          <a:off x="0" y="1"/>
          <a:ext cx="4572000" cy="6819850"/>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20000"/>
                    </a:ext>
                  </a:extLst>
                </a:gridCol>
              </a:tblGrid>
              <a:tr h="1484783">
                <a:tc>
                  <a:txBody>
                    <a:bodyPr/>
                    <a:lstStyle/>
                    <a:p>
                      <a:pPr algn="ctr">
                        <a:lnSpc>
                          <a:spcPct val="115000"/>
                        </a:lnSpc>
                        <a:spcAft>
                          <a:spcPts val="1000"/>
                        </a:spcAft>
                      </a:pPr>
                      <a:r>
                        <a:rPr lang="ru-RU" sz="2400" b="1" dirty="0" smtClean="0">
                          <a:latin typeface="Times New Roman" pitchFamily="18" charset="0"/>
                          <a:ea typeface="Calibri"/>
                          <a:cs typeface="Times New Roman" pitchFamily="18" charset="0"/>
                        </a:rPr>
                        <a:t>Нечистая сила </a:t>
                      </a:r>
                      <a:endParaRPr lang="ru-RU" sz="2000" dirty="0" smtClean="0">
                        <a:latin typeface="Times New Roman" pitchFamily="18" charset="0"/>
                        <a:ea typeface="Calibri"/>
                        <a:cs typeface="Times New Roman" pitchFamily="18" charset="0"/>
                      </a:endParaRPr>
                    </a:p>
                    <a:p>
                      <a:pPr algn="ctr">
                        <a:lnSpc>
                          <a:spcPct val="115000"/>
                        </a:lnSpc>
                        <a:spcAft>
                          <a:spcPts val="1000"/>
                        </a:spcAft>
                      </a:pPr>
                      <a:r>
                        <a:rPr lang="ru-RU" sz="2400" b="1" dirty="0" smtClean="0">
                          <a:latin typeface="Times New Roman" pitchFamily="18" charset="0"/>
                          <a:ea typeface="Calibri"/>
                          <a:cs typeface="Times New Roman" pitchFamily="18" charset="0"/>
                        </a:rPr>
                        <a:t>(характеристика)</a:t>
                      </a:r>
                      <a:endParaRPr lang="ru-RU" sz="2000" dirty="0" smtClean="0">
                        <a:latin typeface="Times New Roman" pitchFamily="18" charset="0"/>
                        <a:ea typeface="Calibri"/>
                        <a:cs typeface="Times New Roman" pitchFamily="18" charset="0"/>
                      </a:endParaRPr>
                    </a:p>
                    <a:p>
                      <a:endParaRPr lang="ru-RU" sz="2400" dirty="0" smtClean="0"/>
                    </a:p>
                    <a:p>
                      <a:endParaRPr lang="ru-RU" sz="2400" dirty="0"/>
                    </a:p>
                  </a:txBody>
                  <a:tcPr/>
                </a:tc>
                <a:extLst>
                  <a:ext uri="{0D108BD9-81ED-4DB2-BD59-A6C34878D82A}">
                    <a16:rowId xmlns:a16="http://schemas.microsoft.com/office/drawing/2014/main" val="10000"/>
                  </a:ext>
                </a:extLst>
              </a:tr>
              <a:tr h="4901642">
                <a:tc>
                  <a:txBody>
                    <a:bodyPr/>
                    <a:lstStyle/>
                    <a:p>
                      <a:r>
                        <a:rPr lang="ru-RU" sz="2000" b="1" kern="1200" dirty="0" smtClean="0">
                          <a:solidFill>
                            <a:schemeClr val="dk1"/>
                          </a:solidFill>
                          <a:latin typeface="+mn-lt"/>
                          <a:ea typeface="+mn-ea"/>
                          <a:cs typeface="+mn-cs"/>
                        </a:rPr>
                        <a:t>Бегемот.</a:t>
                      </a:r>
                      <a:r>
                        <a:rPr lang="ru-RU" sz="2000" kern="1200" dirty="0" smtClean="0">
                          <a:solidFill>
                            <a:schemeClr val="dk1"/>
                          </a:solidFill>
                          <a:latin typeface="+mn-lt"/>
                          <a:ea typeface="+mn-ea"/>
                          <a:cs typeface="+mn-cs"/>
                        </a:rPr>
                        <a:t> Кот-оборотень «оказался худеньким юношей, демоном-пажом, лучшим шутом, какой существовал когда-либо в мире».</a:t>
                      </a:r>
                      <a:r>
                        <a:rPr lang="ru-RU" sz="2000" u="sng" kern="1200" dirty="0" smtClean="0">
                          <a:solidFill>
                            <a:schemeClr val="dk1"/>
                          </a:solidFill>
                          <a:latin typeface="+mn-lt"/>
                          <a:ea typeface="+mn-ea"/>
                          <a:cs typeface="+mn-cs"/>
                        </a:rPr>
                        <a:t>Описание</a:t>
                      </a:r>
                      <a:r>
                        <a:rPr lang="ru-RU" sz="2000" kern="1200" dirty="0" smtClean="0">
                          <a:solidFill>
                            <a:schemeClr val="dk1"/>
                          </a:solidFill>
                          <a:latin typeface="+mn-lt"/>
                          <a:ea typeface="+mn-ea"/>
                          <a:cs typeface="+mn-cs"/>
                        </a:rPr>
                        <a:t> (ч.1, гл.4): «…громадный, как боров, черный, как сажа или грач, и с отчаянными кавалерийскими ушами».</a:t>
                      </a:r>
                      <a:endParaRPr lang="ru-RU" sz="2000" dirty="0"/>
                    </a:p>
                  </a:txBody>
                  <a:tcPr/>
                </a:tc>
                <a:extLst>
                  <a:ext uri="{0D108BD9-81ED-4DB2-BD59-A6C34878D82A}">
                    <a16:rowId xmlns:a16="http://schemas.microsoft.com/office/drawing/2014/main" val="10001"/>
                  </a:ext>
                </a:extLst>
              </a:tr>
            </a:tbl>
          </a:graphicData>
        </a:graphic>
      </p:graphicFrame>
      <p:graphicFrame>
        <p:nvGraphicFramePr>
          <p:cNvPr id="5" name="Таблица 4"/>
          <p:cNvGraphicFramePr>
            <a:graphicFrameLocks noGrp="1"/>
          </p:cNvGraphicFramePr>
          <p:nvPr/>
        </p:nvGraphicFramePr>
        <p:xfrm>
          <a:off x="4572000" y="0"/>
          <a:ext cx="4572000" cy="6858000"/>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20000"/>
                    </a:ext>
                  </a:extLst>
                </a:gridCol>
              </a:tblGrid>
              <a:tr h="188978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800" b="1" dirty="0" smtClean="0">
                          <a:latin typeface="Times New Roman" pitchFamily="18" charset="0"/>
                          <a:ea typeface="Calibri"/>
                          <a:cs typeface="Times New Roman" pitchFamily="18" charset="0"/>
                        </a:rPr>
                        <a:t>Взаимоотношения с героями романа</a:t>
                      </a:r>
                      <a:endParaRPr lang="ru-RU" sz="2400" dirty="0" smtClean="0">
                        <a:latin typeface="Times New Roman" pitchFamily="18" charset="0"/>
                        <a:ea typeface="Calibri"/>
                        <a:cs typeface="Times New Roman" pitchFamily="18" charset="0"/>
                      </a:endParaRPr>
                    </a:p>
                    <a:p>
                      <a:endParaRPr lang="ru-RU" dirty="0"/>
                    </a:p>
                  </a:txBody>
                  <a:tcPr/>
                </a:tc>
                <a:extLst>
                  <a:ext uri="{0D108BD9-81ED-4DB2-BD59-A6C34878D82A}">
                    <a16:rowId xmlns:a16="http://schemas.microsoft.com/office/drawing/2014/main" val="10000"/>
                  </a:ext>
                </a:extLst>
              </a:tr>
              <a:tr h="4968219">
                <a:tc>
                  <a:txBody>
                    <a:bodyPr/>
                    <a:lstStyle/>
                    <a:p>
                      <a:r>
                        <a:rPr lang="ru-RU" sz="2000" kern="1200" dirty="0" smtClean="0">
                          <a:solidFill>
                            <a:schemeClr val="dk1"/>
                          </a:solidFill>
                          <a:latin typeface="+mn-lt"/>
                          <a:ea typeface="+mn-ea"/>
                          <a:cs typeface="+mn-cs"/>
                        </a:rPr>
                        <a:t>Он всегда подшучивает над людьми. Он иронизирует над ними. Объектами его шуток становятся Прохор Петрович и Степан Лиходеев.</a:t>
                      </a:r>
                      <a:endParaRPr lang="ru-RU" sz="2000" dirty="0"/>
                    </a:p>
                  </a:txBody>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95536" y="1844824"/>
            <a:ext cx="8424936" cy="4392488"/>
          </a:xfrm>
        </p:spPr>
        <p:txBody>
          <a:bodyPr/>
          <a:lstStyle/>
          <a:p>
            <a:pPr lvl="0" algn="l"/>
            <a:r>
              <a:rPr lang="ru-RU" dirty="0" smtClean="0"/>
              <a:t>Кто такой Азазелло?</a:t>
            </a:r>
          </a:p>
          <a:p>
            <a:pPr lvl="0" algn="l"/>
            <a:r>
              <a:rPr lang="ru-RU" dirty="0" smtClean="0"/>
              <a:t>Каковы характерные черты его внешности?</a:t>
            </a:r>
          </a:p>
          <a:p>
            <a:pPr lvl="0" algn="l"/>
            <a:endParaRPr lang="ru-RU" dirty="0" smtClean="0"/>
          </a:p>
          <a:p>
            <a:pPr algn="l"/>
            <a:r>
              <a:rPr lang="ru-RU" dirty="0" smtClean="0"/>
              <a:t>Какую роль играет Азазелло в романе?  Какие поручения он исполняет?</a:t>
            </a:r>
          </a:p>
          <a:p>
            <a:pPr lvl="0" algn="l"/>
            <a:endParaRPr lang="ru-RU" dirty="0" smtClean="0"/>
          </a:p>
          <a:p>
            <a:pPr algn="l"/>
            <a:endParaRPr lang="ru-RU" dirty="0"/>
          </a:p>
        </p:txBody>
      </p:sp>
      <p:sp>
        <p:nvSpPr>
          <p:cNvPr id="4" name="Заголовок 1"/>
          <p:cNvSpPr>
            <a:spLocks noGrp="1"/>
          </p:cNvSpPr>
          <p:nvPr>
            <p:ph type="ctrTitle"/>
          </p:nvPr>
        </p:nvSpPr>
        <p:spPr>
          <a:xfrm>
            <a:off x="683568" y="188640"/>
            <a:ext cx="7772400" cy="938535"/>
          </a:xfrm>
        </p:spPr>
        <p:txBody>
          <a:bodyPr>
            <a:normAutofit/>
          </a:bodyPr>
          <a:lstStyle/>
          <a:p>
            <a:r>
              <a:rPr lang="ru-RU" dirty="0" smtClean="0"/>
              <a:t>Работа с таблицей</a:t>
            </a:r>
            <a:endParaRPr lang="ru-RU"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graphicFrame>
        <p:nvGraphicFramePr>
          <p:cNvPr id="4" name="Таблица 3"/>
          <p:cNvGraphicFramePr>
            <a:graphicFrameLocks noGrp="1"/>
          </p:cNvGraphicFramePr>
          <p:nvPr/>
        </p:nvGraphicFramePr>
        <p:xfrm>
          <a:off x="0" y="1"/>
          <a:ext cx="4572000" cy="6857999"/>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20000"/>
                    </a:ext>
                  </a:extLst>
                </a:gridCol>
              </a:tblGrid>
              <a:tr h="2312162">
                <a:tc>
                  <a:txBody>
                    <a:bodyPr/>
                    <a:lstStyle/>
                    <a:p>
                      <a:pPr algn="ctr">
                        <a:lnSpc>
                          <a:spcPct val="115000"/>
                        </a:lnSpc>
                        <a:spcAft>
                          <a:spcPts val="1000"/>
                        </a:spcAft>
                      </a:pPr>
                      <a:r>
                        <a:rPr lang="ru-RU" sz="2400" b="1" dirty="0" smtClean="0">
                          <a:latin typeface="Times New Roman" pitchFamily="18" charset="0"/>
                          <a:ea typeface="Calibri"/>
                          <a:cs typeface="Times New Roman" pitchFamily="18" charset="0"/>
                        </a:rPr>
                        <a:t>Нечистая сила </a:t>
                      </a:r>
                      <a:endParaRPr lang="ru-RU" sz="2400" dirty="0" smtClean="0">
                        <a:latin typeface="Times New Roman" pitchFamily="18" charset="0"/>
                        <a:ea typeface="Calibri"/>
                        <a:cs typeface="Times New Roman" pitchFamily="18" charset="0"/>
                      </a:endParaRPr>
                    </a:p>
                    <a:p>
                      <a:pPr algn="ctr">
                        <a:lnSpc>
                          <a:spcPct val="115000"/>
                        </a:lnSpc>
                        <a:spcAft>
                          <a:spcPts val="1000"/>
                        </a:spcAft>
                      </a:pPr>
                      <a:r>
                        <a:rPr lang="ru-RU" sz="2400" b="1" dirty="0" smtClean="0">
                          <a:latin typeface="Times New Roman" pitchFamily="18" charset="0"/>
                          <a:ea typeface="Calibri"/>
                          <a:cs typeface="Times New Roman" pitchFamily="18" charset="0"/>
                        </a:rPr>
                        <a:t>(характеристика)</a:t>
                      </a:r>
                      <a:endParaRPr lang="ru-RU" sz="2400" dirty="0" smtClean="0">
                        <a:latin typeface="Times New Roman" pitchFamily="18" charset="0"/>
                        <a:ea typeface="Calibri"/>
                        <a:cs typeface="Times New Roman" pitchFamily="18" charset="0"/>
                      </a:endParaRPr>
                    </a:p>
                    <a:p>
                      <a:endParaRPr lang="ru-RU" sz="2400" dirty="0" smtClean="0">
                        <a:latin typeface="Times New Roman" pitchFamily="18" charset="0"/>
                        <a:cs typeface="Times New Roman" pitchFamily="18" charset="0"/>
                      </a:endParaRPr>
                    </a:p>
                    <a:p>
                      <a:endParaRPr lang="ru-RU" sz="2400" dirty="0" smtClean="0">
                        <a:latin typeface="Times New Roman" pitchFamily="18" charset="0"/>
                        <a:cs typeface="Times New Roman" pitchFamily="18" charset="0"/>
                      </a:endParaRPr>
                    </a:p>
                    <a:p>
                      <a:endParaRPr lang="ru-RU" sz="24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4545837">
                <a:tc>
                  <a:txBody>
                    <a:bodyPr/>
                    <a:lstStyle/>
                    <a:p>
                      <a:r>
                        <a:rPr lang="ru-RU" sz="2000" b="1" kern="1200" dirty="0" smtClean="0">
                          <a:solidFill>
                            <a:schemeClr val="dk1"/>
                          </a:solidFill>
                          <a:latin typeface="+mn-lt"/>
                          <a:ea typeface="+mn-ea"/>
                          <a:cs typeface="+mn-cs"/>
                        </a:rPr>
                        <a:t>Азазелло.</a:t>
                      </a:r>
                      <a:r>
                        <a:rPr lang="ru-RU" sz="2000" kern="1200" dirty="0" smtClean="0">
                          <a:solidFill>
                            <a:schemeClr val="dk1"/>
                          </a:solidFill>
                          <a:latin typeface="+mn-lt"/>
                          <a:ea typeface="+mn-ea"/>
                          <a:cs typeface="+mn-cs"/>
                        </a:rPr>
                        <a:t> Демон безводной пустыни, демон-убийца. </a:t>
                      </a:r>
                      <a:r>
                        <a:rPr lang="ru-RU" sz="2000" u="sng" kern="1200" dirty="0" smtClean="0">
                          <a:solidFill>
                            <a:schemeClr val="dk1"/>
                          </a:solidFill>
                          <a:latin typeface="+mn-lt"/>
                          <a:ea typeface="+mn-ea"/>
                          <a:cs typeface="+mn-cs"/>
                        </a:rPr>
                        <a:t>Описание</a:t>
                      </a:r>
                      <a:r>
                        <a:rPr lang="ru-RU" sz="2000" kern="1200" dirty="0" smtClean="0">
                          <a:solidFill>
                            <a:schemeClr val="dk1"/>
                          </a:solidFill>
                          <a:latin typeface="+mn-lt"/>
                          <a:ea typeface="+mn-ea"/>
                          <a:cs typeface="+mn-cs"/>
                        </a:rPr>
                        <a:t>: «…маленький, но необыкновенно широкоплечий, в котелке на голове и с торчащим изо рту клыком, безобразящим и без того невиданно мерзкую физиономию. И при этом ещё огненно-рыжий» - пустые чёрные глаза, белое холодное лицо. Один глаз с бельмом.</a:t>
                      </a:r>
                      <a:endParaRPr lang="ru-RU" sz="2000" dirty="0"/>
                    </a:p>
                  </a:txBody>
                  <a:tcPr/>
                </a:tc>
                <a:extLst>
                  <a:ext uri="{0D108BD9-81ED-4DB2-BD59-A6C34878D82A}">
                    <a16:rowId xmlns:a16="http://schemas.microsoft.com/office/drawing/2014/main" val="10001"/>
                  </a:ext>
                </a:extLst>
              </a:tr>
            </a:tbl>
          </a:graphicData>
        </a:graphic>
      </p:graphicFrame>
      <p:graphicFrame>
        <p:nvGraphicFramePr>
          <p:cNvPr id="5" name="Таблица 4"/>
          <p:cNvGraphicFramePr>
            <a:graphicFrameLocks noGrp="1"/>
          </p:cNvGraphicFramePr>
          <p:nvPr/>
        </p:nvGraphicFramePr>
        <p:xfrm>
          <a:off x="4572000" y="0"/>
          <a:ext cx="4572000" cy="6987861"/>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20000"/>
                    </a:ext>
                  </a:extLst>
                </a:gridCol>
              </a:tblGrid>
              <a:tr h="227687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800" b="1" dirty="0" smtClean="0">
                          <a:latin typeface="Times New Roman" pitchFamily="18" charset="0"/>
                          <a:ea typeface="Calibri"/>
                          <a:cs typeface="Times New Roman" pitchFamily="18" charset="0"/>
                        </a:rPr>
                        <a:t>Взаимоотношения с героями романа</a:t>
                      </a:r>
                      <a:endParaRPr lang="ru-RU" sz="2400" dirty="0" smtClean="0">
                        <a:latin typeface="Times New Roman" pitchFamily="18" charset="0"/>
                        <a:ea typeface="Calibri"/>
                        <a:cs typeface="Times New Roman" pitchFamily="18" charset="0"/>
                      </a:endParaRPr>
                    </a:p>
                    <a:p>
                      <a:endParaRPr lang="ru-RU" sz="2800" dirty="0" smtClean="0">
                        <a:latin typeface="Times New Roman" pitchFamily="18" charset="0"/>
                        <a:cs typeface="Times New Roman" pitchFamily="18" charset="0"/>
                      </a:endParaRPr>
                    </a:p>
                    <a:p>
                      <a:endParaRPr lang="ru-RU" sz="28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4710989">
                <a:tc>
                  <a:txBody>
                    <a:bodyPr/>
                    <a:lstStyle/>
                    <a:p>
                      <a:r>
                        <a:rPr lang="ru-RU" sz="2000" kern="1200" dirty="0" smtClean="0">
                          <a:solidFill>
                            <a:schemeClr val="dk1"/>
                          </a:solidFill>
                          <a:latin typeface="+mn-lt"/>
                          <a:ea typeface="+mn-ea"/>
                          <a:cs typeface="+mn-cs"/>
                        </a:rPr>
                        <a:t>В романе Азазелло является правой рукой Воланда, выполняет его поручения. Образ Азазелло не комичен. Он дает волшебный крем и приводит на бал, а  также убивает барона </a:t>
                      </a:r>
                      <a:r>
                        <a:rPr lang="ru-RU" sz="2000" kern="1200" dirty="0" err="1" smtClean="0">
                          <a:solidFill>
                            <a:schemeClr val="dk1"/>
                          </a:solidFill>
                          <a:latin typeface="+mn-lt"/>
                          <a:ea typeface="+mn-ea"/>
                          <a:cs typeface="+mn-cs"/>
                        </a:rPr>
                        <a:t>Майгиля</a:t>
                      </a:r>
                      <a:r>
                        <a:rPr lang="ru-RU" sz="2000" kern="1200" dirty="0" smtClean="0">
                          <a:solidFill>
                            <a:schemeClr val="dk1"/>
                          </a:solidFill>
                          <a:latin typeface="+mn-lt"/>
                          <a:ea typeface="+mn-ea"/>
                          <a:cs typeface="+mn-cs"/>
                        </a:rPr>
                        <a:t> и препровождает влюбленных в мир иной с помощью отравленного вина. </a:t>
                      </a:r>
                      <a:endParaRPr lang="ru-RU" sz="2000" dirty="0"/>
                    </a:p>
                  </a:txBody>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51520" y="1844824"/>
            <a:ext cx="8640960" cy="4464496"/>
          </a:xfrm>
        </p:spPr>
        <p:txBody>
          <a:bodyPr>
            <a:normAutofit lnSpcReduction="10000"/>
          </a:bodyPr>
          <a:lstStyle/>
          <a:p>
            <a:pPr lvl="0" algn="l"/>
            <a:r>
              <a:rPr lang="ru-RU" dirty="0" smtClean="0"/>
              <a:t>Кем является Гелла?</a:t>
            </a:r>
          </a:p>
          <a:p>
            <a:pPr lvl="0" algn="l"/>
            <a:r>
              <a:rPr lang="ru-RU" dirty="0" smtClean="0"/>
              <a:t>Какую функцию она выполняет по отношению к Воланду?</a:t>
            </a:r>
          </a:p>
          <a:p>
            <a:pPr lvl="0" algn="l"/>
            <a:r>
              <a:rPr lang="ru-RU" dirty="0" smtClean="0"/>
              <a:t>Какое описание ее внешности дается в романе?</a:t>
            </a:r>
          </a:p>
          <a:p>
            <a:pPr lvl="0" algn="l"/>
            <a:endParaRPr lang="ru-RU" dirty="0" smtClean="0"/>
          </a:p>
          <a:p>
            <a:pPr algn="l"/>
            <a:endParaRPr lang="ru-RU" dirty="0" smtClean="0"/>
          </a:p>
          <a:p>
            <a:pPr algn="l"/>
            <a:r>
              <a:rPr lang="ru-RU" dirty="0" smtClean="0"/>
              <a:t>Как ведет себя Гелла по отношению к Варенухе? Какие услуги она оказывает Воланду?</a:t>
            </a:r>
          </a:p>
          <a:p>
            <a:pPr lvl="0" algn="l"/>
            <a:endParaRPr lang="ru-RU" dirty="0" smtClean="0"/>
          </a:p>
          <a:p>
            <a:pPr algn="l"/>
            <a:endParaRPr lang="ru-RU" dirty="0"/>
          </a:p>
        </p:txBody>
      </p:sp>
      <p:sp>
        <p:nvSpPr>
          <p:cNvPr id="4" name="Заголовок 1"/>
          <p:cNvSpPr>
            <a:spLocks noGrp="1"/>
          </p:cNvSpPr>
          <p:nvPr>
            <p:ph type="ctrTitle"/>
          </p:nvPr>
        </p:nvSpPr>
        <p:spPr>
          <a:xfrm>
            <a:off x="755576" y="404664"/>
            <a:ext cx="7772400" cy="866527"/>
          </a:xfrm>
        </p:spPr>
        <p:txBody>
          <a:bodyPr>
            <a:normAutofit/>
          </a:bodyPr>
          <a:lstStyle/>
          <a:p>
            <a:r>
              <a:rPr lang="ru-RU" dirty="0" smtClean="0"/>
              <a:t>Работа с таблицей</a:t>
            </a:r>
            <a:endParaRPr lang="ru-RU"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graphicFrame>
        <p:nvGraphicFramePr>
          <p:cNvPr id="4" name="Таблица 3"/>
          <p:cNvGraphicFramePr>
            <a:graphicFrameLocks noGrp="1"/>
          </p:cNvGraphicFramePr>
          <p:nvPr/>
        </p:nvGraphicFramePr>
        <p:xfrm>
          <a:off x="0" y="0"/>
          <a:ext cx="4572000" cy="6880650"/>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20000"/>
                    </a:ext>
                  </a:extLst>
                </a:gridCol>
              </a:tblGrid>
              <a:tr h="1529798">
                <a:tc>
                  <a:txBody>
                    <a:bodyPr/>
                    <a:lstStyle/>
                    <a:p>
                      <a:pPr algn="ctr">
                        <a:lnSpc>
                          <a:spcPct val="115000"/>
                        </a:lnSpc>
                        <a:spcAft>
                          <a:spcPts val="1000"/>
                        </a:spcAft>
                      </a:pPr>
                      <a:r>
                        <a:rPr lang="ru-RU" sz="2400" b="1" dirty="0" smtClean="0">
                          <a:latin typeface="Times New Roman" pitchFamily="18" charset="0"/>
                          <a:ea typeface="Calibri"/>
                          <a:cs typeface="Times New Roman" pitchFamily="18" charset="0"/>
                        </a:rPr>
                        <a:t>Нечистая сила </a:t>
                      </a:r>
                      <a:endParaRPr lang="ru-RU" sz="2400" dirty="0" smtClean="0">
                        <a:latin typeface="Times New Roman" pitchFamily="18" charset="0"/>
                        <a:ea typeface="Calibri"/>
                        <a:cs typeface="Times New Roman" pitchFamily="18" charset="0"/>
                      </a:endParaRPr>
                    </a:p>
                    <a:p>
                      <a:pPr algn="ctr">
                        <a:lnSpc>
                          <a:spcPct val="115000"/>
                        </a:lnSpc>
                        <a:spcAft>
                          <a:spcPts val="1000"/>
                        </a:spcAft>
                      </a:pPr>
                      <a:r>
                        <a:rPr lang="ru-RU" sz="2400" b="1" dirty="0" smtClean="0">
                          <a:latin typeface="Times New Roman" pitchFamily="18" charset="0"/>
                          <a:ea typeface="Calibri"/>
                          <a:cs typeface="Times New Roman" pitchFamily="18" charset="0"/>
                        </a:rPr>
                        <a:t>(характеристика)</a:t>
                      </a:r>
                      <a:endParaRPr lang="ru-RU" sz="2400" dirty="0" smtClean="0">
                        <a:latin typeface="Times New Roman" pitchFamily="18" charset="0"/>
                        <a:ea typeface="Calibri"/>
                        <a:cs typeface="Times New Roman" pitchFamily="18" charset="0"/>
                      </a:endParaRPr>
                    </a:p>
                    <a:p>
                      <a:endParaRPr lang="ru-RU" sz="2400" dirty="0"/>
                    </a:p>
                  </a:txBody>
                  <a:tcPr/>
                </a:tc>
                <a:extLst>
                  <a:ext uri="{0D108BD9-81ED-4DB2-BD59-A6C34878D82A}">
                    <a16:rowId xmlns:a16="http://schemas.microsoft.com/office/drawing/2014/main" val="10000"/>
                  </a:ext>
                </a:extLst>
              </a:tr>
              <a:tr h="5328202">
                <a:tc>
                  <a:txBody>
                    <a:bodyPr/>
                    <a:lstStyle/>
                    <a:p>
                      <a:r>
                        <a:rPr lang="ru-RU" sz="2000" b="1" kern="1200" dirty="0" smtClean="0">
                          <a:solidFill>
                            <a:schemeClr val="dk1"/>
                          </a:solidFill>
                          <a:latin typeface="+mn-lt"/>
                          <a:ea typeface="+mn-ea"/>
                          <a:cs typeface="+mn-cs"/>
                        </a:rPr>
                        <a:t>Гелла. </a:t>
                      </a:r>
                      <a:r>
                        <a:rPr lang="ru-RU" sz="2000" kern="1200" dirty="0" smtClean="0">
                          <a:solidFill>
                            <a:schemeClr val="dk1"/>
                          </a:solidFill>
                          <a:latin typeface="+mn-lt"/>
                          <a:ea typeface="+mn-ea"/>
                          <a:cs typeface="+mn-cs"/>
                        </a:rPr>
                        <a:t>Женщина вампир. Незаменимая служанка. </a:t>
                      </a:r>
                      <a:r>
                        <a:rPr lang="ru-RU" sz="2000" u="sng" kern="1200" dirty="0" smtClean="0">
                          <a:solidFill>
                            <a:schemeClr val="dk1"/>
                          </a:solidFill>
                          <a:latin typeface="+mn-lt"/>
                          <a:ea typeface="+mn-ea"/>
                          <a:cs typeface="+mn-cs"/>
                        </a:rPr>
                        <a:t>Описание</a:t>
                      </a:r>
                      <a:r>
                        <a:rPr lang="ru-RU" sz="2000" kern="1200" dirty="0" smtClean="0">
                          <a:solidFill>
                            <a:schemeClr val="dk1"/>
                          </a:solidFill>
                          <a:latin typeface="+mn-lt"/>
                          <a:ea typeface="+mn-ea"/>
                          <a:cs typeface="+mn-cs"/>
                        </a:rPr>
                        <a:t> (ч.1, гл.9): рыжая «…девица, на которой ничего не было, кроме кокетливого кружевного фартучка и белой наколки на голове. На ногах…золотые туфельки. Сложением девица отличалась безукоризненным, и единственным дефектом в её внешности можно было считать багровый шрам на шее.</a:t>
                      </a:r>
                      <a:endParaRPr lang="ru-RU" sz="2000" dirty="0"/>
                    </a:p>
                  </a:txBody>
                  <a:tcPr/>
                </a:tc>
                <a:extLst>
                  <a:ext uri="{0D108BD9-81ED-4DB2-BD59-A6C34878D82A}">
                    <a16:rowId xmlns:a16="http://schemas.microsoft.com/office/drawing/2014/main" val="10001"/>
                  </a:ext>
                </a:extLst>
              </a:tr>
            </a:tbl>
          </a:graphicData>
        </a:graphic>
      </p:graphicFrame>
      <p:graphicFrame>
        <p:nvGraphicFramePr>
          <p:cNvPr id="5" name="Таблица 4"/>
          <p:cNvGraphicFramePr>
            <a:graphicFrameLocks noGrp="1"/>
          </p:cNvGraphicFramePr>
          <p:nvPr/>
        </p:nvGraphicFramePr>
        <p:xfrm>
          <a:off x="4572000" y="0"/>
          <a:ext cx="4572000" cy="6858000"/>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20000"/>
                    </a:ext>
                  </a:extLst>
                </a:gridCol>
              </a:tblGrid>
              <a:tr h="152979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1" dirty="0" smtClean="0">
                          <a:latin typeface="Times New Roman" pitchFamily="18" charset="0"/>
                          <a:ea typeface="Calibri"/>
                          <a:cs typeface="Times New Roman" pitchFamily="18" charset="0"/>
                        </a:rPr>
                        <a:t>Взаимоотношения с героями романа</a:t>
                      </a:r>
                      <a:endParaRPr lang="ru-RU" sz="2000" dirty="0" smtClean="0">
                        <a:latin typeface="Times New Roman" pitchFamily="18" charset="0"/>
                        <a:ea typeface="Calibri"/>
                        <a:cs typeface="Times New Roman" pitchFamily="18" charset="0"/>
                      </a:endParaRPr>
                    </a:p>
                    <a:p>
                      <a:pPr algn="ctr"/>
                      <a:endParaRPr lang="ru-RU" sz="2800" dirty="0"/>
                    </a:p>
                  </a:txBody>
                  <a:tcPr/>
                </a:tc>
                <a:extLst>
                  <a:ext uri="{0D108BD9-81ED-4DB2-BD59-A6C34878D82A}">
                    <a16:rowId xmlns:a16="http://schemas.microsoft.com/office/drawing/2014/main" val="10000"/>
                  </a:ext>
                </a:extLst>
              </a:tr>
              <a:tr h="5328202">
                <a:tc>
                  <a:txBody>
                    <a:bodyPr/>
                    <a:lstStyle/>
                    <a:p>
                      <a:r>
                        <a:rPr lang="ru-RU" sz="2000" kern="1200" dirty="0" smtClean="0">
                          <a:solidFill>
                            <a:schemeClr val="dk1"/>
                          </a:solidFill>
                          <a:latin typeface="+mn-lt"/>
                          <a:ea typeface="+mn-ea"/>
                          <a:cs typeface="+mn-cs"/>
                        </a:rPr>
                        <a:t>Гелла превращает </a:t>
                      </a:r>
                      <a:r>
                        <a:rPr lang="ru-RU" sz="2000" kern="1200" dirty="0" err="1" smtClean="0">
                          <a:solidFill>
                            <a:schemeClr val="dk1"/>
                          </a:solidFill>
                          <a:latin typeface="+mn-lt"/>
                          <a:ea typeface="+mn-ea"/>
                          <a:cs typeface="+mn-cs"/>
                        </a:rPr>
                        <a:t>Варенуху</a:t>
                      </a:r>
                      <a:r>
                        <a:rPr lang="ru-RU" sz="2000" kern="1200" dirty="0" smtClean="0">
                          <a:solidFill>
                            <a:schemeClr val="dk1"/>
                          </a:solidFill>
                          <a:latin typeface="+mn-lt"/>
                          <a:ea typeface="+mn-ea"/>
                          <a:cs typeface="+mn-cs"/>
                        </a:rPr>
                        <a:t> в вампира. Она оказывает Воланду разные услуги: принимает звонки от гостей Бала и обрабатывает мазью колено Воланда перед балом. </a:t>
                      </a:r>
                      <a:endParaRPr lang="ru-RU" sz="2000" dirty="0"/>
                    </a:p>
                  </a:txBody>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188640"/>
            <a:ext cx="7772400" cy="1470025"/>
          </a:xfrm>
        </p:spPr>
        <p:txBody>
          <a:bodyPr/>
          <a:lstStyle/>
          <a:p>
            <a:r>
              <a:rPr lang="ru-RU" dirty="0" smtClean="0"/>
              <a:t>Работа с эпизодами романа</a:t>
            </a:r>
            <a:endParaRPr lang="ru-RU" dirty="0"/>
          </a:p>
        </p:txBody>
      </p:sp>
      <p:sp>
        <p:nvSpPr>
          <p:cNvPr id="3" name="Подзаголовок 2"/>
          <p:cNvSpPr>
            <a:spLocks noGrp="1"/>
          </p:cNvSpPr>
          <p:nvPr>
            <p:ph type="subTitle" idx="1"/>
          </p:nvPr>
        </p:nvSpPr>
        <p:spPr>
          <a:xfrm>
            <a:off x="1331640" y="5733256"/>
            <a:ext cx="6400800" cy="838944"/>
          </a:xfrm>
        </p:spPr>
        <p:txBody>
          <a:bodyPr/>
          <a:lstStyle/>
          <a:p>
            <a:r>
              <a:rPr lang="ru-RU" dirty="0" smtClean="0"/>
              <a:t>Эпизод 1</a:t>
            </a:r>
            <a:endParaRPr lang="ru-RU" dirty="0"/>
          </a:p>
        </p:txBody>
      </p:sp>
      <p:pic>
        <p:nvPicPr>
          <p:cNvPr id="33793" name="Picture 1" descr="D:\Учеба\5  курс\Конспект Фаине\1.jpg"/>
          <p:cNvPicPr>
            <a:picLocks noChangeAspect="1" noChangeArrowheads="1"/>
          </p:cNvPicPr>
          <p:nvPr/>
        </p:nvPicPr>
        <p:blipFill>
          <a:blip r:embed="rId2" cstate="print"/>
          <a:srcRect/>
          <a:stretch>
            <a:fillRect/>
          </a:stretch>
        </p:blipFill>
        <p:spPr bwMode="auto">
          <a:xfrm>
            <a:off x="1331640" y="1484784"/>
            <a:ext cx="6657975" cy="4238625"/>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404664"/>
            <a:ext cx="7772400" cy="1470025"/>
          </a:xfrm>
        </p:spPr>
        <p:txBody>
          <a:bodyPr/>
          <a:lstStyle/>
          <a:p>
            <a:r>
              <a:rPr lang="ru-RU" dirty="0" smtClean="0"/>
              <a:t>Ключевые слова </a:t>
            </a:r>
            <a:endParaRPr lang="ru-RU" dirty="0"/>
          </a:p>
        </p:txBody>
      </p:sp>
      <p:sp>
        <p:nvSpPr>
          <p:cNvPr id="3" name="Подзаголовок 2"/>
          <p:cNvSpPr>
            <a:spLocks noGrp="1"/>
          </p:cNvSpPr>
          <p:nvPr>
            <p:ph type="subTitle" idx="1"/>
          </p:nvPr>
        </p:nvSpPr>
        <p:spPr>
          <a:xfrm>
            <a:off x="467544" y="2132856"/>
            <a:ext cx="8352928" cy="3384376"/>
          </a:xfrm>
        </p:spPr>
        <p:txBody>
          <a:bodyPr>
            <a:normAutofit/>
          </a:bodyPr>
          <a:lstStyle/>
          <a:p>
            <a:pPr algn="l">
              <a:buFontTx/>
              <a:buChar char="-"/>
            </a:pPr>
            <a:r>
              <a:rPr lang="ru-RU" sz="3600" dirty="0" smtClean="0"/>
              <a:t>Нечистая сила, </a:t>
            </a:r>
          </a:p>
          <a:p>
            <a:pPr algn="l">
              <a:buFontTx/>
              <a:buChar char="-"/>
            </a:pPr>
            <a:r>
              <a:rPr lang="ru-RU" sz="3600" dirty="0" smtClean="0"/>
              <a:t>жертвы дьявола, </a:t>
            </a:r>
          </a:p>
          <a:p>
            <a:pPr algn="l">
              <a:buFontTx/>
              <a:buChar char="-"/>
            </a:pPr>
            <a:r>
              <a:rPr lang="ru-RU" sz="3600" dirty="0" smtClean="0"/>
              <a:t>разоблачение пороков, </a:t>
            </a:r>
          </a:p>
          <a:p>
            <a:pPr algn="l">
              <a:buFontTx/>
              <a:buChar char="-"/>
            </a:pPr>
            <a:r>
              <a:rPr lang="ru-RU" sz="3600" dirty="0" smtClean="0"/>
              <a:t>ирония над людьми.</a:t>
            </a:r>
            <a:endParaRPr lang="ru-RU"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836712"/>
            <a:ext cx="8229600" cy="1143000"/>
          </a:xfrm>
        </p:spPr>
        <p:txBody>
          <a:bodyPr>
            <a:normAutofit fontScale="90000"/>
          </a:bodyPr>
          <a:lstStyle/>
          <a:p>
            <a:r>
              <a:rPr lang="ru-RU" b="1" dirty="0" smtClean="0"/>
              <a:t>Домашнее задание:</a:t>
            </a:r>
            <a:r>
              <a:rPr lang="ru-RU" dirty="0" smtClean="0"/>
              <a:t/>
            </a:r>
            <a:br>
              <a:rPr lang="ru-RU" dirty="0" smtClean="0"/>
            </a:br>
            <a:endParaRPr lang="ru-RU" dirty="0"/>
          </a:p>
        </p:txBody>
      </p:sp>
      <p:sp>
        <p:nvSpPr>
          <p:cNvPr id="3" name="Содержимое 2"/>
          <p:cNvSpPr>
            <a:spLocks noGrp="1"/>
          </p:cNvSpPr>
          <p:nvPr>
            <p:ph idx="1"/>
          </p:nvPr>
        </p:nvSpPr>
        <p:spPr>
          <a:xfrm>
            <a:off x="395536" y="2780928"/>
            <a:ext cx="8229600" cy="2692896"/>
          </a:xfrm>
        </p:spPr>
        <p:txBody>
          <a:bodyPr>
            <a:normAutofit/>
          </a:bodyPr>
          <a:lstStyle/>
          <a:p>
            <a:pPr algn="just"/>
            <a:r>
              <a:rPr lang="ru-RU" sz="3600" dirty="0" smtClean="0"/>
              <a:t>Написать сочинение, самостоятельно сформулировав тему, при этом использовав рабочие материала урока.  </a:t>
            </a:r>
          </a:p>
          <a:p>
            <a:endParaRPr lang="ru-RU" sz="36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3501008"/>
            <a:ext cx="7772400" cy="1470025"/>
          </a:xfrm>
        </p:spPr>
        <p:txBody>
          <a:bodyPr>
            <a:noAutofit/>
          </a:bodyPr>
          <a:lstStyle/>
          <a:p>
            <a:pPr algn="l"/>
            <a:r>
              <a:rPr lang="ru-RU" sz="3600" dirty="0">
                <a:latin typeface="Times New Roman" pitchFamily="18" charset="0"/>
                <a:cs typeface="Times New Roman" pitchFamily="18" charset="0"/>
              </a:rPr>
              <a:t/>
            </a:r>
            <a:br>
              <a:rPr lang="ru-RU" sz="3600" dirty="0">
                <a:latin typeface="Times New Roman" pitchFamily="18" charset="0"/>
                <a:cs typeface="Times New Roman" pitchFamily="18" charset="0"/>
              </a:rPr>
            </a:br>
            <a:r>
              <a:rPr lang="ru-RU" sz="3600" dirty="0" smtClean="0">
                <a:latin typeface="Times New Roman" pitchFamily="18" charset="0"/>
                <a:cs typeface="Times New Roman" pitchFamily="18" charset="0"/>
              </a:rPr>
              <a:t> 1.  Почему смерть Берлиоза </a:t>
            </a:r>
            <a:r>
              <a:rPr lang="ru-RU" sz="3600" dirty="0">
                <a:latin typeface="Times New Roman" pitchFamily="18" charset="0"/>
                <a:cs typeface="Times New Roman" pitchFamily="18" charset="0"/>
              </a:rPr>
              <a:t>можно считать </a:t>
            </a:r>
            <a:r>
              <a:rPr lang="ru-RU" sz="3600" dirty="0" smtClean="0">
                <a:latin typeface="Times New Roman" pitchFamily="18" charset="0"/>
                <a:cs typeface="Times New Roman" pitchFamily="18" charset="0"/>
              </a:rPr>
              <a:t>мистической?</a:t>
            </a:r>
            <a:r>
              <a:rPr lang="ru-RU" sz="3600" dirty="0">
                <a:latin typeface="Times New Roman" pitchFamily="18" charset="0"/>
                <a:cs typeface="Times New Roman" pitchFamily="18" charset="0"/>
              </a:rPr>
              <a:t/>
            </a:r>
            <a:br>
              <a:rPr lang="ru-RU" sz="3600" dirty="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2. В какое время происходит</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несчастье?</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3. Число шесть </a:t>
            </a:r>
            <a:r>
              <a:rPr lang="ru-RU" sz="3600" dirty="0">
                <a:latin typeface="Times New Roman" pitchFamily="18" charset="0"/>
                <a:cs typeface="Times New Roman" pitchFamily="18" charset="0"/>
              </a:rPr>
              <a:t>несет смысловую нагрузку</a:t>
            </a:r>
            <a:r>
              <a:rPr lang="ru-RU" sz="3600" dirty="0" smtClean="0">
                <a:latin typeface="Times New Roman" pitchFamily="18" charset="0"/>
                <a:cs typeface="Times New Roman" pitchFamily="18" charset="0"/>
              </a:rPr>
              <a:t>?</a:t>
            </a:r>
            <a:br>
              <a:rPr lang="ru-RU" sz="3600" dirty="0" smtClean="0">
                <a:latin typeface="Times New Roman" pitchFamily="18" charset="0"/>
                <a:cs typeface="Times New Roman" pitchFamily="18" charset="0"/>
              </a:rPr>
            </a:br>
            <a:r>
              <a:rPr lang="ru-RU" sz="3600" dirty="0">
                <a:latin typeface="Times New Roman" pitchFamily="18" charset="0"/>
                <a:cs typeface="Times New Roman" pitchFamily="18" charset="0"/>
              </a:rPr>
              <a:t/>
            </a:r>
            <a:br>
              <a:rPr lang="ru-RU" sz="3600" dirty="0">
                <a:latin typeface="Times New Roman" pitchFamily="18" charset="0"/>
                <a:cs typeface="Times New Roman" pitchFamily="18" charset="0"/>
              </a:rPr>
            </a:br>
            <a:r>
              <a:rPr lang="ru-RU" sz="3600" b="1" dirty="0" smtClean="0">
                <a:latin typeface="Times New Roman" pitchFamily="18" charset="0"/>
                <a:cs typeface="Times New Roman" pitchFamily="18" charset="0"/>
              </a:rPr>
              <a:t>4</a:t>
            </a:r>
            <a:r>
              <a:rPr lang="ru-RU" sz="3600" dirty="0" smtClean="0">
                <a:latin typeface="Times New Roman" pitchFamily="18" charset="0"/>
                <a:cs typeface="Times New Roman" pitchFamily="18" charset="0"/>
              </a:rPr>
              <a:t>. </a:t>
            </a:r>
            <a:r>
              <a:rPr lang="ru-RU" sz="3600" b="1" dirty="0" smtClean="0">
                <a:latin typeface="Times New Roman" pitchFamily="18" charset="0"/>
                <a:cs typeface="Times New Roman" pitchFamily="18" charset="0"/>
              </a:rPr>
              <a:t>С помощью каких образов раскрывается потусторонний мир в этом эпизоде?</a:t>
            </a: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a:latin typeface="Times New Roman" pitchFamily="18" charset="0"/>
                <a:cs typeface="Times New Roman" pitchFamily="18" charset="0"/>
              </a:rPr>
              <a:t/>
            </a:r>
            <a:br>
              <a:rPr lang="ru-RU" sz="3600" dirty="0">
                <a:latin typeface="Times New Roman" pitchFamily="18" charset="0"/>
                <a:cs typeface="Times New Roman" pitchFamily="18" charset="0"/>
              </a:rPr>
            </a:br>
            <a:r>
              <a:rPr lang="ru-RU" sz="3600" dirty="0">
                <a:latin typeface="Times New Roman" pitchFamily="18" charset="0"/>
                <a:cs typeface="Times New Roman" pitchFamily="18" charset="0"/>
              </a:rPr>
              <a:t/>
            </a:r>
            <a:br>
              <a:rPr lang="ru-RU" sz="3600" dirty="0">
                <a:latin typeface="Times New Roman" pitchFamily="18" charset="0"/>
                <a:cs typeface="Times New Roman" pitchFamily="18" charset="0"/>
              </a:rPr>
            </a:br>
            <a:r>
              <a:rPr lang="ru-RU" sz="3600" dirty="0">
                <a:latin typeface="Times New Roman" pitchFamily="18" charset="0"/>
                <a:cs typeface="Times New Roman" pitchFamily="18" charset="0"/>
              </a:rPr>
              <a:t/>
            </a:r>
            <a:br>
              <a:rPr lang="ru-RU" sz="3600" dirty="0">
                <a:latin typeface="Times New Roman" pitchFamily="18" charset="0"/>
                <a:cs typeface="Times New Roman" pitchFamily="18" charset="0"/>
              </a:rPr>
            </a:br>
            <a:endParaRPr lang="ru-RU" sz="3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dreamworlds.ru/uploads/posts/2010-01/1263276907_8.jpg"/>
          <p:cNvPicPr>
            <a:picLocks noChangeAspect="1" noChangeArrowheads="1"/>
          </p:cNvPicPr>
          <p:nvPr/>
        </p:nvPicPr>
        <p:blipFill>
          <a:blip r:embed="rId2" cstate="print"/>
          <a:srcRect/>
          <a:stretch>
            <a:fillRect/>
          </a:stretch>
        </p:blipFill>
        <p:spPr bwMode="auto">
          <a:xfrm>
            <a:off x="323528" y="332656"/>
            <a:ext cx="4104456" cy="3044761"/>
          </a:xfrm>
          <a:prstGeom prst="rect">
            <a:avLst/>
          </a:prstGeom>
          <a:noFill/>
        </p:spPr>
      </p:pic>
      <p:pic>
        <p:nvPicPr>
          <p:cNvPr id="31747" name="Picture 3" descr="D:\Учеба\5  курс\Конспект Фаине\1228040998_krasivye-tsifry-v-ogne_13101_s__7.jpg"/>
          <p:cNvPicPr>
            <a:picLocks noChangeAspect="1" noChangeArrowheads="1"/>
          </p:cNvPicPr>
          <p:nvPr/>
        </p:nvPicPr>
        <p:blipFill>
          <a:blip r:embed="rId3" cstate="print"/>
          <a:srcRect/>
          <a:stretch>
            <a:fillRect/>
          </a:stretch>
        </p:blipFill>
        <p:spPr bwMode="auto">
          <a:xfrm>
            <a:off x="2195736" y="3645024"/>
            <a:ext cx="3222988" cy="2862014"/>
          </a:xfrm>
          <a:prstGeom prst="rect">
            <a:avLst/>
          </a:prstGeom>
          <a:noFill/>
        </p:spPr>
      </p:pic>
      <p:pic>
        <p:nvPicPr>
          <p:cNvPr id="31749" name="Picture 5" descr="http://img1.liveinternet.ru/images/attach/c/2/74/458/74458213_efimenko_berlioz.jpg"/>
          <p:cNvPicPr>
            <a:picLocks noChangeAspect="1" noChangeArrowheads="1"/>
          </p:cNvPicPr>
          <p:nvPr/>
        </p:nvPicPr>
        <p:blipFill>
          <a:blip r:embed="rId4" cstate="print"/>
          <a:srcRect/>
          <a:stretch>
            <a:fillRect/>
          </a:stretch>
        </p:blipFill>
        <p:spPr bwMode="auto">
          <a:xfrm>
            <a:off x="5796136" y="692696"/>
            <a:ext cx="2714625" cy="38862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fade">
                                      <p:cBhvr>
                                        <p:cTn id="7" dur="2000"/>
                                        <p:tgtEl>
                                          <p:spTgt spid="31746"/>
                                        </p:tgtEl>
                                      </p:cBhvr>
                                    </p:animEffect>
                                  </p:childTnLst>
                                </p:cTn>
                              </p:par>
                              <p:par>
                                <p:cTn id="8" presetID="10" presetClass="entr" presetSubtype="0" fill="hold" nodeType="withEffect">
                                  <p:stCondLst>
                                    <p:cond delay="0"/>
                                  </p:stCondLst>
                                  <p:childTnLst>
                                    <p:set>
                                      <p:cBhvr>
                                        <p:cTn id="9" dur="1" fill="hold">
                                          <p:stCondLst>
                                            <p:cond delay="0"/>
                                          </p:stCondLst>
                                        </p:cTn>
                                        <p:tgtEl>
                                          <p:spTgt spid="31749"/>
                                        </p:tgtEl>
                                        <p:attrNameLst>
                                          <p:attrName>style.visibility</p:attrName>
                                        </p:attrNameLst>
                                      </p:cBhvr>
                                      <p:to>
                                        <p:strVal val="visible"/>
                                      </p:to>
                                    </p:set>
                                    <p:animEffect transition="in" filter="fade">
                                      <p:cBhvr>
                                        <p:cTn id="10" dur="2000"/>
                                        <p:tgtEl>
                                          <p:spTgt spid="31749"/>
                                        </p:tgtEl>
                                      </p:cBhvr>
                                    </p:animEffect>
                                  </p:childTnLst>
                                </p:cTn>
                              </p:par>
                              <p:par>
                                <p:cTn id="11" presetID="10" presetClass="entr" presetSubtype="0" fill="hold" nodeType="withEffect">
                                  <p:stCondLst>
                                    <p:cond delay="0"/>
                                  </p:stCondLst>
                                  <p:childTnLst>
                                    <p:set>
                                      <p:cBhvr>
                                        <p:cTn id="12" dur="1" fill="hold">
                                          <p:stCondLst>
                                            <p:cond delay="0"/>
                                          </p:stCondLst>
                                        </p:cTn>
                                        <p:tgtEl>
                                          <p:spTgt spid="31747"/>
                                        </p:tgtEl>
                                        <p:attrNameLst>
                                          <p:attrName>style.visibility</p:attrName>
                                        </p:attrNameLst>
                                      </p:cBhvr>
                                      <p:to>
                                        <p:strVal val="visible"/>
                                      </p:to>
                                    </p:set>
                                    <p:animEffect transition="in" filter="fade">
                                      <p:cBhvr>
                                        <p:cTn id="13" dur="20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403648" y="5733256"/>
            <a:ext cx="6400800" cy="622920"/>
          </a:xfrm>
        </p:spPr>
        <p:txBody>
          <a:bodyPr/>
          <a:lstStyle/>
          <a:p>
            <a:r>
              <a:rPr lang="ru-RU" dirty="0" smtClean="0"/>
              <a:t>Эпизод 2</a:t>
            </a:r>
            <a:endParaRPr lang="ru-RU" dirty="0"/>
          </a:p>
        </p:txBody>
      </p:sp>
      <p:pic>
        <p:nvPicPr>
          <p:cNvPr id="30721" name="Picture 1" descr="D:\Учеба\5  курс\Конспект Фаине\2.jpg"/>
          <p:cNvPicPr>
            <a:picLocks noChangeAspect="1" noChangeArrowheads="1"/>
          </p:cNvPicPr>
          <p:nvPr/>
        </p:nvPicPr>
        <p:blipFill>
          <a:blip r:embed="rId2" cstate="print"/>
          <a:srcRect/>
          <a:stretch>
            <a:fillRect/>
          </a:stretch>
        </p:blipFill>
        <p:spPr bwMode="auto">
          <a:xfrm>
            <a:off x="467544" y="692696"/>
            <a:ext cx="7992888" cy="4606712"/>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pPr algn="l"/>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r>
              <a:rPr lang="ru-RU" sz="4000" dirty="0">
                <a:latin typeface="Times New Roman" pitchFamily="18" charset="0"/>
                <a:cs typeface="Times New Roman" pitchFamily="18" charset="0"/>
              </a:rPr>
              <a:t/>
            </a:r>
            <a:br>
              <a:rPr lang="ru-RU" sz="4000" dirty="0">
                <a:latin typeface="Times New Roman" pitchFamily="18" charset="0"/>
                <a:cs typeface="Times New Roman" pitchFamily="18" charset="0"/>
              </a:rPr>
            </a:br>
            <a:r>
              <a:rPr lang="ru-RU" sz="4000" dirty="0" smtClean="0">
                <a:latin typeface="Times New Roman" pitchFamily="18" charset="0"/>
                <a:cs typeface="Times New Roman" pitchFamily="18" charset="0"/>
              </a:rPr>
              <a:t>1. Что </a:t>
            </a:r>
            <a:r>
              <a:rPr lang="ru-RU" sz="4000" dirty="0">
                <a:latin typeface="Times New Roman" pitchFamily="18" charset="0"/>
                <a:cs typeface="Times New Roman" pitchFamily="18" charset="0"/>
              </a:rPr>
              <a:t>мистического вы видите в эпизоде 2</a:t>
            </a:r>
            <a:r>
              <a:rPr lang="ru-RU" sz="4000" dirty="0" smtClean="0">
                <a:latin typeface="Times New Roman" pitchFamily="18" charset="0"/>
                <a:cs typeface="Times New Roman" pitchFamily="18" charset="0"/>
              </a:rPr>
              <a:t>?</a:t>
            </a:r>
            <a:br>
              <a:rPr lang="ru-RU" sz="4000" dirty="0" smtClean="0">
                <a:latin typeface="Times New Roman" pitchFamily="18" charset="0"/>
                <a:cs typeface="Times New Roman" pitchFamily="18" charset="0"/>
              </a:rPr>
            </a:br>
            <a:r>
              <a:rPr lang="ru-RU" sz="4000" dirty="0">
                <a:latin typeface="Times New Roman" pitchFamily="18" charset="0"/>
                <a:cs typeface="Times New Roman" pitchFamily="18" charset="0"/>
              </a:rPr>
              <a:t/>
            </a:r>
            <a:br>
              <a:rPr lang="ru-RU" sz="4000" dirty="0">
                <a:latin typeface="Times New Roman" pitchFamily="18" charset="0"/>
                <a:cs typeface="Times New Roman" pitchFamily="18" charset="0"/>
              </a:rPr>
            </a:br>
            <a:r>
              <a:rPr lang="ru-RU" sz="4000" dirty="0" smtClean="0">
                <a:latin typeface="Times New Roman" pitchFamily="18" charset="0"/>
                <a:cs typeface="Times New Roman" pitchFamily="18" charset="0"/>
              </a:rPr>
              <a:t>2. </a:t>
            </a:r>
            <a:r>
              <a:rPr lang="ru-RU" sz="4000" b="1" dirty="0" smtClean="0">
                <a:latin typeface="Times New Roman" pitchFamily="18" charset="0"/>
                <a:cs typeface="Times New Roman" pitchFamily="18" charset="0"/>
              </a:rPr>
              <a:t>Как </a:t>
            </a:r>
            <a:r>
              <a:rPr lang="ru-RU" sz="4000" b="1" dirty="0">
                <a:latin typeface="Times New Roman" pitchFamily="18" charset="0"/>
                <a:cs typeface="Times New Roman" pitchFamily="18" charset="0"/>
              </a:rPr>
              <a:t>проявляет себя потусторонний мир в этом эпизоде</a:t>
            </a:r>
            <a:r>
              <a:rPr lang="ru-RU" sz="4000" b="1" dirty="0" smtClean="0">
                <a:latin typeface="Times New Roman" pitchFamily="18" charset="0"/>
                <a:cs typeface="Times New Roman" pitchFamily="18" charset="0"/>
              </a:rPr>
              <a:t>?</a:t>
            </a:r>
            <a:r>
              <a:rPr lang="ru-RU" dirty="0"/>
              <a:t/>
            </a:r>
            <a:br>
              <a:rPr lang="ru-RU" dirty="0"/>
            </a:br>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293</TotalTime>
  <Words>1155</Words>
  <Application>Microsoft Office PowerPoint</Application>
  <PresentationFormat>Экран (4:3)</PresentationFormat>
  <Paragraphs>116</Paragraphs>
  <Slides>51</Slides>
  <Notes>2</Notes>
  <HiddenSlides>0</HiddenSlides>
  <MMClips>4</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51</vt:i4>
      </vt:variant>
    </vt:vector>
  </HeadingPairs>
  <TitlesOfParts>
    <vt:vector size="55" baseType="lpstr">
      <vt:lpstr>Arial</vt:lpstr>
      <vt:lpstr>Calibri</vt:lpstr>
      <vt:lpstr>Times New Roman</vt:lpstr>
      <vt:lpstr>Тема Office</vt:lpstr>
      <vt:lpstr>Урок – мастерская на тему «Потусторонний мир в романе                 М. А. Булгакова «Мастер и Маргарита» </vt:lpstr>
      <vt:lpstr>Цели урока: </vt:lpstr>
      <vt:lpstr>Презентация PowerPoint</vt:lpstr>
      <vt:lpstr>Потусторонний мир – это …</vt:lpstr>
      <vt:lpstr>Работа с эпизодами романа</vt:lpstr>
      <vt:lpstr>  1.  Почему смерть Берлиоза можно считать мистической?   2. В какое время происходит несчастье?    3. Число шесть несет смысловую нагрузку?  4. С помощью каких образов раскрывается потусторонний мир в этом эпизоде?    </vt:lpstr>
      <vt:lpstr>Презентация PowerPoint</vt:lpstr>
      <vt:lpstr>Презентация PowerPoint</vt:lpstr>
      <vt:lpstr>  1. Что мистического вы видите в эпизоде 2?  2. Как проявляет себя потусторонний мир в этом эпизоде? </vt:lpstr>
      <vt:lpstr>Презентация PowerPoint</vt:lpstr>
      <vt:lpstr>  1. Почему неизвестные персонажи появляются в зеркале?   2. Какие символы потусторонней силы можно выделить в третьем эпизоде?     </vt:lpstr>
      <vt:lpstr>Презентация PowerPoint</vt:lpstr>
      <vt:lpstr>Презентация PowerPoint</vt:lpstr>
      <vt:lpstr>1. Каким свойством обладает потустороння сила? На что она способна?   2. Как действует потусторонняя сила по отношению к Степану Лиходееву? </vt:lpstr>
      <vt:lpstr>Презентация PowerPoint</vt:lpstr>
      <vt:lpstr>1. Что мистического вы видите в этом эпизоде?   2. Каковы действия потусторонней силы в эпизоде 5?</vt:lpstr>
      <vt:lpstr>Презентация PowerPoint</vt:lpstr>
      <vt:lpstr>1. Какие действия совершает потусторонняя сила в эпизоде 6?   2. Что является атрибутами нечистой силы? </vt:lpstr>
      <vt:lpstr>Презентация PowerPoint</vt:lpstr>
      <vt:lpstr>Презентация PowerPoint</vt:lpstr>
      <vt:lpstr>1. Зачем Булгаков вводит образ щетки?  2. Почему Маргарита летит нагая?  3. Как проявляется демонизм в этом эпизоде?   </vt:lpstr>
      <vt:lpstr>Презентация PowerPoint</vt:lpstr>
      <vt:lpstr>Презентация PowerPoint</vt:lpstr>
      <vt:lpstr>  1. Что является средством ее передвижения?   2. Как же в этом случае действует нечистая сила на человека?   </vt:lpstr>
      <vt:lpstr>Презентация PowerPoint</vt:lpstr>
      <vt:lpstr>Презентация PowerPoint</vt:lpstr>
      <vt:lpstr> 1. Как представлена нечистая сила?  2. Как вы думаете, почему Булгаков вводит образ козла?</vt:lpstr>
      <vt:lpstr>Презентация PowerPoint</vt:lpstr>
      <vt:lpstr>Презентация PowerPoint</vt:lpstr>
      <vt:lpstr>1. Почему гости выходят из камина?  2. Что является атрибутом нечистой силы на балу у сатаны? </vt:lpstr>
      <vt:lpstr>Презентация PowerPoint</vt:lpstr>
      <vt:lpstr>Презентация PowerPoint</vt:lpstr>
      <vt:lpstr> 1. Что решают сделать с Мастером и Маргаритой Воланд и Азазелло?   2. Как во внешности Маргариты отражается демоническое начало? </vt:lpstr>
      <vt:lpstr>Презентация PowerPoint</vt:lpstr>
      <vt:lpstr>  1. Как изменяется погода при переходе Мастера и Маргариты на сторону нечистой силы?    2. Какие образы помогают раскрыть перемещение Мастера и Маргариты в мир иной?  </vt:lpstr>
      <vt:lpstr>Презентация PowerPoint</vt:lpstr>
      <vt:lpstr>Задание   Создать мини-сочинение  «В гостях у нечистой силы»</vt:lpstr>
      <vt:lpstr>Образы нечистой силы</vt:lpstr>
      <vt:lpstr>Работа с таблицей</vt:lpstr>
      <vt:lpstr>Презентация PowerPoint</vt:lpstr>
      <vt:lpstr>Презентация PowerPoint</vt:lpstr>
      <vt:lpstr>Работа с таблицей</vt:lpstr>
      <vt:lpstr>Презентация PowerPoint</vt:lpstr>
      <vt:lpstr>Работа с таблицей</vt:lpstr>
      <vt:lpstr>Презентация PowerPoint</vt:lpstr>
      <vt:lpstr>Работа с таблицей</vt:lpstr>
      <vt:lpstr>Презентация PowerPoint</vt:lpstr>
      <vt:lpstr>Работа с таблицей</vt:lpstr>
      <vt:lpstr>Презентация PowerPoint</vt:lpstr>
      <vt:lpstr>Ключевые слова </vt:lpstr>
      <vt:lpstr>Домашнее задание: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Урок – мастерская на тему «Потусторонний мир в романе М. А. Булгакова Мастер и Маргарита» </dc:title>
  <dc:creator>Анжела</dc:creator>
  <cp:lastModifiedBy>Евгения</cp:lastModifiedBy>
  <cp:revision>48</cp:revision>
  <dcterms:created xsi:type="dcterms:W3CDTF">2013-04-16T19:10:14Z</dcterms:created>
  <dcterms:modified xsi:type="dcterms:W3CDTF">2022-03-19T18:05:36Z</dcterms:modified>
</cp:coreProperties>
</file>