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8" r:id="rId7"/>
    <p:sldId id="260" r:id="rId8"/>
    <p:sldId id="262" r:id="rId9"/>
    <p:sldId id="263" r:id="rId10"/>
    <p:sldId id="264" r:id="rId11"/>
    <p:sldId id="265" r:id="rId12"/>
    <p:sldId id="266" r:id="rId13"/>
    <p:sldId id="267" r:id="rId14"/>
    <p:sldId id="269" r:id="rId15"/>
    <p:sldId id="270" r:id="rId16"/>
    <p:sldId id="261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F3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103" d="100"/>
          <a:sy n="103" d="100"/>
        </p:scale>
        <p:origin x="138" y="210"/>
      </p:cViewPr>
      <p:guideLst>
        <p:guide orient="horz" pos="215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202F6-64A5-4BEE-ABC2-3B17D625C6C5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1064C-0DFE-4BA7-9D98-11CAB34EDF2E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202F6-64A5-4BEE-ABC2-3B17D625C6C5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1064C-0DFE-4BA7-9D98-11CAB34EDF2E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202F6-64A5-4BEE-ABC2-3B17D625C6C5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1064C-0DFE-4BA7-9D98-11CAB34EDF2E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202F6-64A5-4BEE-ABC2-3B17D625C6C5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1064C-0DFE-4BA7-9D98-11CAB34EDF2E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202F6-64A5-4BEE-ABC2-3B17D625C6C5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1064C-0DFE-4BA7-9D98-11CAB34EDF2E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202F6-64A5-4BEE-ABC2-3B17D625C6C5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1064C-0DFE-4BA7-9D98-11CAB34EDF2E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202F6-64A5-4BEE-ABC2-3B17D625C6C5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1064C-0DFE-4BA7-9D98-11CAB34EDF2E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202F6-64A5-4BEE-ABC2-3B17D625C6C5}" type="datetimeFigureOut">
              <a:rPr lang="ru-RU" smtClean="0"/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1064C-0DFE-4BA7-9D98-11CAB34EDF2E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202F6-64A5-4BEE-ABC2-3B17D625C6C5}" type="datetimeFigureOut">
              <a:rPr lang="ru-RU" smtClean="0"/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1064C-0DFE-4BA7-9D98-11CAB34EDF2E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202F6-64A5-4BEE-ABC2-3B17D625C6C5}" type="datetimeFigureOut">
              <a:rPr lang="ru-RU" smtClean="0"/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1064C-0DFE-4BA7-9D98-11CAB34EDF2E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202F6-64A5-4BEE-ABC2-3B17D625C6C5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1064C-0DFE-4BA7-9D98-11CAB34EDF2E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202F6-64A5-4BEE-ABC2-3B17D625C6C5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1064C-0DFE-4BA7-9D98-11CAB34EDF2E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3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F202F6-64A5-4BEE-ABC2-3B17D625C6C5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61064C-0DFE-4BA7-9D98-11CAB34EDF2E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image" Target="../media/image34.jpe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47.jpeg"/><Relationship Id="rId8" Type="http://schemas.openxmlformats.org/officeDocument/2006/relationships/image" Target="../media/image46.jpeg"/><Relationship Id="rId7" Type="http://schemas.openxmlformats.org/officeDocument/2006/relationships/image" Target="../media/image45.jpeg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39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image" Target="../media/image48.jpe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56.jpeg"/><Relationship Id="rId5" Type="http://schemas.openxmlformats.org/officeDocument/2006/relationships/image" Target="../media/image55.jpeg"/><Relationship Id="rId4" Type="http://schemas.openxmlformats.org/officeDocument/2006/relationships/image" Target="../media/image54.jpeg"/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image" Target="../media/image51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image" Target="../media/image5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1.jpeg"/><Relationship Id="rId1" Type="http://schemas.openxmlformats.org/officeDocument/2006/relationships/image" Target="../media/image6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8.jpeg"/><Relationship Id="rId3" Type="http://schemas.openxmlformats.org/officeDocument/2006/relationships/image" Target="../media/image11.jpeg"/><Relationship Id="rId2" Type="http://schemas.openxmlformats.org/officeDocument/2006/relationships/image" Target="../media/image17.jpeg"/><Relationship Id="rId1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1.jpeg"/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33.jpeg"/><Relationship Id="rId7" Type="http://schemas.openxmlformats.org/officeDocument/2006/relationships/image" Target="../media/image32.jpeg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40840" y="2604134"/>
            <a:ext cx="9144000" cy="1847851"/>
          </a:xfrm>
        </p:spPr>
        <p:txBody>
          <a:bodyPr anchor="ctr">
            <a:normAutofit/>
          </a:bodyPr>
          <a:lstStyle/>
          <a:p>
            <a:r>
              <a:rPr lang="ru-RU" sz="4400" dirty="0">
                <a:latin typeface="Montserrat Medium" panose="00000600000000000000" pitchFamily="2" charset="-52"/>
              </a:rPr>
              <a:t>«</a:t>
            </a:r>
            <a:r>
              <a:rPr lang="ru-RU" altLang="en-US" sz="4400" dirty="0">
                <a:latin typeface="Montserrat Medium" panose="00000600000000000000" pitchFamily="2" charset="-52"/>
              </a:rPr>
              <a:t>Воспитать патриота</a:t>
            </a:r>
            <a:r>
              <a:rPr lang="ru-RU" altLang="en-US" sz="4400" dirty="0">
                <a:latin typeface="Montserrat Medium" panose="00000600000000000000" pitchFamily="2" charset="-52"/>
              </a:rPr>
              <a:t> в МБОУ СОШ № 5</a:t>
            </a:r>
            <a:r>
              <a:rPr lang="ru-RU" sz="4400" dirty="0">
                <a:latin typeface="Montserrat Medium" panose="00000600000000000000" pitchFamily="2" charset="-52"/>
              </a:rPr>
              <a:t>»</a:t>
            </a:r>
            <a:endParaRPr lang="ru-RU" sz="4400" dirty="0">
              <a:latin typeface="Montserrat Medium" panose="00000600000000000000" pitchFamily="2" charset="-52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29250" y="5753100"/>
            <a:ext cx="6324600" cy="819150"/>
          </a:xfrm>
        </p:spPr>
        <p:txBody>
          <a:bodyPr anchor="b">
            <a:normAutofit/>
          </a:bodyPr>
          <a:lstStyle/>
          <a:p>
            <a:pPr algn="r"/>
            <a:r>
              <a:rPr lang="ru-RU" sz="2000" dirty="0">
                <a:latin typeface="Montserrat" panose="00000500000000000000" pitchFamily="2" charset="-52"/>
              </a:rPr>
              <a:t>Сингур Сергей Тимофеевич;</a:t>
            </a:r>
            <a:r>
              <a:rPr lang="ru-RU" altLang="en-US" sz="2000" dirty="0">
                <a:latin typeface="Montserrat" panose="00000500000000000000" pitchFamily="2" charset="-52"/>
              </a:rPr>
              <a:t> Лень Евгения Васильевна</a:t>
            </a:r>
            <a:endParaRPr lang="ru-RU" sz="2000" dirty="0">
              <a:latin typeface="Montserrat" panose="00000500000000000000" pitchFamily="2" charset="-52"/>
            </a:endParaRPr>
          </a:p>
        </p:txBody>
      </p:sp>
      <p:sp>
        <p:nvSpPr>
          <p:cNvPr id="8" name="Подзаголовок 2"/>
          <p:cNvSpPr txBox="1"/>
          <p:nvPr/>
        </p:nvSpPr>
        <p:spPr>
          <a:xfrm>
            <a:off x="466726" y="6143308"/>
            <a:ext cx="4476750" cy="390842"/>
          </a:xfrm>
          <a:prstGeom prst="rect">
            <a:avLst/>
          </a:prstGeom>
        </p:spPr>
        <p:txBody>
          <a:bodyPr vert="horz" lIns="91440" tIns="45720" rIns="91440" bIns="45720" rtlCol="0">
            <a:normAutofit fontScale="8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2000" dirty="0">
                <a:latin typeface="Montserrat" panose="00000500000000000000" pitchFamily="2" charset="-52"/>
              </a:rPr>
              <a:t>городской округ Спасск - Дальний</a:t>
            </a:r>
            <a:endParaRPr lang="ru-RU" sz="2000" dirty="0">
              <a:latin typeface="Montserrat" panose="00000500000000000000" pitchFamily="2" charset="-52"/>
            </a:endParaRPr>
          </a:p>
        </p:txBody>
      </p:sp>
      <p:pic>
        <p:nvPicPr>
          <p:cNvPr id="4" name="Изображение 3" descr="Школа 5"/>
          <p:cNvPicPr>
            <a:picLocks noChangeAspect="1"/>
          </p:cNvPicPr>
          <p:nvPr/>
        </p:nvPicPr>
        <p:blipFill>
          <a:blip r:embed="rId1"/>
          <a:srcRect t="50000"/>
          <a:stretch>
            <a:fillRect/>
          </a:stretch>
        </p:blipFill>
        <p:spPr>
          <a:xfrm>
            <a:off x="4683760" y="0"/>
            <a:ext cx="2824480" cy="27355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83515" y="765810"/>
            <a:ext cx="5788025" cy="760095"/>
          </a:xfrm>
        </p:spPr>
        <p:txBody>
          <a:bodyPr>
            <a:normAutofit fontScale="90000"/>
          </a:bodyPr>
          <a:p>
            <a:r>
              <a:rPr lang="ru-RU" altLang="en-US"/>
              <a:t>Акции «Помоги героям на СВО»</a:t>
            </a:r>
            <a:endParaRPr lang="ru-RU" altLang="en-US"/>
          </a:p>
        </p:txBody>
      </p:sp>
      <p:pic>
        <p:nvPicPr>
          <p:cNvPr id="6" name="Изображение 5" descr="photo_5370621420285062619_y 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2110" y="1517015"/>
            <a:ext cx="2591435" cy="3455035"/>
          </a:xfrm>
          <a:prstGeom prst="rect">
            <a:avLst/>
          </a:prstGeom>
        </p:spPr>
      </p:pic>
      <p:pic>
        <p:nvPicPr>
          <p:cNvPr id="7" name="Изображение 6" descr="photo_5373139778654038960_y (1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7890" y="1786890"/>
            <a:ext cx="2859405" cy="2145030"/>
          </a:xfrm>
          <a:prstGeom prst="rect">
            <a:avLst/>
          </a:prstGeom>
        </p:spPr>
      </p:pic>
      <p:pic>
        <p:nvPicPr>
          <p:cNvPr id="8" name="Изображение 7" descr="photo_5373139778654038966_y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7890" y="4384040"/>
            <a:ext cx="2859405" cy="2145030"/>
          </a:xfrm>
          <a:prstGeom prst="rect">
            <a:avLst/>
          </a:prstGeom>
        </p:spPr>
      </p:pic>
      <p:pic>
        <p:nvPicPr>
          <p:cNvPr id="9" name="Изображение 8" descr="photo_5370621420285062617_y (1)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67500" y="476885"/>
            <a:ext cx="4606290" cy="3455035"/>
          </a:xfrm>
          <a:prstGeom prst="rect">
            <a:avLst/>
          </a:prstGeom>
        </p:spPr>
      </p:pic>
      <p:pic>
        <p:nvPicPr>
          <p:cNvPr id="10" name="Изображение 9" descr="photo_5246892221465225935_y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62420" y="3931920"/>
            <a:ext cx="4611370" cy="259715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261620" y="0"/>
            <a:ext cx="5998210" cy="770255"/>
          </a:xfrm>
        </p:spPr>
        <p:txBody>
          <a:bodyPr>
            <a:normAutofit/>
          </a:bodyPr>
          <a:p>
            <a:r>
              <a:rPr lang="ru-RU" altLang="en-US" sz="2000" b="1"/>
              <a:t>Поисково-исследовательская работа: работа в группах , в музее и с участниками «Боевое братсво»</a:t>
            </a:r>
            <a:endParaRPr lang="ru-RU" altLang="en-US" sz="2000" b="1"/>
          </a:p>
        </p:txBody>
      </p:sp>
      <p:pic>
        <p:nvPicPr>
          <p:cNvPr id="6" name="Изображение 5" descr="photo_5355304329956947093_y 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1795" y="1054735"/>
            <a:ext cx="3078480" cy="2308860"/>
          </a:xfrm>
          <a:prstGeom prst="rect">
            <a:avLst/>
          </a:prstGeom>
        </p:spPr>
      </p:pic>
      <p:pic>
        <p:nvPicPr>
          <p:cNvPr id="7" name="Изображение 6" descr="photo_5323655050960178525_y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3310" y="1078865"/>
            <a:ext cx="3013710" cy="2260600"/>
          </a:xfrm>
          <a:prstGeom prst="rect">
            <a:avLst/>
          </a:prstGeom>
        </p:spPr>
      </p:pic>
      <p:pic>
        <p:nvPicPr>
          <p:cNvPr id="8" name="Изображение 7" descr="photo_5323438030557671943_y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7505" y="393065"/>
            <a:ext cx="2751455" cy="2063750"/>
          </a:xfrm>
          <a:prstGeom prst="rect">
            <a:avLst/>
          </a:prstGeom>
        </p:spPr>
      </p:pic>
      <p:pic>
        <p:nvPicPr>
          <p:cNvPr id="9" name="Изображение 8" descr="photo_5323438030557671942_y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2245" y="3542030"/>
            <a:ext cx="2929255" cy="2197100"/>
          </a:xfrm>
          <a:prstGeom prst="rect">
            <a:avLst/>
          </a:prstGeom>
        </p:spPr>
      </p:pic>
      <p:pic>
        <p:nvPicPr>
          <p:cNvPr id="10" name="Изображение 9" descr="photo_5316609058326843875_y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00425" y="3363595"/>
            <a:ext cx="3376295" cy="1899285"/>
          </a:xfrm>
          <a:prstGeom prst="rect">
            <a:avLst/>
          </a:prstGeom>
        </p:spPr>
      </p:pic>
      <p:pic>
        <p:nvPicPr>
          <p:cNvPr id="11" name="Изображение 10" descr="photo_5292213476581829310_y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29445" y="393065"/>
            <a:ext cx="2694305" cy="2132965"/>
          </a:xfrm>
          <a:prstGeom prst="rect">
            <a:avLst/>
          </a:prstGeom>
        </p:spPr>
      </p:pic>
      <p:pic>
        <p:nvPicPr>
          <p:cNvPr id="12" name="Изображение 11" descr="photo_5278491412553393984_y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89595" y="4784725"/>
            <a:ext cx="2554605" cy="1924050"/>
          </a:xfrm>
          <a:prstGeom prst="rect">
            <a:avLst/>
          </a:prstGeom>
        </p:spPr>
      </p:pic>
      <p:pic>
        <p:nvPicPr>
          <p:cNvPr id="13" name="Изображение 12" descr="photo_5242290391640827012_y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977640" y="5262880"/>
            <a:ext cx="2073910" cy="1555750"/>
          </a:xfrm>
          <a:prstGeom prst="rect">
            <a:avLst/>
          </a:prstGeom>
        </p:spPr>
      </p:pic>
      <p:pic>
        <p:nvPicPr>
          <p:cNvPr id="14" name="Изображение 13" descr="photo_5211061808985663619_y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917815" y="2526030"/>
            <a:ext cx="3098165" cy="232346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Текстовое поле 5"/>
          <p:cNvSpPr txBox="1"/>
          <p:nvPr/>
        </p:nvSpPr>
        <p:spPr>
          <a:xfrm>
            <a:off x="415925" y="172085"/>
            <a:ext cx="99282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ru-RU" altLang="en-US"/>
              <a:t>Почетный караул: отряды имени С. П. Подкосова и , А. В. Пушило</a:t>
            </a:r>
            <a:endParaRPr lang="ru-RU" altLang="en-US"/>
          </a:p>
        </p:txBody>
      </p:sp>
      <p:pic>
        <p:nvPicPr>
          <p:cNvPr id="7" name="Изображение 6" descr="photo_5269643779923635163_y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350" y="882650"/>
            <a:ext cx="4815840" cy="3611880"/>
          </a:xfrm>
          <a:prstGeom prst="rect">
            <a:avLst/>
          </a:prstGeom>
        </p:spPr>
      </p:pic>
      <p:pic>
        <p:nvPicPr>
          <p:cNvPr id="8" name="Изображение 7" descr="photo_5269643779923635164_y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0515" y="882650"/>
            <a:ext cx="5108575" cy="3831590"/>
          </a:xfrm>
          <a:prstGeom prst="rect">
            <a:avLst/>
          </a:prstGeom>
        </p:spPr>
      </p:pic>
      <p:pic>
        <p:nvPicPr>
          <p:cNvPr id="9" name="Изображение 8" descr="photo_5316807923902573690_y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8195" y="4043680"/>
            <a:ext cx="4283075" cy="281432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395095" y="0"/>
            <a:ext cx="9144000" cy="680085"/>
          </a:xfrm>
        </p:spPr>
        <p:txBody>
          <a:bodyPr>
            <a:normAutofit/>
          </a:bodyPr>
          <a:p>
            <a:r>
              <a:rPr lang="ru-RU" altLang="en-US" sz="1555" b="1"/>
              <a:t>Военно - патриотическое мероприятие «Зарница» при участии представителей «Боевого братсва»</a:t>
            </a:r>
            <a:endParaRPr lang="ru-RU" altLang="en-US" sz="1555" b="1"/>
          </a:p>
        </p:txBody>
      </p:sp>
      <p:pic>
        <p:nvPicPr>
          <p:cNvPr id="6" name="Изображение 5" descr="photo_5350744857100019291_y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3210" y="875030"/>
            <a:ext cx="2879725" cy="2159635"/>
          </a:xfrm>
          <a:prstGeom prst="rect">
            <a:avLst/>
          </a:prstGeom>
        </p:spPr>
      </p:pic>
      <p:pic>
        <p:nvPicPr>
          <p:cNvPr id="7" name="Изображение 6" descr="photo_5350349157468071419_y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5900" y="984885"/>
            <a:ext cx="3277235" cy="2458085"/>
          </a:xfrm>
          <a:prstGeom prst="rect">
            <a:avLst/>
          </a:prstGeom>
        </p:spPr>
      </p:pic>
      <p:pic>
        <p:nvPicPr>
          <p:cNvPr id="8" name="Изображение 7" descr="photo_5350349157468071418_y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31630" y="875030"/>
            <a:ext cx="2007870" cy="2677795"/>
          </a:xfrm>
          <a:prstGeom prst="rect">
            <a:avLst/>
          </a:prstGeom>
        </p:spPr>
      </p:pic>
      <p:pic>
        <p:nvPicPr>
          <p:cNvPr id="9" name="Изображение 8" descr="photo_5345931577445705258_y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0385" y="3188970"/>
            <a:ext cx="4229735" cy="3172460"/>
          </a:xfrm>
          <a:prstGeom prst="rect">
            <a:avLst/>
          </a:prstGeom>
        </p:spPr>
      </p:pic>
      <p:pic>
        <p:nvPicPr>
          <p:cNvPr id="10" name="Изображение 9" descr="photo_5330423356777951325_y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67630" y="3804920"/>
            <a:ext cx="3068320" cy="2301240"/>
          </a:xfrm>
          <a:prstGeom prst="rect">
            <a:avLst/>
          </a:prstGeom>
        </p:spPr>
      </p:pic>
      <p:pic>
        <p:nvPicPr>
          <p:cNvPr id="11" name="Изображение 10" descr="photo_5330336113107265596_y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24240" y="3963035"/>
            <a:ext cx="3219450" cy="214312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524000" y="0"/>
            <a:ext cx="9144000" cy="511175"/>
          </a:xfrm>
        </p:spPr>
        <p:txBody>
          <a:bodyPr>
            <a:normAutofit fontScale="90000"/>
          </a:bodyPr>
          <a:p>
            <a:r>
              <a:rPr lang="ru-RU" altLang="en-US" sz="3110"/>
              <a:t>Участие в акциях « Письма на фронт»</a:t>
            </a:r>
            <a:endParaRPr lang="ru-RU" altLang="en-US" sz="3110"/>
          </a:p>
        </p:txBody>
      </p:sp>
      <p:pic>
        <p:nvPicPr>
          <p:cNvPr id="6" name="Изображение 5" descr="photo_5336828673434710942_y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53155" y="827405"/>
            <a:ext cx="4299585" cy="5732780"/>
          </a:xfrm>
          <a:prstGeom prst="rect">
            <a:avLst/>
          </a:prstGeom>
        </p:spPr>
      </p:pic>
      <p:pic>
        <p:nvPicPr>
          <p:cNvPr id="7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3250" y="1528445"/>
            <a:ext cx="3660775" cy="27279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" y="1630364"/>
            <a:ext cx="3654367" cy="27322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2"/>
          <p:cNvSpPr txBox="1"/>
          <p:nvPr/>
        </p:nvSpPr>
        <p:spPr>
          <a:xfrm>
            <a:off x="1263318" y="599355"/>
            <a:ext cx="4211051" cy="56592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i="1" dirty="0">
                <a:latin typeface="Montserrat" panose="00000500000000000000" pitchFamily="2" charset="-52"/>
              </a:rPr>
              <a:t>Место для фотографии</a:t>
            </a:r>
            <a:endParaRPr lang="ru-RU" sz="2400" i="1" dirty="0">
              <a:latin typeface="Montserrat" panose="00000500000000000000" pitchFamily="2" charset="-52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557211" y="1603426"/>
            <a:ext cx="5017168" cy="3671306"/>
          </a:xfrm>
          <a:prstGeom prst="rect">
            <a:avLst/>
          </a:prstGeom>
        </p:spPr>
      </p:pic>
      <p:pic>
        <p:nvPicPr>
          <p:cNvPr id="2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056" y="1224915"/>
            <a:ext cx="5037333" cy="543755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5">
                <a:lumMod val="60000"/>
                <a:lumOff val="40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" name="Текстовое поле 3"/>
          <p:cNvSpPr txBox="1"/>
          <p:nvPr/>
        </p:nvSpPr>
        <p:spPr>
          <a:xfrm>
            <a:off x="6353175" y="440055"/>
            <a:ext cx="492442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ru-RU" altLang="en-US"/>
              <a:t>Одним из результатов патриотических мероприятий  является изготовленная по инициативе ребят </a:t>
            </a:r>
            <a:endParaRPr lang="ru-RU" altLang="en-US"/>
          </a:p>
          <a:p>
            <a:pPr algn="ctr"/>
            <a:r>
              <a:rPr lang="ru-RU" altLang="en-US"/>
              <a:t>«Парта героя»</a:t>
            </a:r>
            <a:endParaRPr lang="ru-RU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66" b="15848"/>
          <a:stretch>
            <a:fillRect/>
          </a:stretch>
        </p:blipFill>
        <p:spPr>
          <a:xfrm>
            <a:off x="158413" y="0"/>
            <a:ext cx="6979920" cy="6873240"/>
          </a:xfrm>
        </p:spPr>
      </p:pic>
      <p:sp>
        <p:nvSpPr>
          <p:cNvPr id="14" name="Подзаголовок 2"/>
          <p:cNvSpPr txBox="1"/>
          <p:nvPr/>
        </p:nvSpPr>
        <p:spPr>
          <a:xfrm>
            <a:off x="6823140" y="2546536"/>
            <a:ext cx="4360349" cy="3722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5600" u="sng" dirty="0">
                <a:latin typeface="Montserrat" panose="00000500000000000000" pitchFamily="2" charset="-52"/>
              </a:rPr>
              <a:t>Задачи</a:t>
            </a:r>
            <a:r>
              <a:rPr lang="en-US" altLang="ru-RU" sz="5600" u="sng" dirty="0">
                <a:latin typeface="Montserrat" panose="00000500000000000000" pitchFamily="2" charset="-52"/>
              </a:rPr>
              <a:t> </a:t>
            </a:r>
            <a:r>
              <a:rPr lang="en-US" altLang="en-US" sz="5600" u="sng" dirty="0">
                <a:latin typeface="Montserrat" panose="00000500000000000000" pitchFamily="2" charset="-52"/>
              </a:rPr>
              <a:t>включают</a:t>
            </a:r>
            <a:r>
              <a:rPr lang="en-US" altLang="ru-RU" sz="5600" u="sng" dirty="0">
                <a:latin typeface="Montserrat" panose="00000500000000000000" pitchFamily="2" charset="-52"/>
              </a:rPr>
              <a:t>: </a:t>
            </a:r>
            <a:r>
              <a:rPr lang="en-US" altLang="ru-RU" sz="5600" dirty="0">
                <a:latin typeface="Montserrat" panose="00000500000000000000" pitchFamily="2" charset="-52"/>
              </a:rPr>
              <a:t>1. </a:t>
            </a:r>
            <a:r>
              <a:rPr lang="en-US" altLang="en-US" sz="5600" dirty="0">
                <a:latin typeface="Montserrat" panose="00000500000000000000" pitchFamily="2" charset="-52"/>
              </a:rPr>
              <a:t>Формирование</a:t>
            </a:r>
            <a:r>
              <a:rPr lang="en-US" altLang="ru-RU" sz="5600" dirty="0">
                <a:latin typeface="Montserrat" panose="00000500000000000000" pitchFamily="2" charset="-52"/>
              </a:rPr>
              <a:t> </a:t>
            </a:r>
            <a:r>
              <a:rPr lang="en-US" altLang="en-US" sz="5600" dirty="0">
                <a:latin typeface="Montserrat" panose="00000500000000000000" pitchFamily="2" charset="-52"/>
              </a:rPr>
              <a:t>знаний</a:t>
            </a:r>
            <a:r>
              <a:rPr lang="en-US" altLang="ru-RU" sz="5600" dirty="0">
                <a:latin typeface="Montserrat" panose="00000500000000000000" pitchFamily="2" charset="-52"/>
              </a:rPr>
              <a:t> </a:t>
            </a:r>
            <a:r>
              <a:rPr lang="en-US" altLang="en-US" sz="5600" dirty="0">
                <a:latin typeface="Montserrat" panose="00000500000000000000" pitchFamily="2" charset="-52"/>
              </a:rPr>
              <a:t>о</a:t>
            </a:r>
            <a:r>
              <a:rPr lang="en-US" altLang="ru-RU" sz="5600" dirty="0">
                <a:latin typeface="Montserrat" panose="00000500000000000000" pitchFamily="2" charset="-52"/>
              </a:rPr>
              <a:t> </a:t>
            </a:r>
            <a:r>
              <a:rPr lang="en-US" altLang="en-US" sz="5600" dirty="0">
                <a:latin typeface="Montserrat" panose="00000500000000000000" pitchFamily="2" charset="-52"/>
              </a:rPr>
              <a:t>истории</a:t>
            </a:r>
            <a:r>
              <a:rPr lang="en-US" altLang="ru-RU" sz="5600" dirty="0">
                <a:latin typeface="Montserrat" panose="00000500000000000000" pitchFamily="2" charset="-52"/>
              </a:rPr>
              <a:t> </a:t>
            </a:r>
            <a:r>
              <a:rPr lang="en-US" altLang="en-US" sz="5600" dirty="0">
                <a:latin typeface="Montserrat" panose="00000500000000000000" pitchFamily="2" charset="-52"/>
              </a:rPr>
              <a:t>России</a:t>
            </a:r>
            <a:r>
              <a:rPr lang="en-US" altLang="ru-RU" sz="5600" dirty="0">
                <a:latin typeface="Montserrat" panose="00000500000000000000" pitchFamily="2" charset="-52"/>
              </a:rPr>
              <a:t>: </a:t>
            </a:r>
            <a:r>
              <a:rPr lang="en-US" altLang="en-US" sz="5600" dirty="0">
                <a:latin typeface="Montserrat" panose="00000500000000000000" pitchFamily="2" charset="-52"/>
              </a:rPr>
              <a:t>учащиеся</a:t>
            </a:r>
            <a:r>
              <a:rPr lang="en-US" altLang="ru-RU" sz="5600" dirty="0">
                <a:latin typeface="Montserrat" panose="00000500000000000000" pitchFamily="2" charset="-52"/>
              </a:rPr>
              <a:t> </a:t>
            </a:r>
            <a:r>
              <a:rPr lang="en-US" altLang="en-US" sz="5600" dirty="0">
                <a:latin typeface="Montserrat" panose="00000500000000000000" pitchFamily="2" charset="-52"/>
              </a:rPr>
              <a:t>изучают</a:t>
            </a:r>
            <a:r>
              <a:rPr lang="en-US" altLang="ru-RU" sz="5600" dirty="0">
                <a:latin typeface="Montserrat" panose="00000500000000000000" pitchFamily="2" charset="-52"/>
              </a:rPr>
              <a:t> </a:t>
            </a:r>
            <a:r>
              <a:rPr lang="en-US" altLang="en-US" sz="5600" dirty="0">
                <a:latin typeface="Montserrat" panose="00000500000000000000" pitchFamily="2" charset="-52"/>
              </a:rPr>
              <a:t>важнейшие</a:t>
            </a:r>
            <a:r>
              <a:rPr lang="en-US" altLang="ru-RU" sz="5600" dirty="0">
                <a:latin typeface="Montserrat" panose="00000500000000000000" pitchFamily="2" charset="-52"/>
              </a:rPr>
              <a:t> </a:t>
            </a:r>
            <a:r>
              <a:rPr lang="en-US" altLang="en-US" sz="5600" dirty="0">
                <a:latin typeface="Montserrat" panose="00000500000000000000" pitchFamily="2" charset="-52"/>
              </a:rPr>
              <a:t>события</a:t>
            </a:r>
            <a:r>
              <a:rPr lang="en-US" altLang="ru-RU" sz="5600" dirty="0">
                <a:latin typeface="Montserrat" panose="00000500000000000000" pitchFamily="2" charset="-52"/>
              </a:rPr>
              <a:t> </a:t>
            </a:r>
            <a:r>
              <a:rPr lang="en-US" altLang="en-US" sz="5600" dirty="0">
                <a:latin typeface="Montserrat" panose="00000500000000000000" pitchFamily="2" charset="-52"/>
              </a:rPr>
              <a:t>и</a:t>
            </a:r>
            <a:r>
              <a:rPr lang="en-US" altLang="ru-RU" sz="5600" dirty="0">
                <a:latin typeface="Montserrat" panose="00000500000000000000" pitchFamily="2" charset="-52"/>
              </a:rPr>
              <a:t> </a:t>
            </a:r>
            <a:r>
              <a:rPr lang="en-US" altLang="en-US" sz="5600" dirty="0">
                <a:latin typeface="Montserrat" panose="00000500000000000000" pitchFamily="2" charset="-52"/>
              </a:rPr>
              <a:t>личности</a:t>
            </a:r>
            <a:r>
              <a:rPr lang="en-US" altLang="ru-RU" sz="5600" dirty="0">
                <a:latin typeface="Montserrat" panose="00000500000000000000" pitchFamily="2" charset="-52"/>
              </a:rPr>
              <a:t> </a:t>
            </a:r>
            <a:r>
              <a:rPr lang="en-US" altLang="en-US" sz="5600" dirty="0">
                <a:latin typeface="Montserrat" panose="00000500000000000000" pitchFamily="2" charset="-52"/>
              </a:rPr>
              <a:t>на</a:t>
            </a:r>
            <a:r>
              <a:rPr lang="en-US" altLang="ru-RU" sz="5600" dirty="0">
                <a:latin typeface="Montserrat" panose="00000500000000000000" pitchFamily="2" charset="-52"/>
              </a:rPr>
              <a:t> </a:t>
            </a:r>
            <a:r>
              <a:rPr lang="en-US" altLang="en-US" sz="5600" dirty="0">
                <a:latin typeface="Montserrat" panose="00000500000000000000" pitchFamily="2" charset="-52"/>
              </a:rPr>
              <a:t>уроках</a:t>
            </a:r>
            <a:r>
              <a:rPr lang="en-US" altLang="ru-RU" sz="5600" dirty="0">
                <a:latin typeface="Montserrat" panose="00000500000000000000" pitchFamily="2" charset="-52"/>
              </a:rPr>
              <a:t> </a:t>
            </a:r>
            <a:r>
              <a:rPr lang="en-US" altLang="en-US" sz="5600" dirty="0">
                <a:latin typeface="Montserrat" panose="00000500000000000000" pitchFamily="2" charset="-52"/>
              </a:rPr>
              <a:t>истории</a:t>
            </a:r>
            <a:r>
              <a:rPr lang="en-US" altLang="ru-RU" sz="5600" dirty="0">
                <a:latin typeface="Montserrat" panose="00000500000000000000" pitchFamily="2" charset="-52"/>
              </a:rPr>
              <a:t>, </a:t>
            </a:r>
            <a:r>
              <a:rPr lang="en-US" altLang="en-US" sz="5600" dirty="0">
                <a:latin typeface="Montserrat" panose="00000500000000000000" pitchFamily="2" charset="-52"/>
              </a:rPr>
              <a:t>которые</a:t>
            </a:r>
            <a:r>
              <a:rPr lang="en-US" altLang="ru-RU" sz="5600" dirty="0">
                <a:latin typeface="Montserrat" panose="00000500000000000000" pitchFamily="2" charset="-52"/>
              </a:rPr>
              <a:t> </a:t>
            </a:r>
            <a:r>
              <a:rPr lang="en-US" altLang="en-US" sz="5600" dirty="0">
                <a:latin typeface="Montserrat" panose="00000500000000000000" pitchFamily="2" charset="-52"/>
              </a:rPr>
              <a:t>сыграли</a:t>
            </a:r>
            <a:r>
              <a:rPr lang="en-US" altLang="ru-RU" sz="5600" dirty="0">
                <a:latin typeface="Montserrat" panose="00000500000000000000" pitchFamily="2" charset="-52"/>
              </a:rPr>
              <a:t> </a:t>
            </a:r>
            <a:r>
              <a:rPr lang="en-US" altLang="en-US" sz="5600" dirty="0">
                <a:latin typeface="Montserrat" panose="00000500000000000000" pitchFamily="2" charset="-52"/>
              </a:rPr>
              <a:t>значительную</a:t>
            </a:r>
            <a:r>
              <a:rPr lang="en-US" altLang="ru-RU" sz="5600" dirty="0">
                <a:latin typeface="Montserrat" panose="00000500000000000000" pitchFamily="2" charset="-52"/>
              </a:rPr>
              <a:t> </a:t>
            </a:r>
            <a:r>
              <a:rPr lang="en-US" altLang="en-US" sz="5600" dirty="0">
                <a:latin typeface="Montserrat" panose="00000500000000000000" pitchFamily="2" charset="-52"/>
              </a:rPr>
              <a:t>роль</a:t>
            </a:r>
            <a:r>
              <a:rPr lang="en-US" altLang="ru-RU" sz="5600" dirty="0">
                <a:latin typeface="Montserrat" panose="00000500000000000000" pitchFamily="2" charset="-52"/>
              </a:rPr>
              <a:t> </a:t>
            </a:r>
            <a:r>
              <a:rPr lang="en-US" altLang="en-US" sz="5600" dirty="0">
                <a:latin typeface="Montserrat" panose="00000500000000000000" pitchFamily="2" charset="-52"/>
              </a:rPr>
              <a:t>в</a:t>
            </a:r>
            <a:r>
              <a:rPr lang="en-US" altLang="ru-RU" sz="5600" dirty="0">
                <a:latin typeface="Montserrat" panose="00000500000000000000" pitchFamily="2" charset="-52"/>
              </a:rPr>
              <a:t> </a:t>
            </a:r>
            <a:r>
              <a:rPr lang="en-US" altLang="en-US" sz="5600" dirty="0">
                <a:latin typeface="Montserrat" panose="00000500000000000000" pitchFamily="2" charset="-52"/>
              </a:rPr>
              <a:t>развитии</a:t>
            </a:r>
            <a:r>
              <a:rPr lang="en-US" altLang="ru-RU" sz="5600" dirty="0">
                <a:latin typeface="Montserrat" panose="00000500000000000000" pitchFamily="2" charset="-52"/>
              </a:rPr>
              <a:t> </a:t>
            </a:r>
            <a:r>
              <a:rPr lang="en-US" altLang="en-US" sz="5600" dirty="0">
                <a:latin typeface="Montserrat" panose="00000500000000000000" pitchFamily="2" charset="-52"/>
              </a:rPr>
              <a:t>нашей</a:t>
            </a:r>
            <a:r>
              <a:rPr lang="en-US" altLang="ru-RU" sz="5600" dirty="0">
                <a:latin typeface="Montserrat" panose="00000500000000000000" pitchFamily="2" charset="-52"/>
              </a:rPr>
              <a:t> </a:t>
            </a:r>
            <a:r>
              <a:rPr lang="en-US" altLang="en-US" sz="5600" dirty="0">
                <a:latin typeface="Montserrat" panose="00000500000000000000" pitchFamily="2" charset="-52"/>
              </a:rPr>
              <a:t>страны</a:t>
            </a:r>
            <a:r>
              <a:rPr lang="en-US" altLang="ru-RU" sz="5600" dirty="0">
                <a:latin typeface="Montserrat" panose="00000500000000000000" pitchFamily="2" charset="-52"/>
              </a:rPr>
              <a:t>. </a:t>
            </a:r>
            <a:endParaRPr lang="en-US" altLang="ru-RU" sz="5600" dirty="0">
              <a:latin typeface="Montserrat" panose="00000500000000000000" pitchFamily="2" charset="-52"/>
            </a:endParaRPr>
          </a:p>
          <a:p>
            <a:r>
              <a:rPr lang="en-US" altLang="ru-RU" sz="5600" dirty="0">
                <a:latin typeface="Montserrat" panose="00000500000000000000" pitchFamily="2" charset="-52"/>
              </a:rPr>
              <a:t>2.</a:t>
            </a:r>
            <a:r>
              <a:rPr lang="en-US" altLang="en-US" sz="5600" dirty="0">
                <a:latin typeface="Montserrat" panose="00000500000000000000" pitchFamily="2" charset="-52"/>
              </a:rPr>
              <a:t>Развитие</a:t>
            </a:r>
            <a:r>
              <a:rPr lang="en-US" altLang="ru-RU" sz="5600" dirty="0">
                <a:latin typeface="Montserrat" panose="00000500000000000000" pitchFamily="2" charset="-52"/>
              </a:rPr>
              <a:t> </a:t>
            </a:r>
            <a:r>
              <a:rPr lang="en-US" altLang="en-US" sz="5600" dirty="0">
                <a:latin typeface="Montserrat" panose="00000500000000000000" pitchFamily="2" charset="-52"/>
              </a:rPr>
              <a:t>чувства</a:t>
            </a:r>
            <a:r>
              <a:rPr lang="en-US" altLang="ru-RU" sz="5600" dirty="0">
                <a:latin typeface="Montserrat" panose="00000500000000000000" pitchFamily="2" charset="-52"/>
              </a:rPr>
              <a:t> </a:t>
            </a:r>
            <a:r>
              <a:rPr lang="en-US" altLang="en-US" sz="5600" dirty="0">
                <a:latin typeface="Montserrat" panose="00000500000000000000" pitchFamily="2" charset="-52"/>
              </a:rPr>
              <a:t>гордости</a:t>
            </a:r>
            <a:r>
              <a:rPr lang="en-US" altLang="ru-RU" sz="5600" dirty="0">
                <a:latin typeface="Montserrat" panose="00000500000000000000" pitchFamily="2" charset="-52"/>
              </a:rPr>
              <a:t> </a:t>
            </a:r>
            <a:r>
              <a:rPr lang="en-US" altLang="en-US" sz="5600" dirty="0">
                <a:latin typeface="Montserrat" panose="00000500000000000000" pitchFamily="2" charset="-52"/>
              </a:rPr>
              <a:t>за</a:t>
            </a:r>
            <a:r>
              <a:rPr lang="en-US" altLang="ru-RU" sz="5600" dirty="0">
                <a:latin typeface="Montserrat" panose="00000500000000000000" pitchFamily="2" charset="-52"/>
              </a:rPr>
              <a:t> </a:t>
            </a:r>
            <a:r>
              <a:rPr lang="en-US" altLang="en-US" sz="5600" dirty="0">
                <a:latin typeface="Montserrat" panose="00000500000000000000" pitchFamily="2" charset="-52"/>
              </a:rPr>
              <a:t>достижения</a:t>
            </a:r>
            <a:r>
              <a:rPr lang="en-US" altLang="ru-RU" sz="5600" dirty="0">
                <a:latin typeface="Montserrat" panose="00000500000000000000" pitchFamily="2" charset="-52"/>
              </a:rPr>
              <a:t> </a:t>
            </a:r>
            <a:r>
              <a:rPr lang="en-US" altLang="en-US" sz="5600" dirty="0">
                <a:latin typeface="Montserrat" panose="00000500000000000000" pitchFamily="2" charset="-52"/>
              </a:rPr>
              <a:t>России</a:t>
            </a:r>
            <a:r>
              <a:rPr lang="en-US" altLang="ru-RU" sz="5600" dirty="0">
                <a:latin typeface="Montserrat" panose="00000500000000000000" pitchFamily="2" charset="-52"/>
              </a:rPr>
              <a:t>: </a:t>
            </a:r>
            <a:r>
              <a:rPr lang="en-US" altLang="en-US" sz="5600" dirty="0">
                <a:latin typeface="Montserrat" panose="00000500000000000000" pitchFamily="2" charset="-52"/>
              </a:rPr>
              <a:t>мероприятия</a:t>
            </a:r>
            <a:r>
              <a:rPr lang="en-US" altLang="ru-RU" sz="5600" dirty="0">
                <a:latin typeface="Montserrat" panose="00000500000000000000" pitchFamily="2" charset="-52"/>
              </a:rPr>
              <a:t> </a:t>
            </a:r>
            <a:r>
              <a:rPr lang="en-US" altLang="en-US" sz="5600" dirty="0">
                <a:latin typeface="Montserrat" panose="00000500000000000000" pitchFamily="2" charset="-52"/>
              </a:rPr>
              <a:t>включают</a:t>
            </a:r>
            <a:r>
              <a:rPr lang="en-US" altLang="ru-RU" sz="5600" dirty="0">
                <a:latin typeface="Montserrat" panose="00000500000000000000" pitchFamily="2" charset="-52"/>
              </a:rPr>
              <a:t> </a:t>
            </a:r>
            <a:r>
              <a:rPr lang="en-US" altLang="en-US" sz="5600" dirty="0">
                <a:latin typeface="Montserrat" panose="00000500000000000000" pitchFamily="2" charset="-52"/>
              </a:rPr>
              <a:t>обсуждение</a:t>
            </a:r>
            <a:r>
              <a:rPr lang="en-US" altLang="ru-RU" sz="5600" dirty="0">
                <a:latin typeface="Montserrat" panose="00000500000000000000" pitchFamily="2" charset="-52"/>
              </a:rPr>
              <a:t> </a:t>
            </a:r>
            <a:r>
              <a:rPr lang="en-US" altLang="en-US" sz="5600" dirty="0">
                <a:latin typeface="Montserrat" panose="00000500000000000000" pitchFamily="2" charset="-52"/>
              </a:rPr>
              <a:t>успехов</a:t>
            </a:r>
            <a:r>
              <a:rPr lang="en-US" altLang="ru-RU" sz="5600" dirty="0">
                <a:latin typeface="Montserrat" panose="00000500000000000000" pitchFamily="2" charset="-52"/>
              </a:rPr>
              <a:t> </a:t>
            </a:r>
            <a:r>
              <a:rPr lang="en-US" altLang="en-US" sz="5600" dirty="0">
                <a:latin typeface="Montserrat" panose="00000500000000000000" pitchFamily="2" charset="-52"/>
              </a:rPr>
              <a:t>отечественной</a:t>
            </a:r>
            <a:r>
              <a:rPr lang="en-US" altLang="ru-RU" sz="5600" dirty="0">
                <a:latin typeface="Montserrat" panose="00000500000000000000" pitchFamily="2" charset="-52"/>
              </a:rPr>
              <a:t> </a:t>
            </a:r>
            <a:r>
              <a:rPr lang="en-US" altLang="en-US" sz="5600" dirty="0">
                <a:latin typeface="Montserrat" panose="00000500000000000000" pitchFamily="2" charset="-52"/>
              </a:rPr>
              <a:t>науки</a:t>
            </a:r>
            <a:r>
              <a:rPr lang="en-US" altLang="ru-RU" sz="5600" dirty="0">
                <a:latin typeface="Montserrat" panose="00000500000000000000" pitchFamily="2" charset="-52"/>
              </a:rPr>
              <a:t>, </a:t>
            </a:r>
            <a:r>
              <a:rPr lang="en-US" altLang="en-US" sz="5600" dirty="0">
                <a:latin typeface="Montserrat" panose="00000500000000000000" pitchFamily="2" charset="-52"/>
              </a:rPr>
              <a:t>культуры</a:t>
            </a:r>
            <a:r>
              <a:rPr lang="en-US" altLang="ru-RU" sz="5600" dirty="0">
                <a:latin typeface="Montserrat" panose="00000500000000000000" pitchFamily="2" charset="-52"/>
              </a:rPr>
              <a:t> </a:t>
            </a:r>
            <a:r>
              <a:rPr lang="en-US" altLang="en-US" sz="5600" dirty="0">
                <a:latin typeface="Montserrat" panose="00000500000000000000" pitchFamily="2" charset="-52"/>
              </a:rPr>
              <a:t>и</a:t>
            </a:r>
            <a:r>
              <a:rPr lang="en-US" altLang="ru-RU" sz="5600" dirty="0">
                <a:latin typeface="Montserrat" panose="00000500000000000000" pitchFamily="2" charset="-52"/>
              </a:rPr>
              <a:t> </a:t>
            </a:r>
            <a:r>
              <a:rPr lang="en-US" altLang="en-US" sz="5600" dirty="0">
                <a:latin typeface="Montserrat" panose="00000500000000000000" pitchFamily="2" charset="-52"/>
              </a:rPr>
              <a:t>спорта</a:t>
            </a:r>
            <a:r>
              <a:rPr lang="en-US" altLang="ru-RU" sz="5600" dirty="0">
                <a:latin typeface="Montserrat" panose="00000500000000000000" pitchFamily="2" charset="-52"/>
              </a:rPr>
              <a:t> </a:t>
            </a:r>
            <a:r>
              <a:rPr lang="en-US" altLang="en-US" sz="5600" dirty="0">
                <a:latin typeface="Montserrat" panose="00000500000000000000" pitchFamily="2" charset="-52"/>
              </a:rPr>
              <a:t>на</a:t>
            </a:r>
            <a:r>
              <a:rPr lang="en-US" altLang="ru-RU" sz="5600" dirty="0">
                <a:latin typeface="Montserrat" panose="00000500000000000000" pitchFamily="2" charset="-52"/>
              </a:rPr>
              <a:t> </a:t>
            </a:r>
            <a:r>
              <a:rPr lang="en-US" altLang="en-US" sz="5600" dirty="0">
                <a:latin typeface="Montserrat" panose="00000500000000000000" pitchFamily="2" charset="-52"/>
              </a:rPr>
              <a:t>мастер</a:t>
            </a:r>
            <a:r>
              <a:rPr lang="en-US" altLang="ru-RU" sz="5600" dirty="0">
                <a:latin typeface="Montserrat" panose="00000500000000000000" pitchFamily="2" charset="-52"/>
              </a:rPr>
              <a:t> -</a:t>
            </a:r>
            <a:r>
              <a:rPr lang="en-US" altLang="en-US" sz="5600" dirty="0">
                <a:latin typeface="Montserrat" panose="00000500000000000000" pitchFamily="2" charset="-52"/>
              </a:rPr>
              <a:t>классах</a:t>
            </a:r>
            <a:r>
              <a:rPr lang="en-US" altLang="ru-RU" sz="5600" dirty="0">
                <a:latin typeface="Montserrat" panose="00000500000000000000" pitchFamily="2" charset="-52"/>
              </a:rPr>
              <a:t>. </a:t>
            </a:r>
            <a:endParaRPr lang="en-US" altLang="ru-RU" sz="5600" dirty="0">
              <a:latin typeface="Montserrat" panose="00000500000000000000" pitchFamily="2" charset="-52"/>
            </a:endParaRPr>
          </a:p>
          <a:p>
            <a:r>
              <a:rPr lang="en-US" altLang="ru-RU" sz="5600" dirty="0">
                <a:latin typeface="Montserrat" panose="00000500000000000000" pitchFamily="2" charset="-52"/>
              </a:rPr>
              <a:t>3.</a:t>
            </a:r>
            <a:r>
              <a:rPr lang="en-US" altLang="en-US" sz="5600" dirty="0">
                <a:latin typeface="Montserrat" panose="00000500000000000000" pitchFamily="2" charset="-52"/>
              </a:rPr>
              <a:t>Воспитание</a:t>
            </a:r>
            <a:r>
              <a:rPr lang="en-US" altLang="ru-RU" sz="5600" dirty="0">
                <a:latin typeface="Montserrat" panose="00000500000000000000" pitchFamily="2" charset="-52"/>
              </a:rPr>
              <a:t> </a:t>
            </a:r>
            <a:r>
              <a:rPr lang="en-US" altLang="en-US" sz="5600" dirty="0">
                <a:latin typeface="Montserrat" panose="00000500000000000000" pitchFamily="2" charset="-52"/>
              </a:rPr>
              <a:t>уважения</a:t>
            </a:r>
            <a:r>
              <a:rPr lang="en-US" altLang="ru-RU" sz="5600" dirty="0">
                <a:latin typeface="Montserrat" panose="00000500000000000000" pitchFamily="2" charset="-52"/>
              </a:rPr>
              <a:t> </a:t>
            </a:r>
            <a:r>
              <a:rPr lang="en-US" altLang="en-US" sz="5600" dirty="0">
                <a:latin typeface="Montserrat" panose="00000500000000000000" pitchFamily="2" charset="-52"/>
              </a:rPr>
              <a:t>к</a:t>
            </a:r>
            <a:r>
              <a:rPr lang="en-US" altLang="ru-RU" sz="5600" dirty="0">
                <a:latin typeface="Montserrat" panose="00000500000000000000" pitchFamily="2" charset="-52"/>
              </a:rPr>
              <a:t> </a:t>
            </a:r>
            <a:r>
              <a:rPr lang="en-US" altLang="en-US" sz="5600" dirty="0">
                <a:latin typeface="Montserrat" panose="00000500000000000000" pitchFamily="2" charset="-52"/>
              </a:rPr>
              <a:t>символам</a:t>
            </a:r>
            <a:r>
              <a:rPr lang="en-US" altLang="ru-RU" sz="5600" dirty="0">
                <a:latin typeface="Montserrat" panose="00000500000000000000" pitchFamily="2" charset="-52"/>
              </a:rPr>
              <a:t> </a:t>
            </a:r>
            <a:r>
              <a:rPr lang="en-US" altLang="en-US" sz="5600" dirty="0">
                <a:latin typeface="Montserrat" panose="00000500000000000000" pitchFamily="2" charset="-52"/>
              </a:rPr>
              <a:t>государства</a:t>
            </a:r>
            <a:r>
              <a:rPr lang="en-US" altLang="ru-RU" sz="5600" dirty="0">
                <a:latin typeface="Montserrat" panose="00000500000000000000" pitchFamily="2" charset="-52"/>
              </a:rPr>
              <a:t>: </a:t>
            </a:r>
            <a:r>
              <a:rPr lang="en-US" altLang="en-US" sz="5600" dirty="0">
                <a:latin typeface="Montserrat" panose="00000500000000000000" pitchFamily="2" charset="-52"/>
              </a:rPr>
              <a:t>особое</a:t>
            </a:r>
            <a:r>
              <a:rPr lang="en-US" altLang="ru-RU" sz="5600" dirty="0">
                <a:latin typeface="Montserrat" panose="00000500000000000000" pitchFamily="2" charset="-52"/>
              </a:rPr>
              <a:t> </a:t>
            </a:r>
            <a:r>
              <a:rPr lang="en-US" altLang="en-US" sz="5600" dirty="0">
                <a:latin typeface="Montserrat" panose="00000500000000000000" pitchFamily="2" charset="-52"/>
              </a:rPr>
              <a:t>внимание</a:t>
            </a:r>
            <a:r>
              <a:rPr lang="en-US" altLang="ru-RU" sz="5600" dirty="0">
                <a:latin typeface="Montserrat" panose="00000500000000000000" pitchFamily="2" charset="-52"/>
              </a:rPr>
              <a:t> </a:t>
            </a:r>
            <a:r>
              <a:rPr lang="en-US" altLang="en-US" sz="5600" dirty="0">
                <a:latin typeface="Montserrat" panose="00000500000000000000" pitchFamily="2" charset="-52"/>
              </a:rPr>
              <a:t>уделяется</a:t>
            </a:r>
            <a:r>
              <a:rPr lang="en-US" altLang="ru-RU" sz="5600" dirty="0">
                <a:latin typeface="Montserrat" panose="00000500000000000000" pitchFamily="2" charset="-52"/>
              </a:rPr>
              <a:t> </a:t>
            </a:r>
            <a:r>
              <a:rPr lang="en-US" altLang="en-US" sz="5600" dirty="0">
                <a:latin typeface="Montserrat" panose="00000500000000000000" pitchFamily="2" charset="-52"/>
              </a:rPr>
              <a:t>пониманию</a:t>
            </a:r>
            <a:r>
              <a:rPr lang="en-US" altLang="ru-RU" sz="5600" dirty="0">
                <a:latin typeface="Montserrat" panose="00000500000000000000" pitchFamily="2" charset="-52"/>
              </a:rPr>
              <a:t> </a:t>
            </a:r>
            <a:r>
              <a:rPr lang="en-US" altLang="en-US" sz="5600" dirty="0">
                <a:latin typeface="Montserrat" panose="00000500000000000000" pitchFamily="2" charset="-52"/>
              </a:rPr>
              <a:t>значения</a:t>
            </a:r>
            <a:r>
              <a:rPr lang="en-US" altLang="ru-RU" sz="5600" dirty="0">
                <a:latin typeface="Montserrat" panose="00000500000000000000" pitchFamily="2" charset="-52"/>
              </a:rPr>
              <a:t> </a:t>
            </a:r>
            <a:r>
              <a:rPr lang="en-US" altLang="en-US" sz="5600" dirty="0">
                <a:latin typeface="Montserrat" panose="00000500000000000000" pitchFamily="2" charset="-52"/>
              </a:rPr>
              <a:t>флага</a:t>
            </a:r>
            <a:r>
              <a:rPr lang="en-US" altLang="ru-RU" sz="5600" dirty="0">
                <a:latin typeface="Montserrat" panose="00000500000000000000" pitchFamily="2" charset="-52"/>
              </a:rPr>
              <a:t>, </a:t>
            </a:r>
            <a:r>
              <a:rPr lang="en-US" altLang="en-US" sz="5600" dirty="0">
                <a:latin typeface="Montserrat" panose="00000500000000000000" pitchFamily="2" charset="-52"/>
              </a:rPr>
              <a:t>гимна</a:t>
            </a:r>
            <a:r>
              <a:rPr lang="en-US" altLang="ru-RU" sz="5600" dirty="0">
                <a:latin typeface="Montserrat" panose="00000500000000000000" pitchFamily="2" charset="-52"/>
              </a:rPr>
              <a:t> </a:t>
            </a:r>
            <a:r>
              <a:rPr lang="en-US" altLang="en-US" sz="5600" dirty="0">
                <a:latin typeface="Montserrat" panose="00000500000000000000" pitchFamily="2" charset="-52"/>
              </a:rPr>
              <a:t>и</a:t>
            </a:r>
            <a:r>
              <a:rPr lang="en-US" altLang="ru-RU" sz="5600" dirty="0">
                <a:latin typeface="Montserrat" panose="00000500000000000000" pitchFamily="2" charset="-52"/>
              </a:rPr>
              <a:t> </a:t>
            </a:r>
            <a:r>
              <a:rPr lang="en-US" altLang="en-US" sz="5600" dirty="0">
                <a:latin typeface="Montserrat" panose="00000500000000000000" pitchFamily="2" charset="-52"/>
              </a:rPr>
              <a:t>герба</a:t>
            </a:r>
            <a:r>
              <a:rPr lang="en-US" altLang="ru-RU" sz="5600" dirty="0">
                <a:latin typeface="Montserrat" panose="00000500000000000000" pitchFamily="2" charset="-52"/>
              </a:rPr>
              <a:t> </a:t>
            </a:r>
            <a:r>
              <a:rPr lang="en-US" altLang="en-US" sz="5600" dirty="0">
                <a:latin typeface="Montserrat" panose="00000500000000000000" pitchFamily="2" charset="-52"/>
              </a:rPr>
              <a:t>Российской</a:t>
            </a:r>
            <a:r>
              <a:rPr lang="en-US" altLang="ru-RU" sz="5600" dirty="0">
                <a:latin typeface="Montserrat" panose="00000500000000000000" pitchFamily="2" charset="-52"/>
              </a:rPr>
              <a:t> </a:t>
            </a:r>
            <a:r>
              <a:rPr lang="en-US" altLang="en-US" sz="5600" dirty="0">
                <a:latin typeface="Montserrat" panose="00000500000000000000" pitchFamily="2" charset="-52"/>
              </a:rPr>
              <a:t>Федерации</a:t>
            </a:r>
            <a:r>
              <a:rPr lang="en-US" altLang="ru-RU" sz="5600" dirty="0">
                <a:latin typeface="Montserrat" panose="00000500000000000000" pitchFamily="2" charset="-52"/>
              </a:rPr>
              <a:t> </a:t>
            </a:r>
            <a:r>
              <a:rPr lang="en-US" altLang="en-US" sz="5600" dirty="0">
                <a:latin typeface="Montserrat" panose="00000500000000000000" pitchFamily="2" charset="-52"/>
              </a:rPr>
              <a:t>на</a:t>
            </a:r>
            <a:r>
              <a:rPr lang="en-US" altLang="ru-RU" sz="5600" dirty="0">
                <a:latin typeface="Montserrat" panose="00000500000000000000" pitchFamily="2" charset="-52"/>
              </a:rPr>
              <a:t> </a:t>
            </a:r>
            <a:r>
              <a:rPr lang="en-US" altLang="en-US" sz="5600" dirty="0">
                <a:latin typeface="Montserrat" panose="00000500000000000000" pitchFamily="2" charset="-52"/>
              </a:rPr>
              <a:t>торжественных</a:t>
            </a:r>
            <a:r>
              <a:rPr lang="en-US" altLang="ru-RU" sz="5600" dirty="0">
                <a:latin typeface="Montserrat" panose="00000500000000000000" pitchFamily="2" charset="-52"/>
              </a:rPr>
              <a:t> </a:t>
            </a:r>
            <a:r>
              <a:rPr lang="en-US" altLang="en-US" sz="5600" dirty="0">
                <a:latin typeface="Montserrat" panose="00000500000000000000" pitchFamily="2" charset="-52"/>
              </a:rPr>
              <a:t>линейках</a:t>
            </a:r>
            <a:r>
              <a:rPr lang="en-US" altLang="ru-RU" sz="5600" dirty="0">
                <a:latin typeface="Montserrat" panose="00000500000000000000" pitchFamily="2" charset="-52"/>
              </a:rPr>
              <a:t>.</a:t>
            </a:r>
            <a:endParaRPr lang="en-US" altLang="ru-RU" sz="5600" dirty="0">
              <a:latin typeface="Montserrat" panose="00000500000000000000" pitchFamily="2" charset="-52"/>
            </a:endParaRPr>
          </a:p>
          <a:p>
            <a:r>
              <a:rPr lang="en-US" altLang="ru-RU" sz="5600" dirty="0">
                <a:latin typeface="Montserrat" panose="00000500000000000000" pitchFamily="2" charset="-52"/>
              </a:rPr>
              <a:t>4.</a:t>
            </a:r>
            <a:r>
              <a:rPr lang="en-US" altLang="en-US" sz="5600" dirty="0">
                <a:latin typeface="Montserrat" panose="00000500000000000000" pitchFamily="2" charset="-52"/>
              </a:rPr>
              <a:t>Стимулирование</a:t>
            </a:r>
            <a:r>
              <a:rPr lang="en-US" altLang="ru-RU" sz="5600" dirty="0">
                <a:latin typeface="Montserrat" panose="00000500000000000000" pitchFamily="2" charset="-52"/>
              </a:rPr>
              <a:t> </a:t>
            </a:r>
            <a:r>
              <a:rPr lang="en-US" altLang="en-US" sz="5600" dirty="0">
                <a:latin typeface="Montserrat" panose="00000500000000000000" pitchFamily="2" charset="-52"/>
              </a:rPr>
              <a:t>активного</a:t>
            </a:r>
            <a:r>
              <a:rPr lang="en-US" altLang="ru-RU" sz="5600" dirty="0">
                <a:latin typeface="Montserrat" panose="00000500000000000000" pitchFamily="2" charset="-52"/>
              </a:rPr>
              <a:t> </a:t>
            </a:r>
            <a:r>
              <a:rPr lang="en-US" altLang="en-US" sz="5600" dirty="0">
                <a:latin typeface="Montserrat" panose="00000500000000000000" pitchFamily="2" charset="-52"/>
              </a:rPr>
              <a:t>участия</a:t>
            </a:r>
            <a:r>
              <a:rPr lang="en-US" altLang="ru-RU" sz="5600" dirty="0">
                <a:latin typeface="Montserrat" panose="00000500000000000000" pitchFamily="2" charset="-52"/>
              </a:rPr>
              <a:t> </a:t>
            </a:r>
            <a:r>
              <a:rPr lang="en-US" altLang="en-US" sz="5600" dirty="0">
                <a:latin typeface="Montserrat" panose="00000500000000000000" pitchFamily="2" charset="-52"/>
              </a:rPr>
              <a:t>в</a:t>
            </a:r>
            <a:r>
              <a:rPr lang="en-US" altLang="ru-RU" sz="5600" dirty="0">
                <a:latin typeface="Montserrat" panose="00000500000000000000" pitchFamily="2" charset="-52"/>
              </a:rPr>
              <a:t> </a:t>
            </a:r>
            <a:r>
              <a:rPr lang="en-US" altLang="en-US" sz="5600" dirty="0">
                <a:latin typeface="Montserrat" panose="00000500000000000000" pitchFamily="2" charset="-52"/>
              </a:rPr>
              <a:t>жизни</a:t>
            </a:r>
            <a:r>
              <a:rPr lang="en-US" altLang="ru-RU" sz="5600" dirty="0">
                <a:latin typeface="Montserrat" panose="00000500000000000000" pitchFamily="2" charset="-52"/>
              </a:rPr>
              <a:t> </a:t>
            </a:r>
            <a:r>
              <a:rPr lang="en-US" altLang="en-US" sz="5600" dirty="0">
                <a:latin typeface="Montserrat" panose="00000500000000000000" pitchFamily="2" charset="-52"/>
              </a:rPr>
              <a:t>школы</a:t>
            </a:r>
            <a:r>
              <a:rPr lang="en-US" altLang="ru-RU" sz="5600" dirty="0">
                <a:latin typeface="Montserrat" panose="00000500000000000000" pitchFamily="2" charset="-52"/>
              </a:rPr>
              <a:t> </a:t>
            </a:r>
            <a:r>
              <a:rPr lang="en-US" altLang="en-US" sz="5600" dirty="0">
                <a:latin typeface="Montserrat" panose="00000500000000000000" pitchFamily="2" charset="-52"/>
              </a:rPr>
              <a:t>и</a:t>
            </a:r>
            <a:r>
              <a:rPr lang="en-US" altLang="ru-RU" sz="5600" dirty="0">
                <a:latin typeface="Montserrat" panose="00000500000000000000" pitchFamily="2" charset="-52"/>
              </a:rPr>
              <a:t> </a:t>
            </a:r>
            <a:r>
              <a:rPr lang="en-US" altLang="en-US" sz="5600" dirty="0">
                <a:latin typeface="Montserrat" panose="00000500000000000000" pitchFamily="2" charset="-52"/>
              </a:rPr>
              <a:t>общества</a:t>
            </a:r>
            <a:r>
              <a:rPr lang="en-US" altLang="ru-RU" sz="5600" dirty="0">
                <a:latin typeface="Montserrat" panose="00000500000000000000" pitchFamily="2" charset="-52"/>
              </a:rPr>
              <a:t>: </a:t>
            </a:r>
            <a:r>
              <a:rPr lang="en-US" altLang="en-US" sz="5600" dirty="0">
                <a:latin typeface="Montserrat" panose="00000500000000000000" pitchFamily="2" charset="-52"/>
              </a:rPr>
              <a:t>учащиеся</a:t>
            </a:r>
            <a:r>
              <a:rPr lang="en-US" altLang="ru-RU" sz="5600" dirty="0">
                <a:latin typeface="Montserrat" panose="00000500000000000000" pitchFamily="2" charset="-52"/>
              </a:rPr>
              <a:t> </a:t>
            </a:r>
            <a:r>
              <a:rPr lang="en-US" altLang="en-US" sz="5600" dirty="0">
                <a:latin typeface="Montserrat" panose="00000500000000000000" pitchFamily="2" charset="-52"/>
              </a:rPr>
              <a:t>вовлекаются</a:t>
            </a:r>
            <a:r>
              <a:rPr lang="en-US" altLang="ru-RU" sz="5600" dirty="0">
                <a:latin typeface="Montserrat" panose="00000500000000000000" pitchFamily="2" charset="-52"/>
              </a:rPr>
              <a:t> </a:t>
            </a:r>
            <a:r>
              <a:rPr lang="en-US" altLang="en-US" sz="5600" dirty="0">
                <a:latin typeface="Montserrat" panose="00000500000000000000" pitchFamily="2" charset="-52"/>
              </a:rPr>
              <a:t>в</a:t>
            </a:r>
            <a:r>
              <a:rPr lang="en-US" altLang="ru-RU" sz="5600" dirty="0">
                <a:latin typeface="Montserrat" panose="00000500000000000000" pitchFamily="2" charset="-52"/>
              </a:rPr>
              <a:t> </a:t>
            </a:r>
            <a:r>
              <a:rPr lang="en-US" altLang="en-US" sz="5600" dirty="0">
                <a:latin typeface="Montserrat" panose="00000500000000000000" pitchFamily="2" charset="-52"/>
              </a:rPr>
              <a:t>различные</a:t>
            </a:r>
            <a:r>
              <a:rPr lang="en-US" altLang="ru-RU" sz="5600" dirty="0">
                <a:latin typeface="Montserrat" panose="00000500000000000000" pitchFamily="2" charset="-52"/>
              </a:rPr>
              <a:t> </a:t>
            </a:r>
            <a:r>
              <a:rPr lang="en-US" altLang="en-US" sz="5600" dirty="0">
                <a:latin typeface="Montserrat" panose="00000500000000000000" pitchFamily="2" charset="-52"/>
              </a:rPr>
              <a:t>проекты</a:t>
            </a:r>
            <a:r>
              <a:rPr lang="en-US" altLang="ru-RU" sz="5600" dirty="0">
                <a:latin typeface="Montserrat" panose="00000500000000000000" pitchFamily="2" charset="-52"/>
              </a:rPr>
              <a:t> </a:t>
            </a:r>
            <a:r>
              <a:rPr lang="en-US" altLang="en-US" sz="5600" dirty="0">
                <a:latin typeface="Montserrat" panose="00000500000000000000" pitchFamily="2" charset="-52"/>
              </a:rPr>
              <a:t>и</a:t>
            </a:r>
            <a:r>
              <a:rPr lang="en-US" altLang="ru-RU" sz="5600" dirty="0">
                <a:latin typeface="Montserrat" panose="00000500000000000000" pitchFamily="2" charset="-52"/>
              </a:rPr>
              <a:t> </a:t>
            </a:r>
            <a:r>
              <a:rPr lang="en-US" altLang="en-US" sz="5600" dirty="0">
                <a:latin typeface="Montserrat" panose="00000500000000000000" pitchFamily="2" charset="-52"/>
              </a:rPr>
              <a:t>мероприятия</a:t>
            </a:r>
            <a:r>
              <a:rPr lang="en-US" altLang="ru-RU" sz="5600" dirty="0">
                <a:latin typeface="Montserrat" panose="00000500000000000000" pitchFamily="2" charset="-52"/>
              </a:rPr>
              <a:t>, </a:t>
            </a:r>
            <a:r>
              <a:rPr lang="en-US" altLang="en-US" sz="5600" dirty="0">
                <a:latin typeface="Montserrat" panose="00000500000000000000" pitchFamily="2" charset="-52"/>
              </a:rPr>
              <a:t>направленные</a:t>
            </a:r>
            <a:r>
              <a:rPr lang="en-US" altLang="ru-RU" sz="5600" dirty="0">
                <a:latin typeface="Montserrat" panose="00000500000000000000" pitchFamily="2" charset="-52"/>
              </a:rPr>
              <a:t> </a:t>
            </a:r>
            <a:r>
              <a:rPr lang="en-US" altLang="en-US" sz="5600" dirty="0">
                <a:latin typeface="Montserrat" panose="00000500000000000000" pitchFamily="2" charset="-52"/>
              </a:rPr>
              <a:t>на</a:t>
            </a:r>
            <a:r>
              <a:rPr lang="en-US" altLang="ru-RU" sz="5600" dirty="0">
                <a:latin typeface="Montserrat" panose="00000500000000000000" pitchFamily="2" charset="-52"/>
              </a:rPr>
              <a:t> </a:t>
            </a:r>
            <a:r>
              <a:rPr lang="en-US" altLang="en-US" sz="5600" dirty="0">
                <a:latin typeface="Montserrat" panose="00000500000000000000" pitchFamily="2" charset="-52"/>
              </a:rPr>
              <a:t>благо</a:t>
            </a:r>
            <a:r>
              <a:rPr lang="en-US" altLang="ru-RU" sz="5600" dirty="0">
                <a:latin typeface="Montserrat" panose="00000500000000000000" pitchFamily="2" charset="-52"/>
              </a:rPr>
              <a:t> </a:t>
            </a:r>
            <a:r>
              <a:rPr lang="en-US" altLang="en-US" sz="5600" dirty="0">
                <a:latin typeface="Montserrat" panose="00000500000000000000" pitchFamily="2" charset="-52"/>
              </a:rPr>
              <a:t>общества</a:t>
            </a:r>
            <a:r>
              <a:rPr lang="en-US" altLang="ru-RU" sz="5600" dirty="0">
                <a:latin typeface="Montserrat" panose="00000500000000000000" pitchFamily="2" charset="-52"/>
              </a:rPr>
              <a:t>.</a:t>
            </a:r>
            <a:endParaRPr lang="en-US" altLang="ru-RU" sz="5600" dirty="0">
              <a:latin typeface="Montserrat" panose="00000500000000000000" pitchFamily="2" charset="-52"/>
            </a:endParaRPr>
          </a:p>
        </p:txBody>
      </p:sp>
      <p:sp>
        <p:nvSpPr>
          <p:cNvPr id="2" name="Заголовок 1"/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907137" y="513054"/>
            <a:ext cx="5852160" cy="127809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u="sng" dirty="0">
                <a:latin typeface="Montserrat Medium" panose="00000600000000000000" pitchFamily="2" charset="-52"/>
              </a:rPr>
              <a:t>География:</a:t>
            </a:r>
            <a:r>
              <a:rPr lang="ru-RU" sz="2000" dirty="0">
                <a:latin typeface="Montserrat Medium" panose="00000600000000000000" pitchFamily="2" charset="-52"/>
              </a:rPr>
              <a:t> Приморский край, городской округ Спасск - Дальний, Спасский муниципальный район</a:t>
            </a:r>
            <a:endParaRPr lang="ru-RU" sz="2000" dirty="0">
              <a:latin typeface="Montserrat Medium" panose="00000600000000000000" pitchFamily="2" charset="-52"/>
            </a:endParaRPr>
          </a:p>
        </p:txBody>
      </p:sp>
      <p:sp>
        <p:nvSpPr>
          <p:cNvPr id="3" name="Заголовок 1"/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721717" y="1946569"/>
            <a:ext cx="5852160" cy="127809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altLang="en-US" sz="1400" u="sng" dirty="0">
                <a:latin typeface="Montserrat Medium" panose="00000600000000000000" pitchFamily="2" charset="-52"/>
              </a:rPr>
              <a:t>Цель: </a:t>
            </a:r>
            <a:r>
              <a:rPr lang="en-US" altLang="en-US" sz="1400" dirty="0">
                <a:latin typeface="Montserrat Medium" panose="00000600000000000000" pitchFamily="2" charset="-52"/>
              </a:rPr>
              <a:t>Основной</a:t>
            </a:r>
            <a:r>
              <a:rPr lang="en-US" altLang="ru-RU" sz="1400" dirty="0">
                <a:latin typeface="Montserrat Medium" panose="00000600000000000000" pitchFamily="2" charset="-52"/>
              </a:rPr>
              <a:t> </a:t>
            </a:r>
            <a:r>
              <a:rPr lang="en-US" altLang="en-US" sz="1400" dirty="0">
                <a:latin typeface="Montserrat Medium" panose="00000600000000000000" pitchFamily="2" charset="-52"/>
              </a:rPr>
              <a:t>целью</a:t>
            </a:r>
            <a:r>
              <a:rPr lang="en-US" altLang="ru-RU" sz="1400" dirty="0">
                <a:latin typeface="Montserrat Medium" panose="00000600000000000000" pitchFamily="2" charset="-52"/>
              </a:rPr>
              <a:t> </a:t>
            </a:r>
            <a:r>
              <a:rPr lang="en-US" altLang="en-US" sz="1400" dirty="0">
                <a:latin typeface="Montserrat Medium" panose="00000600000000000000" pitchFamily="2" charset="-52"/>
              </a:rPr>
              <a:t>патриотического</a:t>
            </a:r>
            <a:r>
              <a:rPr lang="en-US" altLang="ru-RU" sz="1400" dirty="0">
                <a:latin typeface="Montserrat Medium" panose="00000600000000000000" pitchFamily="2" charset="-52"/>
              </a:rPr>
              <a:t> </a:t>
            </a:r>
            <a:r>
              <a:rPr lang="en-US" altLang="en-US" sz="1400" dirty="0">
                <a:latin typeface="Montserrat Medium" panose="00000600000000000000" pitchFamily="2" charset="-52"/>
              </a:rPr>
              <a:t>воспитания</a:t>
            </a:r>
            <a:r>
              <a:rPr lang="en-US" altLang="ru-RU" sz="1400" dirty="0">
                <a:latin typeface="Montserrat Medium" panose="00000600000000000000" pitchFamily="2" charset="-52"/>
              </a:rPr>
              <a:t> </a:t>
            </a:r>
            <a:r>
              <a:rPr lang="en-US" altLang="en-US" sz="1400" dirty="0">
                <a:latin typeface="Montserrat Medium" panose="00000600000000000000" pitchFamily="2" charset="-52"/>
              </a:rPr>
              <a:t>в</a:t>
            </a:r>
            <a:r>
              <a:rPr lang="en-US" altLang="ru-RU" sz="1400" dirty="0">
                <a:latin typeface="Montserrat Medium" panose="00000600000000000000" pitchFamily="2" charset="-52"/>
              </a:rPr>
              <a:t> </a:t>
            </a:r>
            <a:r>
              <a:rPr lang="en-US" altLang="en-US" sz="1400" dirty="0">
                <a:latin typeface="Montserrat Medium" panose="00000600000000000000" pitchFamily="2" charset="-52"/>
              </a:rPr>
              <a:t>нашей</a:t>
            </a:r>
            <a:r>
              <a:rPr lang="en-US" altLang="ru-RU" sz="1400" dirty="0">
                <a:latin typeface="Montserrat Medium" panose="00000600000000000000" pitchFamily="2" charset="-52"/>
              </a:rPr>
              <a:t> </a:t>
            </a:r>
            <a:r>
              <a:rPr lang="en-US" altLang="en-US" sz="1400" dirty="0">
                <a:latin typeface="Montserrat Medium" panose="00000600000000000000" pitchFamily="2" charset="-52"/>
              </a:rPr>
              <a:t>школе</a:t>
            </a:r>
            <a:r>
              <a:rPr lang="en-US" altLang="ru-RU" sz="1400" dirty="0">
                <a:latin typeface="Montserrat Medium" panose="00000600000000000000" pitchFamily="2" charset="-52"/>
              </a:rPr>
              <a:t> </a:t>
            </a:r>
            <a:r>
              <a:rPr lang="en-US" altLang="en-US" sz="1400" dirty="0">
                <a:latin typeface="Montserrat Medium" panose="00000600000000000000" pitchFamily="2" charset="-52"/>
              </a:rPr>
              <a:t>является</a:t>
            </a:r>
            <a:r>
              <a:rPr lang="en-US" altLang="ru-RU" sz="1400" dirty="0">
                <a:latin typeface="Montserrat Medium" panose="00000600000000000000" pitchFamily="2" charset="-52"/>
              </a:rPr>
              <a:t> </a:t>
            </a:r>
            <a:r>
              <a:rPr lang="en-US" altLang="en-US" sz="1400" dirty="0">
                <a:latin typeface="Montserrat Medium" panose="00000600000000000000" pitchFamily="2" charset="-52"/>
              </a:rPr>
              <a:t>формирование</a:t>
            </a:r>
            <a:r>
              <a:rPr lang="en-US" altLang="ru-RU" sz="1400" dirty="0">
                <a:latin typeface="Montserrat Medium" panose="00000600000000000000" pitchFamily="2" charset="-52"/>
              </a:rPr>
              <a:t> </a:t>
            </a:r>
            <a:r>
              <a:rPr lang="en-US" altLang="en-US" sz="1400" dirty="0">
                <a:latin typeface="Montserrat Medium" panose="00000600000000000000" pitchFamily="2" charset="-52"/>
              </a:rPr>
              <a:t>у</a:t>
            </a:r>
            <a:r>
              <a:rPr lang="en-US" altLang="ru-RU" sz="1400" dirty="0">
                <a:latin typeface="Montserrat Medium" panose="00000600000000000000" pitchFamily="2" charset="-52"/>
              </a:rPr>
              <a:t> </a:t>
            </a:r>
            <a:r>
              <a:rPr lang="en-US" altLang="en-US" sz="1400" dirty="0">
                <a:latin typeface="Montserrat Medium" panose="00000600000000000000" pitchFamily="2" charset="-52"/>
              </a:rPr>
              <a:t>учеников</a:t>
            </a:r>
            <a:r>
              <a:rPr lang="en-US" altLang="ru-RU" sz="1400" dirty="0">
                <a:latin typeface="Montserrat Medium" panose="00000600000000000000" pitchFamily="2" charset="-52"/>
              </a:rPr>
              <a:t> </a:t>
            </a:r>
            <a:r>
              <a:rPr lang="en-US" altLang="en-US" sz="1400" dirty="0">
                <a:latin typeface="Montserrat Medium" panose="00000600000000000000" pitchFamily="2" charset="-52"/>
              </a:rPr>
              <a:t>активной</a:t>
            </a:r>
            <a:r>
              <a:rPr lang="en-US" altLang="ru-RU" sz="1400" dirty="0">
                <a:latin typeface="Montserrat Medium" panose="00000600000000000000" pitchFamily="2" charset="-52"/>
              </a:rPr>
              <a:t> </a:t>
            </a:r>
            <a:r>
              <a:rPr lang="en-US" altLang="en-US" sz="1400" dirty="0">
                <a:latin typeface="Montserrat Medium" panose="00000600000000000000" pitchFamily="2" charset="-52"/>
              </a:rPr>
              <a:t>гражданской</a:t>
            </a:r>
            <a:r>
              <a:rPr lang="en-US" altLang="ru-RU" sz="1400" dirty="0">
                <a:latin typeface="Montserrat Medium" panose="00000600000000000000" pitchFamily="2" charset="-52"/>
              </a:rPr>
              <a:t> </a:t>
            </a:r>
            <a:r>
              <a:rPr lang="en-US" altLang="en-US" sz="1400" dirty="0">
                <a:latin typeface="Montserrat Medium" panose="00000600000000000000" pitchFamily="2" charset="-52"/>
              </a:rPr>
              <a:t>позиции</a:t>
            </a:r>
            <a:r>
              <a:rPr lang="en-US" altLang="ru-RU" sz="1400" dirty="0">
                <a:latin typeface="Montserrat Medium" panose="00000600000000000000" pitchFamily="2" charset="-52"/>
              </a:rPr>
              <a:t>, </a:t>
            </a:r>
            <a:r>
              <a:rPr lang="en-US" altLang="en-US" sz="1400" dirty="0">
                <a:latin typeface="Montserrat Medium" panose="00000600000000000000" pitchFamily="2" charset="-52"/>
              </a:rPr>
              <a:t>осознания</a:t>
            </a:r>
            <a:r>
              <a:rPr lang="en-US" altLang="ru-RU" sz="1400" dirty="0">
                <a:latin typeface="Montserrat Medium" panose="00000600000000000000" pitchFamily="2" charset="-52"/>
              </a:rPr>
              <a:t> </a:t>
            </a:r>
            <a:r>
              <a:rPr lang="en-US" altLang="en-US" sz="1400" dirty="0">
                <a:latin typeface="Montserrat Medium" panose="00000600000000000000" pitchFamily="2" charset="-52"/>
              </a:rPr>
              <a:t>себя</a:t>
            </a:r>
            <a:r>
              <a:rPr lang="en-US" altLang="ru-RU" sz="1400" dirty="0">
                <a:latin typeface="Montserrat Medium" panose="00000600000000000000" pitchFamily="2" charset="-52"/>
              </a:rPr>
              <a:t> </a:t>
            </a:r>
            <a:r>
              <a:rPr lang="en-US" altLang="en-US" sz="1400" dirty="0">
                <a:latin typeface="Montserrat Medium" panose="00000600000000000000" pitchFamily="2" charset="-52"/>
              </a:rPr>
              <a:t>частью</a:t>
            </a:r>
            <a:r>
              <a:rPr lang="en-US" altLang="ru-RU" sz="1400" dirty="0">
                <a:latin typeface="Montserrat Medium" panose="00000600000000000000" pitchFamily="2" charset="-52"/>
              </a:rPr>
              <a:t> </a:t>
            </a:r>
            <a:r>
              <a:rPr lang="en-US" altLang="en-US" sz="1400" dirty="0">
                <a:latin typeface="Montserrat Medium" panose="00000600000000000000" pitchFamily="2" charset="-52"/>
              </a:rPr>
              <a:t>великой</a:t>
            </a:r>
            <a:r>
              <a:rPr lang="en-US" altLang="ru-RU" sz="1400" dirty="0">
                <a:latin typeface="Montserrat Medium" panose="00000600000000000000" pitchFamily="2" charset="-52"/>
              </a:rPr>
              <a:t> </a:t>
            </a:r>
            <a:r>
              <a:rPr lang="en-US" altLang="en-US" sz="1400" dirty="0">
                <a:latin typeface="Montserrat Medium" panose="00000600000000000000" pitchFamily="2" charset="-52"/>
              </a:rPr>
              <a:t>нации</a:t>
            </a:r>
            <a:r>
              <a:rPr lang="en-US" altLang="ru-RU" sz="1400" dirty="0">
                <a:latin typeface="Montserrat Medium" panose="00000600000000000000" pitchFamily="2" charset="-52"/>
              </a:rPr>
              <a:t>. </a:t>
            </a:r>
            <a:endParaRPr lang="en-US" altLang="ru-RU" sz="1400" dirty="0">
              <a:latin typeface="Montserrat Medium" panose="00000600000000000000" pitchFamily="2" charset="-5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66" b="15848"/>
          <a:stretch>
            <a:fillRect/>
          </a:stretch>
        </p:blipFill>
        <p:spPr>
          <a:xfrm>
            <a:off x="5381625" y="0"/>
            <a:ext cx="6979920" cy="6873240"/>
          </a:xfrm>
        </p:spPr>
      </p:pic>
      <p:sp>
        <p:nvSpPr>
          <p:cNvPr id="8" name="Заголовок 1"/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6410325" y="1004570"/>
            <a:ext cx="4659968" cy="818473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25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altLang="en-US" sz="4800" b="1" dirty="0">
                <a:latin typeface="Montserrat Medium" panose="00000600000000000000" pitchFamily="2" charset="-52"/>
              </a:rPr>
              <a:t> </a:t>
            </a:r>
            <a:r>
              <a:rPr lang="ru-RU" altLang="en-US" sz="5600" b="1" u="sng" dirty="0">
                <a:latin typeface="Montserrat Medium" panose="00000600000000000000" pitchFamily="2" charset="-52"/>
              </a:rPr>
              <a:t>Количественные и качественные результаты: </a:t>
            </a:r>
            <a:endParaRPr lang="ru-RU" altLang="en-US" sz="5600" b="1" u="sng" dirty="0">
              <a:latin typeface="Montserrat Medium" panose="00000600000000000000" pitchFamily="2" charset="-52"/>
            </a:endParaRPr>
          </a:p>
          <a:p>
            <a:r>
              <a:rPr lang="en-US" altLang="en-US" sz="5600" dirty="0">
                <a:latin typeface="Montserrat Medium" panose="00000600000000000000" pitchFamily="2" charset="-52"/>
              </a:rPr>
              <a:t>Количественные</a:t>
            </a:r>
            <a:r>
              <a:rPr lang="en-US" altLang="ru-RU" sz="5600" dirty="0">
                <a:latin typeface="Montserrat Medium" panose="00000600000000000000" pitchFamily="2" charset="-52"/>
              </a:rPr>
              <a:t> </a:t>
            </a:r>
            <a:r>
              <a:rPr lang="en-US" altLang="en-US" sz="5600" dirty="0">
                <a:latin typeface="Montserrat Medium" panose="00000600000000000000" pitchFamily="2" charset="-52"/>
              </a:rPr>
              <a:t>результаты</a:t>
            </a:r>
            <a:r>
              <a:rPr lang="en-US" altLang="ru-RU" sz="5600" dirty="0">
                <a:latin typeface="Montserrat Medium" panose="00000600000000000000" pitchFamily="2" charset="-52"/>
              </a:rPr>
              <a:t>: </a:t>
            </a:r>
            <a:endParaRPr lang="en-US" altLang="ru-RU" sz="5600" dirty="0">
              <a:latin typeface="Montserrat Medium" panose="00000600000000000000" pitchFamily="2" charset="-52"/>
            </a:endParaRPr>
          </a:p>
          <a:p>
            <a:r>
              <a:rPr lang="en-US" altLang="ru-RU" sz="5600" dirty="0">
                <a:latin typeface="Montserrat Medium" panose="00000600000000000000" pitchFamily="2" charset="-52"/>
              </a:rPr>
              <a:t>-</a:t>
            </a:r>
            <a:r>
              <a:rPr lang="en-US" altLang="en-US" sz="5600" dirty="0">
                <a:latin typeface="Montserrat Medium" panose="00000600000000000000" pitchFamily="2" charset="-52"/>
              </a:rPr>
              <a:t>количество</a:t>
            </a:r>
            <a:r>
              <a:rPr lang="en-US" altLang="ru-RU" sz="5600" dirty="0">
                <a:latin typeface="Montserrat Medium" panose="00000600000000000000" pitchFamily="2" charset="-52"/>
              </a:rPr>
              <a:t> </a:t>
            </a:r>
            <a:r>
              <a:rPr lang="en-US" altLang="en-US" sz="5600" dirty="0">
                <a:latin typeface="Montserrat Medium" panose="00000600000000000000" pitchFamily="2" charset="-52"/>
              </a:rPr>
              <a:t>уроков</a:t>
            </a:r>
            <a:r>
              <a:rPr lang="en-US" altLang="ru-RU" sz="5600" dirty="0">
                <a:latin typeface="Montserrat Medium" panose="00000600000000000000" pitchFamily="2" charset="-52"/>
              </a:rPr>
              <a:t> -20</a:t>
            </a:r>
            <a:endParaRPr lang="en-US" altLang="ru-RU" sz="5600" dirty="0">
              <a:latin typeface="Montserrat Medium" panose="00000600000000000000" pitchFamily="2" charset="-52"/>
            </a:endParaRPr>
          </a:p>
          <a:p>
            <a:r>
              <a:rPr lang="en-US" altLang="ru-RU" sz="5600" dirty="0">
                <a:latin typeface="Montserrat Medium" panose="00000600000000000000" pitchFamily="2" charset="-52"/>
              </a:rPr>
              <a:t>-</a:t>
            </a:r>
            <a:r>
              <a:rPr lang="en-US" altLang="en-US" sz="5600" dirty="0">
                <a:latin typeface="Montserrat Medium" panose="00000600000000000000" pitchFamily="2" charset="-52"/>
              </a:rPr>
              <a:t>количество</a:t>
            </a:r>
            <a:r>
              <a:rPr lang="en-US" altLang="ru-RU" sz="5600" dirty="0">
                <a:latin typeface="Montserrat Medium" panose="00000600000000000000" pitchFamily="2" charset="-52"/>
              </a:rPr>
              <a:t> </a:t>
            </a:r>
            <a:r>
              <a:rPr lang="en-US" altLang="en-US" sz="5600" dirty="0">
                <a:latin typeface="Montserrat Medium" panose="00000600000000000000" pitchFamily="2" charset="-52"/>
              </a:rPr>
              <a:t>патриотических</a:t>
            </a:r>
            <a:r>
              <a:rPr lang="en-US" altLang="ru-RU" sz="5600" dirty="0">
                <a:latin typeface="Montserrat Medium" panose="00000600000000000000" pitchFamily="2" charset="-52"/>
              </a:rPr>
              <a:t> </a:t>
            </a:r>
            <a:r>
              <a:rPr lang="en-US" altLang="en-US" sz="5600" dirty="0">
                <a:latin typeface="Montserrat Medium" panose="00000600000000000000" pitchFamily="2" charset="-52"/>
              </a:rPr>
              <a:t>акций</a:t>
            </a:r>
            <a:r>
              <a:rPr lang="en-US" altLang="ru-RU" sz="5600" dirty="0">
                <a:latin typeface="Montserrat Medium" panose="00000600000000000000" pitchFamily="2" charset="-52"/>
              </a:rPr>
              <a:t> -40</a:t>
            </a:r>
            <a:endParaRPr lang="en-US" altLang="ru-RU" sz="5600" dirty="0">
              <a:latin typeface="Montserrat Medium" panose="00000600000000000000" pitchFamily="2" charset="-52"/>
            </a:endParaRPr>
          </a:p>
          <a:p>
            <a:r>
              <a:rPr lang="en-US" altLang="ru-RU" sz="5600" dirty="0">
                <a:latin typeface="Montserrat Medium" panose="00000600000000000000" pitchFamily="2" charset="-52"/>
              </a:rPr>
              <a:t>-</a:t>
            </a:r>
            <a:r>
              <a:rPr lang="en-US" altLang="en-US" sz="5600" dirty="0">
                <a:latin typeface="Montserrat Medium" panose="00000600000000000000" pitchFamily="2" charset="-52"/>
              </a:rPr>
              <a:t>количество</a:t>
            </a:r>
            <a:r>
              <a:rPr lang="en-US" altLang="ru-RU" sz="5600" dirty="0">
                <a:latin typeface="Montserrat Medium" panose="00000600000000000000" pitchFamily="2" charset="-52"/>
              </a:rPr>
              <a:t> </a:t>
            </a:r>
            <a:r>
              <a:rPr lang="en-US" altLang="en-US" sz="5600" dirty="0">
                <a:latin typeface="Montserrat Medium" panose="00000600000000000000" pitchFamily="2" charset="-52"/>
              </a:rPr>
              <a:t>встреч</a:t>
            </a:r>
            <a:r>
              <a:rPr lang="en-US" altLang="ru-RU" sz="5600" dirty="0">
                <a:latin typeface="Montserrat Medium" panose="00000600000000000000" pitchFamily="2" charset="-52"/>
              </a:rPr>
              <a:t> -20</a:t>
            </a:r>
            <a:endParaRPr lang="en-US" altLang="ru-RU" sz="5600" dirty="0">
              <a:latin typeface="Montserrat Medium" panose="00000600000000000000" pitchFamily="2" charset="-52"/>
            </a:endParaRPr>
          </a:p>
          <a:p>
            <a:r>
              <a:rPr lang="en-US" altLang="en-US" sz="5600" dirty="0">
                <a:latin typeface="Montserrat Medium" panose="00000600000000000000" pitchFamily="2" charset="-52"/>
              </a:rPr>
              <a:t>Качественные</a:t>
            </a:r>
            <a:r>
              <a:rPr lang="en-US" altLang="ru-RU" sz="5600" dirty="0">
                <a:latin typeface="Montserrat Medium" panose="00000600000000000000" pitchFamily="2" charset="-52"/>
              </a:rPr>
              <a:t> </a:t>
            </a:r>
            <a:r>
              <a:rPr lang="en-US" altLang="en-US" sz="5600" dirty="0">
                <a:latin typeface="Montserrat Medium" panose="00000600000000000000" pitchFamily="2" charset="-52"/>
              </a:rPr>
              <a:t>результаты</a:t>
            </a:r>
            <a:r>
              <a:rPr lang="en-US" altLang="ru-RU" sz="5600" dirty="0">
                <a:latin typeface="Montserrat Medium" panose="00000600000000000000" pitchFamily="2" charset="-52"/>
              </a:rPr>
              <a:t>: </a:t>
            </a:r>
            <a:endParaRPr lang="en-US" altLang="ru-RU" sz="5600" dirty="0">
              <a:latin typeface="Montserrat Medium" panose="00000600000000000000" pitchFamily="2" charset="-52"/>
            </a:endParaRPr>
          </a:p>
          <a:p>
            <a:r>
              <a:rPr lang="en-US" altLang="ru-RU" sz="5600" dirty="0">
                <a:latin typeface="Montserrat Medium" panose="00000600000000000000" pitchFamily="2" charset="-52"/>
              </a:rPr>
              <a:t>- </a:t>
            </a:r>
            <a:r>
              <a:rPr lang="en-US" altLang="en-US" sz="5600" dirty="0">
                <a:latin typeface="Montserrat Medium" panose="00000600000000000000" pitchFamily="2" charset="-52"/>
              </a:rPr>
              <a:t>увеличение</a:t>
            </a:r>
            <a:r>
              <a:rPr lang="en-US" altLang="ru-RU" sz="5600" dirty="0">
                <a:latin typeface="Montserrat Medium" panose="00000600000000000000" pitchFamily="2" charset="-52"/>
              </a:rPr>
              <a:t> </a:t>
            </a:r>
            <a:r>
              <a:rPr lang="en-US" altLang="en-US" sz="5600" dirty="0">
                <a:latin typeface="Montserrat Medium" panose="00000600000000000000" pitchFamily="2" charset="-52"/>
              </a:rPr>
              <a:t>количества</a:t>
            </a:r>
            <a:r>
              <a:rPr lang="en-US" altLang="ru-RU" sz="5600" dirty="0">
                <a:latin typeface="Montserrat Medium" panose="00000600000000000000" pitchFamily="2" charset="-52"/>
              </a:rPr>
              <a:t> </a:t>
            </a:r>
            <a:r>
              <a:rPr lang="en-US" altLang="en-US" sz="5600" dirty="0">
                <a:latin typeface="Montserrat Medium" panose="00000600000000000000" pitchFamily="2" charset="-52"/>
              </a:rPr>
              <a:t>обучающихся</a:t>
            </a:r>
            <a:r>
              <a:rPr lang="en-US" altLang="ru-RU" sz="5600" dirty="0">
                <a:latin typeface="Montserrat Medium" panose="00000600000000000000" pitchFamily="2" charset="-52"/>
              </a:rPr>
              <a:t> </a:t>
            </a:r>
            <a:r>
              <a:rPr lang="en-US" altLang="en-US" sz="5600" dirty="0">
                <a:latin typeface="Montserrat Medium" panose="00000600000000000000" pitchFamily="2" charset="-52"/>
              </a:rPr>
              <a:t>в</a:t>
            </a:r>
            <a:r>
              <a:rPr lang="en-US" altLang="ru-RU" sz="5600" dirty="0">
                <a:latin typeface="Montserrat Medium" panose="00000600000000000000" pitchFamily="2" charset="-52"/>
              </a:rPr>
              <a:t> </a:t>
            </a:r>
            <a:r>
              <a:rPr lang="en-US" altLang="en-US" sz="5600" dirty="0">
                <a:latin typeface="Montserrat Medium" panose="00000600000000000000" pitchFamily="2" charset="-52"/>
              </a:rPr>
              <a:t>исследовательскую</a:t>
            </a:r>
            <a:r>
              <a:rPr lang="en-US" altLang="ru-RU" sz="5600" dirty="0">
                <a:latin typeface="Montserrat Medium" panose="00000600000000000000" pitchFamily="2" charset="-52"/>
              </a:rPr>
              <a:t> </a:t>
            </a:r>
            <a:r>
              <a:rPr lang="en-US" altLang="en-US" sz="5600" dirty="0">
                <a:latin typeface="Montserrat Medium" panose="00000600000000000000" pitchFamily="2" charset="-52"/>
              </a:rPr>
              <a:t>и</a:t>
            </a:r>
            <a:r>
              <a:rPr lang="en-US" altLang="ru-RU" sz="5600" dirty="0">
                <a:latin typeface="Montserrat Medium" panose="00000600000000000000" pitchFamily="2" charset="-52"/>
              </a:rPr>
              <a:t> </a:t>
            </a:r>
            <a:r>
              <a:rPr lang="en-US" altLang="en-US" sz="5600" dirty="0">
                <a:latin typeface="Montserrat Medium" panose="00000600000000000000" pitchFamily="2" charset="-52"/>
              </a:rPr>
              <a:t>проектную</a:t>
            </a:r>
            <a:r>
              <a:rPr lang="en-US" altLang="ru-RU" sz="5600" dirty="0">
                <a:latin typeface="Montserrat Medium" panose="00000600000000000000" pitchFamily="2" charset="-52"/>
              </a:rPr>
              <a:t> </a:t>
            </a:r>
            <a:r>
              <a:rPr lang="en-US" altLang="en-US" sz="5600" dirty="0">
                <a:latin typeface="Montserrat Medium" panose="00000600000000000000" pitchFamily="2" charset="-52"/>
              </a:rPr>
              <a:t>деятельность</a:t>
            </a:r>
            <a:endParaRPr lang="en-US" altLang="en-US" sz="5600" dirty="0">
              <a:latin typeface="Montserrat Medium" panose="00000600000000000000" pitchFamily="2" charset="-52"/>
            </a:endParaRPr>
          </a:p>
          <a:p>
            <a:r>
              <a:rPr lang="en-US" altLang="ru-RU" sz="5600" dirty="0">
                <a:latin typeface="Montserrat Medium" panose="00000600000000000000" pitchFamily="2" charset="-52"/>
              </a:rPr>
              <a:t>-</a:t>
            </a:r>
            <a:r>
              <a:rPr lang="en-US" altLang="en-US" sz="5600" dirty="0">
                <a:latin typeface="Montserrat Medium" panose="00000600000000000000" pitchFamily="2" charset="-52"/>
              </a:rPr>
              <a:t>увеличение</a:t>
            </a:r>
            <a:r>
              <a:rPr lang="en-US" altLang="ru-RU" sz="5600" dirty="0">
                <a:latin typeface="Montserrat Medium" panose="00000600000000000000" pitchFamily="2" charset="-52"/>
              </a:rPr>
              <a:t> </a:t>
            </a:r>
            <a:r>
              <a:rPr lang="en-US" altLang="en-US" sz="5600" dirty="0">
                <a:latin typeface="Montserrat Medium" panose="00000600000000000000" pitchFamily="2" charset="-52"/>
              </a:rPr>
              <a:t>участников</a:t>
            </a:r>
            <a:r>
              <a:rPr lang="en-US" altLang="ru-RU" sz="5600" dirty="0">
                <a:latin typeface="Montserrat Medium" panose="00000600000000000000" pitchFamily="2" charset="-52"/>
              </a:rPr>
              <a:t> </a:t>
            </a:r>
            <a:r>
              <a:rPr lang="en-US" altLang="en-US" sz="5600" dirty="0">
                <a:latin typeface="Montserrat Medium" panose="00000600000000000000" pitchFamily="2" charset="-52"/>
              </a:rPr>
              <a:t>олимпиад</a:t>
            </a:r>
            <a:r>
              <a:rPr lang="en-US" altLang="ru-RU" sz="5600" dirty="0">
                <a:latin typeface="Montserrat Medium" panose="00000600000000000000" pitchFamily="2" charset="-52"/>
              </a:rPr>
              <a:t>, </a:t>
            </a:r>
            <a:r>
              <a:rPr lang="en-US" altLang="en-US" sz="5600" dirty="0">
                <a:latin typeface="Montserrat Medium" panose="00000600000000000000" pitchFamily="2" charset="-52"/>
              </a:rPr>
              <a:t>конкурсов</a:t>
            </a:r>
            <a:r>
              <a:rPr lang="en-US" altLang="ru-RU" sz="5600" dirty="0">
                <a:latin typeface="Montserrat Medium" panose="00000600000000000000" pitchFamily="2" charset="-52"/>
              </a:rPr>
              <a:t> </a:t>
            </a:r>
            <a:r>
              <a:rPr lang="en-US" altLang="en-US" sz="5600" dirty="0">
                <a:latin typeface="Montserrat Medium" panose="00000600000000000000" pitchFamily="2" charset="-52"/>
              </a:rPr>
              <a:t>патриотического</a:t>
            </a:r>
            <a:r>
              <a:rPr lang="en-US" altLang="ru-RU" sz="5600" dirty="0">
                <a:latin typeface="Montserrat Medium" panose="00000600000000000000" pitchFamily="2" charset="-52"/>
              </a:rPr>
              <a:t> </a:t>
            </a:r>
            <a:r>
              <a:rPr lang="en-US" altLang="en-US" sz="5600" dirty="0">
                <a:latin typeface="Montserrat Medium" panose="00000600000000000000" pitchFamily="2" charset="-52"/>
              </a:rPr>
              <a:t>направления</a:t>
            </a:r>
            <a:endParaRPr lang="en-US" altLang="en-US" sz="5600" dirty="0">
              <a:latin typeface="Montserrat Medium" panose="00000600000000000000" pitchFamily="2" charset="-52"/>
            </a:endParaRPr>
          </a:p>
          <a:p>
            <a:r>
              <a:rPr lang="en-US" altLang="ru-RU" sz="5600" dirty="0">
                <a:latin typeface="Montserrat Medium" panose="00000600000000000000" pitchFamily="2" charset="-52"/>
              </a:rPr>
              <a:t>-</a:t>
            </a:r>
            <a:r>
              <a:rPr lang="en-US" altLang="en-US" sz="5600" dirty="0">
                <a:latin typeface="Montserrat Medium" panose="00000600000000000000" pitchFamily="2" charset="-52"/>
              </a:rPr>
              <a:t>вовлечение</a:t>
            </a:r>
            <a:r>
              <a:rPr lang="en-US" altLang="ru-RU" sz="5600" dirty="0">
                <a:latin typeface="Montserrat Medium" panose="00000600000000000000" pitchFamily="2" charset="-52"/>
              </a:rPr>
              <a:t> </a:t>
            </a:r>
            <a:r>
              <a:rPr lang="en-US" altLang="en-US" sz="5600" dirty="0">
                <a:latin typeface="Montserrat Medium" panose="00000600000000000000" pitchFamily="2" charset="-52"/>
              </a:rPr>
              <a:t>учащихся</a:t>
            </a:r>
            <a:r>
              <a:rPr lang="en-US" altLang="ru-RU" sz="5600" dirty="0">
                <a:latin typeface="Montserrat Medium" panose="00000600000000000000" pitchFamily="2" charset="-52"/>
              </a:rPr>
              <a:t> </a:t>
            </a:r>
            <a:r>
              <a:rPr lang="en-US" altLang="en-US" sz="5600" dirty="0">
                <a:latin typeface="Montserrat Medium" panose="00000600000000000000" pitchFamily="2" charset="-52"/>
              </a:rPr>
              <a:t>в</a:t>
            </a:r>
            <a:r>
              <a:rPr lang="en-US" altLang="ru-RU" sz="5600" dirty="0">
                <a:latin typeface="Montserrat Medium" panose="00000600000000000000" pitchFamily="2" charset="-52"/>
              </a:rPr>
              <a:t> </a:t>
            </a:r>
            <a:r>
              <a:rPr lang="en-US" altLang="en-US" sz="5600" dirty="0">
                <a:latin typeface="Montserrat Medium" panose="00000600000000000000" pitchFamily="2" charset="-52"/>
              </a:rPr>
              <a:t>волонтерские</a:t>
            </a:r>
            <a:r>
              <a:rPr lang="en-US" altLang="ru-RU" sz="5600" dirty="0">
                <a:latin typeface="Montserrat Medium" panose="00000600000000000000" pitchFamily="2" charset="-52"/>
              </a:rPr>
              <a:t> </a:t>
            </a:r>
            <a:r>
              <a:rPr lang="en-US" altLang="en-US" sz="5600" dirty="0">
                <a:latin typeface="Montserrat Medium" panose="00000600000000000000" pitchFamily="2" charset="-52"/>
              </a:rPr>
              <a:t>движения</a:t>
            </a:r>
            <a:r>
              <a:rPr lang="en-US" altLang="ru-RU" sz="5600" dirty="0">
                <a:latin typeface="Montserrat Medium" panose="00000600000000000000" pitchFamily="2" charset="-52"/>
              </a:rPr>
              <a:t>, </a:t>
            </a:r>
            <a:r>
              <a:rPr lang="en-US" altLang="en-US" sz="5600" dirty="0">
                <a:latin typeface="Montserrat Medium" panose="00000600000000000000" pitchFamily="2" charset="-52"/>
              </a:rPr>
              <a:t>поисковую</a:t>
            </a:r>
            <a:r>
              <a:rPr lang="en-US" altLang="ru-RU" sz="5600" dirty="0">
                <a:latin typeface="Montserrat Medium" panose="00000600000000000000" pitchFamily="2" charset="-52"/>
              </a:rPr>
              <a:t> </a:t>
            </a:r>
            <a:r>
              <a:rPr lang="en-US" altLang="en-US" sz="5600" dirty="0">
                <a:latin typeface="Montserrat Medium" panose="00000600000000000000" pitchFamily="2" charset="-52"/>
              </a:rPr>
              <a:t>работу</a:t>
            </a:r>
            <a:r>
              <a:rPr lang="en-US" altLang="ru-RU" sz="5600" dirty="0">
                <a:latin typeface="Montserrat Medium" panose="00000600000000000000" pitchFamily="2" charset="-52"/>
              </a:rPr>
              <a:t>.</a:t>
            </a:r>
            <a:endParaRPr lang="en-US" altLang="ru-RU" sz="5600" dirty="0">
              <a:latin typeface="Montserrat Medium" panose="00000600000000000000" pitchFamily="2" charset="-52"/>
            </a:endParaRPr>
          </a:p>
          <a:p>
            <a:endParaRPr lang="ru-RU" sz="5600" dirty="0">
              <a:latin typeface="Montserrat Medium" panose="00000600000000000000" pitchFamily="2" charset="-52"/>
            </a:endParaRPr>
          </a:p>
          <a:p>
            <a:endParaRPr lang="ru-RU" sz="5600" dirty="0">
              <a:latin typeface="Montserrat Medium" panose="00000600000000000000" pitchFamily="2" charset="-52"/>
            </a:endParaRPr>
          </a:p>
          <a:p>
            <a:r>
              <a:rPr lang="ru-RU" sz="5600" dirty="0">
                <a:latin typeface="Montserrat Medium" panose="00000600000000000000" pitchFamily="2" charset="-52"/>
              </a:rPr>
              <a:t>Многочисленные формы работы, используемые при проведении патриотических мероприятий в МБОУ СОШ 5!</a:t>
            </a:r>
            <a:endParaRPr lang="ru-RU" sz="5600" dirty="0">
              <a:latin typeface="Montserrat Medium" panose="00000600000000000000" pitchFamily="2" charset="-5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39811" y="2395458"/>
            <a:ext cx="61828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i="1" dirty="0">
                <a:latin typeface="Montserrat" panose="00000500000000000000" pitchFamily="2" charset="-52"/>
              </a:rPr>
              <a:t>Место для фотографии</a:t>
            </a:r>
            <a:endParaRPr lang="ru-RU" sz="1800" i="1" dirty="0">
              <a:latin typeface="Montserrat" panose="00000500000000000000" pitchFamily="2" charset="-52"/>
            </a:endParaRPr>
          </a:p>
        </p:txBody>
      </p:sp>
      <p:pic>
        <p:nvPicPr>
          <p:cNvPr id="3" name="Изображение 2" descr="photo_5373247195786115651_y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420" y="1165860"/>
            <a:ext cx="4875530" cy="365696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609"/>
          <a:stretch>
            <a:fillRect/>
          </a:stretch>
        </p:blipFill>
        <p:spPr>
          <a:xfrm>
            <a:off x="444803" y="0"/>
            <a:ext cx="6683393" cy="1431759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93919">
            <a:off x="-450180" y="5081829"/>
            <a:ext cx="3387831" cy="2119743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440307">
            <a:off x="9595078" y="-1187769"/>
            <a:ext cx="3791618" cy="3664016"/>
          </a:xfrm>
          <a:prstGeom prst="rect">
            <a:avLst/>
          </a:prstGeom>
        </p:spPr>
      </p:pic>
      <p:sp>
        <p:nvSpPr>
          <p:cNvPr id="9" name="Подзаголовок 2"/>
          <p:cNvSpPr txBox="1"/>
          <p:nvPr/>
        </p:nvSpPr>
        <p:spPr>
          <a:xfrm>
            <a:off x="1155032" y="1172441"/>
            <a:ext cx="6575062" cy="34102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2400" dirty="0">
                <a:latin typeface="Montserrat" panose="00000500000000000000" pitchFamily="2" charset="-52"/>
              </a:rPr>
              <a:t>Торжественн</a:t>
            </a:r>
            <a:r>
              <a:rPr lang="ru-RU" altLang="en-US" sz="2400" dirty="0">
                <a:latin typeface="Montserrat" panose="00000500000000000000" pitchFamily="2" charset="-52"/>
              </a:rPr>
              <a:t>ые патриотические</a:t>
            </a:r>
            <a:r>
              <a:rPr lang="en-US" altLang="ru-RU" sz="2400" dirty="0">
                <a:latin typeface="Montserrat" panose="00000500000000000000" pitchFamily="2" charset="-52"/>
              </a:rPr>
              <a:t> </a:t>
            </a:r>
            <a:r>
              <a:rPr lang="en-US" altLang="en-US" sz="2400" dirty="0">
                <a:latin typeface="Montserrat" panose="00000500000000000000" pitchFamily="2" charset="-52"/>
              </a:rPr>
              <a:t>линейк</a:t>
            </a:r>
            <a:r>
              <a:rPr lang="ru-RU" altLang="en-US" sz="2400" dirty="0">
                <a:latin typeface="Montserrat" panose="00000500000000000000" pitchFamily="2" charset="-52"/>
              </a:rPr>
              <a:t>и</a:t>
            </a:r>
            <a:r>
              <a:rPr lang="en-US" altLang="ru-RU" sz="2400" dirty="0">
                <a:latin typeface="Montserrat" panose="00000500000000000000" pitchFamily="2" charset="-52"/>
              </a:rPr>
              <a:t>, </a:t>
            </a:r>
            <a:r>
              <a:rPr lang="en-US" altLang="en-US" sz="2400" dirty="0">
                <a:latin typeface="Montserrat" panose="00000500000000000000" pitchFamily="2" charset="-52"/>
              </a:rPr>
              <a:t>посвящённ</a:t>
            </a:r>
            <a:r>
              <a:rPr lang="ru-RU" altLang="en-US" sz="2400" dirty="0">
                <a:latin typeface="Montserrat" panose="00000500000000000000" pitchFamily="2" charset="-52"/>
              </a:rPr>
              <a:t>ые</a:t>
            </a:r>
            <a:r>
              <a:rPr lang="en-US" altLang="ru-RU" sz="2400" dirty="0">
                <a:latin typeface="Montserrat" panose="00000500000000000000" pitchFamily="2" charset="-52"/>
              </a:rPr>
              <a:t> </a:t>
            </a:r>
            <a:r>
              <a:rPr lang="en-US" altLang="en-US" sz="2400" dirty="0">
                <a:latin typeface="Montserrat" panose="00000500000000000000" pitchFamily="2" charset="-52"/>
              </a:rPr>
              <a:t>поднятию</a:t>
            </a:r>
            <a:r>
              <a:rPr lang="en-US" altLang="ru-RU" sz="2400" dirty="0">
                <a:latin typeface="Montserrat" panose="00000500000000000000" pitchFamily="2" charset="-52"/>
              </a:rPr>
              <a:t> </a:t>
            </a:r>
            <a:r>
              <a:rPr lang="en-US" altLang="en-US" sz="2400" dirty="0">
                <a:latin typeface="Montserrat" panose="00000500000000000000" pitchFamily="2" charset="-52"/>
              </a:rPr>
              <a:t>Государственного</a:t>
            </a:r>
            <a:r>
              <a:rPr lang="en-US" altLang="ru-RU" sz="2400" dirty="0">
                <a:latin typeface="Montserrat" panose="00000500000000000000" pitchFamily="2" charset="-52"/>
              </a:rPr>
              <a:t> </a:t>
            </a:r>
            <a:r>
              <a:rPr lang="en-US" altLang="en-US" sz="2400" dirty="0">
                <a:latin typeface="Montserrat" panose="00000500000000000000" pitchFamily="2" charset="-52"/>
              </a:rPr>
              <a:t>флага</a:t>
            </a:r>
            <a:r>
              <a:rPr lang="en-US" altLang="ru-RU" sz="2400" dirty="0">
                <a:latin typeface="Montserrat" panose="00000500000000000000" pitchFamily="2" charset="-52"/>
              </a:rPr>
              <a:t> </a:t>
            </a:r>
            <a:r>
              <a:rPr lang="en-US" altLang="en-US" sz="2400" dirty="0">
                <a:latin typeface="Montserrat" panose="00000500000000000000" pitchFamily="2" charset="-52"/>
              </a:rPr>
              <a:t>Российской</a:t>
            </a:r>
            <a:r>
              <a:rPr lang="en-US" altLang="ru-RU" sz="2400" dirty="0">
                <a:latin typeface="Montserrat" panose="00000500000000000000" pitchFamily="2" charset="-52"/>
              </a:rPr>
              <a:t> </a:t>
            </a:r>
            <a:r>
              <a:rPr lang="en-US" altLang="en-US" sz="2400" dirty="0">
                <a:latin typeface="Montserrat" panose="00000500000000000000" pitchFamily="2" charset="-52"/>
              </a:rPr>
              <a:t>Федерации</a:t>
            </a:r>
            <a:r>
              <a:rPr lang="en-US" altLang="ru-RU" sz="2400" dirty="0">
                <a:latin typeface="Montserrat" panose="00000500000000000000" pitchFamily="2" charset="-52"/>
              </a:rPr>
              <a:t>.</a:t>
            </a:r>
            <a:endParaRPr lang="ru-RU" sz="2400" dirty="0">
              <a:latin typeface="Montserrat" panose="00000500000000000000" pitchFamily="2" charset="-52"/>
            </a:endParaRPr>
          </a:p>
        </p:txBody>
      </p:sp>
      <p:sp>
        <p:nvSpPr>
          <p:cNvPr id="10" name="Заголовок 1"/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771295" y="116173"/>
            <a:ext cx="6626444" cy="1056132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dirty="0">
                <a:latin typeface="Montserrat" panose="00000500000000000000" pitchFamily="2" charset="-52"/>
              </a:rPr>
              <a:t>Механизм применения формата патриотических мероприятий</a:t>
            </a:r>
            <a:endParaRPr lang="ru-RU" sz="3200" b="1" dirty="0">
              <a:latin typeface="Montserrat Medium" panose="00000600000000000000" pitchFamily="2" charset="-52"/>
            </a:endParaRPr>
          </a:p>
        </p:txBody>
      </p:sp>
      <p:pic>
        <p:nvPicPr>
          <p:cNvPr id="2" name="Изображение 1" descr="photo_5323438030557671626_y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94245" y="382270"/>
            <a:ext cx="3254375" cy="2440940"/>
          </a:xfrm>
          <a:prstGeom prst="rect">
            <a:avLst/>
          </a:prstGeom>
        </p:spPr>
      </p:pic>
      <p:pic>
        <p:nvPicPr>
          <p:cNvPr id="3" name="Изображение 2" descr="photo_5316807923902573685_y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77480" y="3270885"/>
            <a:ext cx="2988310" cy="2240915"/>
          </a:xfrm>
          <a:prstGeom prst="rect">
            <a:avLst/>
          </a:prstGeom>
        </p:spPr>
      </p:pic>
      <p:pic>
        <p:nvPicPr>
          <p:cNvPr id="4" name="Изображение 3" descr="photo_5260221059762874561_y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68955" y="3649345"/>
            <a:ext cx="3846195" cy="217614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296035" y="417830"/>
            <a:ext cx="9144000" cy="124460"/>
          </a:xfrm>
        </p:spPr>
        <p:txBody>
          <a:bodyPr>
            <a:normAutofit fontScale="90000"/>
          </a:bodyPr>
          <a:p>
            <a:r>
              <a:rPr lang="ru-RU" altLang="en-US" sz="3110"/>
              <a:t>Уроки истории и классные часы </a:t>
            </a:r>
            <a:endParaRPr lang="ru-RU" altLang="en-US" sz="3110"/>
          </a:p>
        </p:txBody>
      </p:sp>
      <p:pic>
        <p:nvPicPr>
          <p:cNvPr id="6" name="Изображение 5" descr="photo_5269444944412668207_y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1015" y="692150"/>
            <a:ext cx="3931920" cy="2948940"/>
          </a:xfrm>
          <a:prstGeom prst="rect">
            <a:avLst/>
          </a:prstGeom>
        </p:spPr>
      </p:pic>
      <p:pic>
        <p:nvPicPr>
          <p:cNvPr id="7" name="Изображение 6" descr="photo_5267391980109949352_y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1370" y="728980"/>
            <a:ext cx="3832860" cy="2874645"/>
          </a:xfrm>
          <a:prstGeom prst="rect">
            <a:avLst/>
          </a:prstGeom>
        </p:spPr>
      </p:pic>
      <p:pic>
        <p:nvPicPr>
          <p:cNvPr id="8" name="Изображение 7" descr="photo_5269444944412668239_y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22665" y="818515"/>
            <a:ext cx="2960370" cy="2223135"/>
          </a:xfrm>
          <a:prstGeom prst="rect">
            <a:avLst/>
          </a:prstGeom>
        </p:spPr>
      </p:pic>
      <p:pic>
        <p:nvPicPr>
          <p:cNvPr id="9" name="Изображение 8" descr="photo_5269643779923635175_y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0055" y="3790950"/>
            <a:ext cx="3019425" cy="2264410"/>
          </a:xfrm>
          <a:prstGeom prst="rect">
            <a:avLst/>
          </a:prstGeom>
        </p:spPr>
      </p:pic>
      <p:pic>
        <p:nvPicPr>
          <p:cNvPr id="10" name="Изображение 9" descr="photo_5305703702570591544_y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9525" y="3710305"/>
            <a:ext cx="3714115" cy="2785745"/>
          </a:xfrm>
          <a:prstGeom prst="rect">
            <a:avLst/>
          </a:prstGeom>
        </p:spPr>
      </p:pic>
      <p:pic>
        <p:nvPicPr>
          <p:cNvPr id="11" name="Изображение 10" descr="photo_5355304329956947089_y (1)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22920" y="3710305"/>
            <a:ext cx="3686810" cy="276542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5"/>
          <p:cNvPicPr>
            <a:picLocks noGrp="1" noChangeAspect="1"/>
          </p:cNvPicPr>
          <p:nvPr>
            <p:ph idx="1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79429">
            <a:off x="-800377" y="2982218"/>
            <a:ext cx="5808553" cy="3634372"/>
          </a:xfrm>
        </p:spPr>
      </p:pic>
      <p:sp>
        <p:nvSpPr>
          <p:cNvPr id="2" name="Текстовое поле 1"/>
          <p:cNvSpPr txBox="1"/>
          <p:nvPr/>
        </p:nvSpPr>
        <p:spPr>
          <a:xfrm>
            <a:off x="504825" y="1346835"/>
            <a:ext cx="41306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ru-RU" altLang="en-US" sz="2000"/>
              <a:t>Уроки мужества, с участниками СВО</a:t>
            </a:r>
            <a:endParaRPr lang="ru-RU" altLang="en-US" sz="2000"/>
          </a:p>
        </p:txBody>
      </p:sp>
      <p:pic>
        <p:nvPicPr>
          <p:cNvPr id="4" name="Изображение 3" descr="photo_5267391980109949263_y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5370" y="276225"/>
            <a:ext cx="2799080" cy="3252470"/>
          </a:xfrm>
          <a:prstGeom prst="rect">
            <a:avLst/>
          </a:prstGeom>
        </p:spPr>
      </p:pic>
      <p:pic>
        <p:nvPicPr>
          <p:cNvPr id="6" name="Изображение 5" descr="photo_5267391980109949352_y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32750" y="276225"/>
            <a:ext cx="3915410" cy="3103880"/>
          </a:xfrm>
          <a:prstGeom prst="rect">
            <a:avLst/>
          </a:prstGeom>
        </p:spPr>
      </p:pic>
      <p:pic>
        <p:nvPicPr>
          <p:cNvPr id="7" name="Изображение 6" descr="photo_5269444944412668208_y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8080" y="3380105"/>
            <a:ext cx="4272915" cy="281749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79429">
            <a:off x="-800377" y="2982218"/>
            <a:ext cx="5808553" cy="3634372"/>
          </a:xfrm>
        </p:spPr>
      </p:pic>
      <p:sp>
        <p:nvSpPr>
          <p:cNvPr id="7" name="Текстовое поле 6"/>
          <p:cNvSpPr txBox="1"/>
          <p:nvPr/>
        </p:nvSpPr>
        <p:spPr>
          <a:xfrm>
            <a:off x="504825" y="323850"/>
            <a:ext cx="41306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ru-RU" altLang="en-US" sz="2000"/>
              <a:t>Уроки мужества</a:t>
            </a:r>
            <a:endParaRPr lang="ru-RU" altLang="en-US" sz="2000"/>
          </a:p>
        </p:txBody>
      </p:sp>
      <p:pic>
        <p:nvPicPr>
          <p:cNvPr id="8" name="Изображение 7" descr="photo_5305392235837254947_y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3290" y="147955"/>
            <a:ext cx="4683760" cy="3512820"/>
          </a:xfrm>
          <a:prstGeom prst="rect">
            <a:avLst/>
          </a:prstGeom>
        </p:spPr>
      </p:pic>
      <p:pic>
        <p:nvPicPr>
          <p:cNvPr id="9" name="Изображение 8" descr="photo_5316609058326843864_y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1820" y="201295"/>
            <a:ext cx="2596515" cy="3459480"/>
          </a:xfrm>
          <a:prstGeom prst="rect">
            <a:avLst/>
          </a:prstGeom>
        </p:spPr>
      </p:pic>
      <p:pic>
        <p:nvPicPr>
          <p:cNvPr id="10" name="Изображение 9" descr="photo_5316807923902575576_y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4430" y="3821430"/>
            <a:ext cx="4726305" cy="265874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79429">
            <a:off x="-800377" y="2982218"/>
            <a:ext cx="5808553" cy="3634372"/>
          </a:xfrm>
        </p:spPr>
      </p:pic>
      <p:sp>
        <p:nvSpPr>
          <p:cNvPr id="7" name="Текстовое поле 6"/>
          <p:cNvSpPr txBox="1"/>
          <p:nvPr/>
        </p:nvSpPr>
        <p:spPr>
          <a:xfrm>
            <a:off x="504825" y="323850"/>
            <a:ext cx="4130675" cy="16300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ru-RU" altLang="en-US" sz="2000"/>
              <a:t>Участие в патриотических акциях, такие как: «Поздравь Героя», «Голоса памяти», «Жизнь в тылу», «Возложение цветов к памятникам», «Хранители истории» и т.д.</a:t>
            </a:r>
            <a:endParaRPr lang="ru-RU" altLang="en-US" sz="2000"/>
          </a:p>
        </p:txBody>
      </p:sp>
      <p:pic>
        <p:nvPicPr>
          <p:cNvPr id="8" name="Изображение 7" descr="photo_5251387265517747790_y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5500" y="323850"/>
            <a:ext cx="4260215" cy="3195320"/>
          </a:xfrm>
          <a:prstGeom prst="rect">
            <a:avLst/>
          </a:prstGeom>
        </p:spPr>
      </p:pic>
      <p:pic>
        <p:nvPicPr>
          <p:cNvPr id="9" name="Изображение 8" descr="photo_5269444944412668244_y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12860" y="323850"/>
            <a:ext cx="3279140" cy="2459990"/>
          </a:xfrm>
          <a:prstGeom prst="rect">
            <a:avLst/>
          </a:prstGeom>
        </p:spPr>
      </p:pic>
      <p:pic>
        <p:nvPicPr>
          <p:cNvPr id="10" name="Изображение 9" descr="photo_5269444944412668246_y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35500" y="3519170"/>
            <a:ext cx="4219575" cy="3164840"/>
          </a:xfrm>
          <a:prstGeom prst="rect">
            <a:avLst/>
          </a:prstGeom>
        </p:spPr>
      </p:pic>
      <p:pic>
        <p:nvPicPr>
          <p:cNvPr id="11" name="Изображение 10" descr="photo_5382158741824202695_y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73135" y="2783840"/>
            <a:ext cx="3958590" cy="323596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Изображение 5" descr="photo_5386356002909183864_y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4961255" cy="3721100"/>
          </a:xfrm>
          <a:prstGeom prst="rect">
            <a:avLst/>
          </a:prstGeom>
        </p:spPr>
      </p:pic>
      <p:pic>
        <p:nvPicPr>
          <p:cNvPr id="7" name="Изображение 6" descr="photo_5420418864547752100_y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61255" y="0"/>
            <a:ext cx="4696460" cy="3522345"/>
          </a:xfrm>
          <a:prstGeom prst="rect">
            <a:avLst/>
          </a:prstGeom>
        </p:spPr>
      </p:pic>
      <p:pic>
        <p:nvPicPr>
          <p:cNvPr id="8" name="Изображение 7" descr="photo_5382158741824202691_y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735" y="3839845"/>
            <a:ext cx="2640965" cy="1981200"/>
          </a:xfrm>
          <a:prstGeom prst="rect">
            <a:avLst/>
          </a:prstGeom>
        </p:spPr>
      </p:pic>
      <p:pic>
        <p:nvPicPr>
          <p:cNvPr id="9" name="Изображение 8" descr="photo_5377819776883219921_y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47085" y="4147820"/>
            <a:ext cx="1744345" cy="1981200"/>
          </a:xfrm>
          <a:prstGeom prst="rect">
            <a:avLst/>
          </a:prstGeom>
        </p:spPr>
      </p:pic>
      <p:pic>
        <p:nvPicPr>
          <p:cNvPr id="10" name="Изображение 9" descr="photo_5377819776883219922_y (1)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84140" y="3721100"/>
            <a:ext cx="2640965" cy="1981200"/>
          </a:xfrm>
          <a:prstGeom prst="rect">
            <a:avLst/>
          </a:prstGeom>
        </p:spPr>
      </p:pic>
      <p:pic>
        <p:nvPicPr>
          <p:cNvPr id="11" name="Изображение 10" descr="photo_5377819776883219923_y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393555" y="513080"/>
            <a:ext cx="2432050" cy="2497455"/>
          </a:xfrm>
          <a:prstGeom prst="rect">
            <a:avLst/>
          </a:prstGeom>
        </p:spPr>
      </p:pic>
      <p:pic>
        <p:nvPicPr>
          <p:cNvPr id="12" name="Изображение 11" descr="photo_5377819776883220178_y (1)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47990" y="5107940"/>
            <a:ext cx="2332990" cy="1750060"/>
          </a:xfrm>
          <a:prstGeom prst="rect">
            <a:avLst/>
          </a:prstGeom>
        </p:spPr>
      </p:pic>
      <p:pic>
        <p:nvPicPr>
          <p:cNvPr id="13" name="Изображение 12" descr="photo_5382158741824202690_y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026525" y="3128645"/>
            <a:ext cx="2640965" cy="19812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2334</Words>
  <Application>WPS Presentation</Application>
  <PresentationFormat>Широкоэкранный</PresentationFormat>
  <Paragraphs>57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6" baseType="lpstr">
      <vt:lpstr>Arial</vt:lpstr>
      <vt:lpstr>SimSun</vt:lpstr>
      <vt:lpstr>Wingdings</vt:lpstr>
      <vt:lpstr>Montserrat Medium</vt:lpstr>
      <vt:lpstr>Segoe Print</vt:lpstr>
      <vt:lpstr>Montserrat</vt:lpstr>
      <vt:lpstr>Microsoft YaHei</vt:lpstr>
      <vt:lpstr>Arial Unicode MS</vt:lpstr>
      <vt:lpstr>Calibri Light</vt:lpstr>
      <vt:lpstr>Calibri</vt:lpstr>
      <vt:lpstr>Тема Office</vt:lpstr>
      <vt:lpstr>«Патриотическое воспитание в МБОУ СОШ № 5»</vt:lpstr>
      <vt:lpstr>PowerPoint 演示文稿</vt:lpstr>
      <vt:lpstr>PowerPoint 演示文稿</vt:lpstr>
      <vt:lpstr>PowerPoint 演示文稿</vt:lpstr>
      <vt:lpstr>Уроки истории и классные часы </vt:lpstr>
      <vt:lpstr>PowerPoint 演示文稿</vt:lpstr>
      <vt:lpstr>PowerPoint 演示文稿</vt:lpstr>
      <vt:lpstr>PowerPoint 演示文稿</vt:lpstr>
      <vt:lpstr>PowerPoint 演示文稿</vt:lpstr>
      <vt:lpstr>Акции «Помоги героям на СВО»</vt:lpstr>
      <vt:lpstr>Поисково-исследовательская работа: работа в группах , в музее и с участниками «Боевое братсво»</vt:lpstr>
      <vt:lpstr>PowerPoint 演示文稿</vt:lpstr>
      <vt:lpstr>Военно - патриотическое мероприятие «Зарница» при участии представителей «Боевого братсва»</vt:lpstr>
      <vt:lpstr>Участие в акциях « Письма на фронт»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«Название практики»</dc:title>
  <dc:creator>Demenok</dc:creator>
  <cp:lastModifiedBy>Общий</cp:lastModifiedBy>
  <cp:revision>39</cp:revision>
  <dcterms:created xsi:type="dcterms:W3CDTF">2025-03-17T00:27:00Z</dcterms:created>
  <dcterms:modified xsi:type="dcterms:W3CDTF">2025-09-29T04:35:29Z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EFC8FDCA72B444258ABF7B120F0B04A8_12</vt:lpwstr>
  </property>
  <property fmtid="{D5CDD505-2E9C-101B-9397-08002B2CF9AE}" pid="3" name="KSOProductBuildVer">
    <vt:lpwstr>1049-12.2.0.19805</vt:lpwstr>
  </property>
</Properties>
</file>