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1"/>
  </p:notes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5pPr>
    <a:lvl6pPr marL="2286000" algn="l" defTabSz="914400" rtl="0" eaLnBrk="1" latinLnBrk="0" hangingPunct="1"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6pPr>
    <a:lvl7pPr marL="2743200" algn="l" defTabSz="914400" rtl="0" eaLnBrk="1" latinLnBrk="0" hangingPunct="1"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7pPr>
    <a:lvl8pPr marL="3200400" algn="l" defTabSz="914400" rtl="0" eaLnBrk="1" latinLnBrk="0" hangingPunct="1"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8pPr>
    <a:lvl9pPr marL="3657600" algn="l" defTabSz="914400" rtl="0" eaLnBrk="1" latinLnBrk="0" hangingPunct="1">
      <a:defRPr sz="2000" kern="1200">
        <a:solidFill>
          <a:schemeClr val="bg1"/>
        </a:solidFill>
        <a:latin typeface="Georgia" pitchFamily="16" charset="0"/>
        <a:ea typeface="DejaVu Sans" charset="0"/>
        <a:cs typeface="DejaVu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234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  <p:extLst>
      <p:ext uri="{BB962C8B-B14F-4D97-AF65-F5344CB8AC3E}">
        <p14:creationId xmlns:p14="http://schemas.microsoft.com/office/powerpoint/2010/main" val="2586074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AA3EF-0A31-4760-BE51-A649F2BD7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239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40CAA-6DB2-44CD-B3AE-E5ED8E0FE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25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-31750"/>
            <a:ext cx="1884363" cy="61261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-31750"/>
            <a:ext cx="5505450" cy="6126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C8E8A-4D1C-4892-AF10-BCC50AE6E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538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AF723-0994-4ACD-83A4-3273C5669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62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745B7-39D0-4D04-B5DB-1D9EB70F15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537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41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3313" y="1981200"/>
            <a:ext cx="36957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EEC22-7DC2-4CF7-B4BC-2EA011EAA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766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275FD-AFEB-43C1-AB7D-646AA0716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89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E5564-4C19-4766-8C02-A8B85D80D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43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F46D2-2E53-4470-B17B-44963CA30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646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56CE0-4E33-4A3B-B8BE-8D8FA51F4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466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641D9-58F8-4481-B32E-96582AE6C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720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"/>
          <p:cNvGrpSpPr>
            <a:grpSpLocks/>
          </p:cNvGrpSpPr>
          <p:nvPr/>
        </p:nvGrpSpPr>
        <p:grpSpPr bwMode="auto">
          <a:xfrm>
            <a:off x="0" y="6350"/>
            <a:ext cx="9139238" cy="6850063"/>
            <a:chOff x="0" y="4"/>
            <a:chExt cx="5757" cy="4315"/>
          </a:xfrm>
        </p:grpSpPr>
        <p:grpSp>
          <p:nvGrpSpPr>
            <p:cNvPr id="1032" name="Group 2"/>
            <p:cNvGrpSpPr>
              <a:grpSpLocks/>
            </p:cNvGrpSpPr>
            <p:nvPr/>
          </p:nvGrpSpPr>
          <p:grpSpPr bwMode="auto">
            <a:xfrm>
              <a:off x="0" y="1161"/>
              <a:ext cx="5757" cy="3158"/>
              <a:chOff x="0" y="1161"/>
              <a:chExt cx="5757" cy="3158"/>
            </a:xfrm>
          </p:grpSpPr>
          <p:sp>
            <p:nvSpPr>
              <p:cNvPr id="1043" name="AutoShape 3"/>
              <p:cNvSpPr>
                <a:spLocks noChangeArrowheads="1"/>
              </p:cNvSpPr>
              <p:nvPr/>
            </p:nvSpPr>
            <p:spPr bwMode="auto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00 w 5184"/>
                  <a:gd name="T3" fmla="*/ 3159 h 3159"/>
                  <a:gd name="T4" fmla="*/ 5200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184"/>
                  <a:gd name="T19" fmla="*/ 0 h 3159"/>
                  <a:gd name="T20" fmla="*/ 5184 w 5184"/>
                  <a:gd name="T21" fmla="*/ 3159 h 31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0099"/>
                  </a:gs>
                  <a:gs pos="100000">
                    <a:srgbClr val="0000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4" name="AutoShape 4"/>
              <p:cNvSpPr>
                <a:spLocks noChangeArrowheads="1"/>
              </p:cNvSpPr>
              <p:nvPr/>
            </p:nvSpPr>
            <p:spPr bwMode="auto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8 w 556"/>
                  <a:gd name="T5" fmla="*/ 3159 h 3159"/>
                  <a:gd name="T6" fmla="*/ 558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6"/>
                  <a:gd name="T19" fmla="*/ 0 h 3159"/>
                  <a:gd name="T20" fmla="*/ 556 w 556"/>
                  <a:gd name="T21" fmla="*/ 3159 h 31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0099"/>
                  </a:gs>
                  <a:gs pos="100000">
                    <a:srgbClr val="00006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33" name="AutoShape 5"/>
            <p:cNvSpPr>
              <a:spLocks noChangeArrowheads="1"/>
            </p:cNvSpPr>
            <p:nvPr/>
          </p:nvSpPr>
          <p:spPr bwMode="auto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420"/>
                <a:gd name="T20" fmla="*/ 12 w 12"/>
                <a:gd name="T21" fmla="*/ 420 h 4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FF"/>
                </a:gs>
                <a:gs pos="50000">
                  <a:srgbClr val="FFFFCC"/>
                </a:gs>
                <a:gs pos="100000">
                  <a:srgbClr val="00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AutoShape 6"/>
            <p:cNvSpPr>
              <a:spLocks noChangeArrowheads="1"/>
            </p:cNvSpPr>
            <p:nvPr/>
          </p:nvSpPr>
          <p:spPr bwMode="auto">
            <a:xfrm>
              <a:off x="767" y="1155"/>
              <a:ext cx="252" cy="12"/>
            </a:xfrm>
            <a:custGeom>
              <a:avLst/>
              <a:gdLst>
                <a:gd name="T0" fmla="*/ 252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2 w 251"/>
                <a:gd name="T7" fmla="*/ 12 h 12"/>
                <a:gd name="T8" fmla="*/ 252 w 251"/>
                <a:gd name="T9" fmla="*/ 0 h 12"/>
                <a:gd name="T10" fmla="*/ 252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1"/>
                <a:gd name="T19" fmla="*/ 0 h 12"/>
                <a:gd name="T20" fmla="*/ 251 w 251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AutoShape 7"/>
            <p:cNvSpPr>
              <a:spLocks noChangeArrowheads="1"/>
            </p:cNvSpPr>
            <p:nvPr/>
          </p:nvSpPr>
          <p:spPr bwMode="auto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351 w 251"/>
                <a:gd name="T5" fmla="*/ 12 h 12"/>
                <a:gd name="T6" fmla="*/ 3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1"/>
                <a:gd name="T19" fmla="*/ 0 h 12"/>
                <a:gd name="T20" fmla="*/ 251 w 251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36" name="Group 8"/>
            <p:cNvGrpSpPr>
              <a:grpSpLocks/>
            </p:cNvGrpSpPr>
            <p:nvPr/>
          </p:nvGrpSpPr>
          <p:grpSpPr bwMode="auto">
            <a:xfrm>
              <a:off x="348" y="4"/>
              <a:ext cx="5409" cy="4315"/>
              <a:chOff x="348" y="4"/>
              <a:chExt cx="5409" cy="4315"/>
            </a:xfrm>
          </p:grpSpPr>
          <p:sp>
            <p:nvSpPr>
              <p:cNvPr id="1037" name="AutoShape 9"/>
              <p:cNvSpPr>
                <a:spLocks noChangeArrowheads="1"/>
              </p:cNvSpPr>
              <p:nvPr/>
            </p:nvSpPr>
            <p:spPr bwMode="auto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695"/>
                  <a:gd name="T20" fmla="*/ 12 w 12"/>
                  <a:gd name="T21" fmla="*/ 695 h 6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0099"/>
                  </a:gs>
                  <a:gs pos="100000">
                    <a:srgbClr val="00006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8" name="AutoShape 10"/>
              <p:cNvSpPr>
                <a:spLocks noChangeArrowheads="1"/>
              </p:cNvSpPr>
              <p:nvPr/>
            </p:nvSpPr>
            <p:spPr bwMode="auto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2697"/>
                  <a:gd name="T20" fmla="*/ 12 w 12"/>
                  <a:gd name="T21" fmla="*/ 2697 h 26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0066"/>
                  </a:gs>
                  <a:gs pos="100000">
                    <a:srgbClr val="0000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9" name="AutoShape 11"/>
              <p:cNvSpPr>
                <a:spLocks noChangeArrowheads="1"/>
              </p:cNvSpPr>
              <p:nvPr/>
            </p:nvSpPr>
            <p:spPr bwMode="auto">
              <a:xfrm>
                <a:off x="1019" y="1155"/>
                <a:ext cx="4739" cy="12"/>
              </a:xfrm>
              <a:custGeom>
                <a:avLst/>
                <a:gdLst>
                  <a:gd name="T0" fmla="*/ 4739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39 w 4724"/>
                  <a:gd name="T7" fmla="*/ 12 h 12"/>
                  <a:gd name="T8" fmla="*/ 4739 w 4724"/>
                  <a:gd name="T9" fmla="*/ 0 h 12"/>
                  <a:gd name="T10" fmla="*/ 4739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24"/>
                  <a:gd name="T19" fmla="*/ 0 h 12"/>
                  <a:gd name="T20" fmla="*/ 4724 w 4724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0066"/>
                  </a:gs>
                  <a:gs pos="100000">
                    <a:srgbClr val="000099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0" name="AutoShape 12"/>
              <p:cNvSpPr>
                <a:spLocks noChangeArrowheads="1"/>
              </p:cNvSpPr>
              <p:nvPr/>
            </p:nvSpPr>
            <p:spPr bwMode="auto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252"/>
                  <a:gd name="T20" fmla="*/ 12 w 12"/>
                  <a:gd name="T21" fmla="*/ 252 h 2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0099"/>
                  </a:gs>
                  <a:gs pos="100000">
                    <a:srgbClr val="0066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1" name="AutoShape 13"/>
              <p:cNvSpPr>
                <a:spLocks noChangeArrowheads="1"/>
              </p:cNvSpPr>
              <p:nvPr/>
            </p:nvSpPr>
            <p:spPr bwMode="auto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252"/>
                  <a:gd name="T20" fmla="*/ 12 w 12"/>
                  <a:gd name="T21" fmla="*/ 252 h 2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FF"/>
                  </a:gs>
                  <a:gs pos="100000">
                    <a:srgbClr val="0000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2" name="AutoShape 14"/>
              <p:cNvSpPr>
                <a:spLocks noChangeArrowheads="1"/>
              </p:cNvSpPr>
              <p:nvPr/>
            </p:nvSpPr>
            <p:spPr bwMode="auto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9 w 418"/>
                  <a:gd name="T5" fmla="*/ 12 h 12"/>
                  <a:gd name="T6" fmla="*/ 419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8"/>
                  <a:gd name="T19" fmla="*/ 0 h 12"/>
                  <a:gd name="T20" fmla="*/ 418 w 418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FF"/>
                  </a:gs>
                  <a:gs pos="50000">
                    <a:srgbClr val="FFFFCC"/>
                  </a:gs>
                  <a:gs pos="100000">
                    <a:srgbClr val="0066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-31750"/>
            <a:ext cx="7542213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2213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9" name="Text Box 17"/>
          <p:cNvSpPr txBox="1">
            <a:spLocks noChangeArrowheads="1"/>
          </p:cNvSpPr>
          <p:nvPr/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sp>
        <p:nvSpPr>
          <p:cNvPr id="1030" name="Text Box 18"/>
          <p:cNvSpPr txBox="1">
            <a:spLocks noChangeArrowheads="1"/>
          </p:cNvSpPr>
          <p:nvPr/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cs typeface="Arial" charset="0"/>
            </a:endParaRP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sldNum"/>
          </p:nvPr>
        </p:nvSpPr>
        <p:spPr bwMode="auto">
          <a:xfrm>
            <a:off x="67056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44685F33-AF79-4C8D-A891-5BD459556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Tahoma" pitchFamily="32" charset="0"/>
          <a:ea typeface="DejaVu Sans" charset="0"/>
          <a:cs typeface="DejaVu Sans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Tahoma" pitchFamily="32" charset="0"/>
          <a:ea typeface="DejaVu Sans" charset="0"/>
          <a:cs typeface="DejaVu Sans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Tahoma" pitchFamily="32" charset="0"/>
          <a:ea typeface="DejaVu Sans" charset="0"/>
          <a:cs typeface="DejaVu Sans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Tahoma" pitchFamily="32" charset="0"/>
          <a:ea typeface="DejaVu Sans" charset="0"/>
          <a:cs typeface="DejaVu Sans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Tahoma" pitchFamily="32" charset="0"/>
          <a:ea typeface="DejaVu Sans" charset="0"/>
          <a:cs typeface="DejaVu Sans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Tahoma" pitchFamily="32" charset="0"/>
          <a:ea typeface="DejaVu Sans" charset="0"/>
          <a:cs typeface="DejaVu Sans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Tahoma" pitchFamily="32" charset="0"/>
          <a:ea typeface="DejaVu Sans" charset="0"/>
          <a:cs typeface="DejaVu Sans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AEAEA"/>
          </a:solidFill>
          <a:latin typeface="Tahoma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7" Type="http://schemas.openxmlformats.org/officeDocument/2006/relationships/image" Target="../media/image3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69847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/>
                </a:solidFill>
              </a:rPr>
              <a:t>      По </a:t>
            </a:r>
            <a:r>
              <a:rPr lang="ru-RU" sz="2800" dirty="0">
                <a:solidFill>
                  <a:schemeClr val="accent2"/>
                </a:solidFill>
              </a:rPr>
              <a:t>следам </a:t>
            </a:r>
            <a:r>
              <a:rPr lang="ru-RU" sz="2800" dirty="0" smtClean="0">
                <a:solidFill>
                  <a:schemeClr val="accent2"/>
                </a:solidFill>
              </a:rPr>
              <a:t>Концепции</a:t>
            </a:r>
          </a:p>
          <a:p>
            <a:pPr algn="ctr"/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>
                <a:solidFill>
                  <a:schemeClr val="accent2"/>
                </a:solidFill>
              </a:rPr>
              <a:t>«Формирование образа жизни, достойной Человека»</a:t>
            </a:r>
          </a:p>
          <a:p>
            <a:r>
              <a:rPr lang="ru-RU" dirty="0">
                <a:solidFill>
                  <a:schemeClr val="accent2"/>
                </a:solidFill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23628" y="1932778"/>
            <a:ext cx="72008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Данный материал определяет воспитание как целенаправленное, организованное профессионалом-педагогом восхождение ребенка к культуре современного общества, как развитие способности жить в нем и сознательно строить свою жизнь, достойную Человека</a:t>
            </a:r>
            <a:r>
              <a:rPr lang="ru-RU" dirty="0" smtClean="0"/>
              <a:t>.</a:t>
            </a:r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46542" y="4455255"/>
            <a:ext cx="56886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Материалы подготовили: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Замолоцкая</a:t>
            </a:r>
            <a:r>
              <a:rPr lang="ru-RU" dirty="0" smtClean="0"/>
              <a:t> А.Я.  Берёзка О.Н.,</a:t>
            </a:r>
          </a:p>
          <a:p>
            <a:r>
              <a:rPr lang="ru-RU" dirty="0" smtClean="0"/>
              <a:t> учителя английского языка, МОУ «СОШ №4 им. </a:t>
            </a:r>
            <a:r>
              <a:rPr lang="ru-RU" dirty="0" err="1" smtClean="0"/>
              <a:t>Д.М.Перова</a:t>
            </a:r>
            <a:r>
              <a:rPr lang="ru-RU" dirty="0" smtClean="0"/>
              <a:t>» г. Саянска  Иркутской области  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699499" y="6244881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2020г.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521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89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8366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3495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9418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0052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876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1658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52292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5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420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5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893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252" name="Rectangle 11"/>
          <p:cNvSpPr>
            <a:spLocks noChangeArrowheads="1"/>
          </p:cNvSpPr>
          <p:nvPr/>
        </p:nvSpPr>
        <p:spPr bwMode="auto">
          <a:xfrm>
            <a:off x="1060450" y="2386013"/>
            <a:ext cx="7688263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Игра присуща детскому возрасту, но играть любят все люди, и взрослые тоже, потому что в игровой деятельности человек максимально свободен, раскрепощен, не связан предметным результатом, будучи увлечен самим процессом игры. К тому же, в игре человек спрятан за игровую роль, он изображает кого-то, а следовательно, не скован страхом раскрыть свое «Я». Добавим: в игре нет отметок, нет «успевающих» и «неуспевающих». </a:t>
            </a:r>
          </a:p>
        </p:txBody>
      </p:sp>
      <p:pic>
        <p:nvPicPr>
          <p:cNvPr id="10253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188913"/>
            <a:ext cx="2505075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54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25425"/>
            <a:ext cx="260985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1487488" y="2133600"/>
            <a:ext cx="6842125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FFFFFF"/>
                </a:solidFill>
                <a:latin typeface="Times New Roman" pitchFamily="16" charset="0"/>
                <a:cs typeface="Times New Roman" pitchFamily="16" charset="0"/>
              </a:rPr>
              <a:t>Равенство в игре настоящее, подлинное. Все это обеспечивает максимальное напряжение физических и духовных сил ребенка, который совсем не замечает, сколь велико было в игре напряжение сил и как он устал после игры. Игровое средство — замечательнейший фактор развития личности ребенка. Игра предоставляет шанс детям проживать такое ценностное отношение, которого не представило им повседневная, конкретная реальность, и этот шанс должен быть использован.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0800"/>
            <a:ext cx="25923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23825"/>
            <a:ext cx="273685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1042988" y="260350"/>
            <a:ext cx="70866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187450" y="1700213"/>
            <a:ext cx="7561263" cy="5126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Поэтому я первоочередное внимание своё направляю на создание в группе наилучшей психологической атмосферы, как непременного условия игрового действия. Здесь ведущая роль принадлежит  педагогической техники, голосу , мимике , жестам , пластике, окраски речи, определяющих тональность первого этапа занятий- пролога. Пролог слагается из приветствия, определения цели и раскрытия программы занятий, выявления мотивов предстоящей работы, а также веера личного смысла каждого участника игры, из обмена сообщений о самочувствии и первых знаков доброжелательности и дружелюбия по отношению друг к другу.</a:t>
            </a: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42875"/>
            <a:ext cx="2571750" cy="1571625"/>
          </a:xfrm>
          <a:prstGeom prst="rect">
            <a:avLst/>
          </a:prstGeom>
          <a:noFill/>
          <a:ln w="57240">
            <a:solidFill>
              <a:srgbClr val="00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286375"/>
            <a:ext cx="10064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42875"/>
            <a:ext cx="2592388" cy="1592263"/>
          </a:xfrm>
          <a:prstGeom prst="rect">
            <a:avLst/>
          </a:prstGeom>
          <a:noFill/>
          <a:ln w="7632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7721600" y="285750"/>
            <a:ext cx="9398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FF0000"/>
                </a:solidFill>
              </a:rPr>
              <a:t>Игры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971550" y="260350"/>
            <a:ext cx="70866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187450" y="2060575"/>
            <a:ext cx="7345363" cy="426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Пролог психологически открывает каждого на общение, способы такого разогрева бесчисленны и общеизвестны: обращение к детям, подчёркивающее уважительность педагога в адрес всех членов группы </a:t>
            </a:r>
          </a:p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( дамы и господа, друзья, мои дорогие и т.д.)</a:t>
            </a:r>
          </a:p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Проявление заботы об обустройстве всех детей для предстоящей работы « всем ли удобно?», «все ли хорошо расположились?» Педагогическая мизансцена занятий распологающая к общению и принятию каждого участника занятий как ценность (полукруг, круг, овальный стол)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85750"/>
            <a:ext cx="2592387" cy="1428750"/>
          </a:xfrm>
          <a:prstGeom prst="rect">
            <a:avLst/>
          </a:prstGeom>
          <a:noFill/>
          <a:ln w="7632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280988"/>
            <a:ext cx="25177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/>
          <p:cNvSpPr txBox="1">
            <a:spLocks noChangeArrowheads="1"/>
          </p:cNvSpPr>
          <p:nvPr/>
        </p:nvSpPr>
        <p:spPr bwMode="auto">
          <a:xfrm>
            <a:off x="900113" y="9525"/>
            <a:ext cx="70866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900113" y="1773238"/>
            <a:ext cx="8135937" cy="5364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Вовлечение в игру и обьявление правил игры совершается одновременно путём раскрытия фабулы игры и попутного обозначения игровых ролей, а далее приглашение детей к исполнению той или иной роли. Нельзя оставлять без вимания группу наблюдателей: необходимо наделить их важной ролью арбитра; следя за разворачиванием сюжета, арбитр делает выводы, даёт оценку ходу событий, выявляет идею происходящего т.е. ценностного отношения, но ни в коем случае ни производит персональных оценок в адрес играющих – арбитр выступает сторонним наблюдателем ситуации жизни и высказывает свои впечатления от увиденного.</a:t>
            </a:r>
          </a:p>
          <a:p>
            <a:pPr eaLnBrk="1" hangingPunct="1">
              <a:spcBef>
                <a:spcPts val="600"/>
              </a:spcBef>
              <a:buClrTx/>
              <a:buSzPct val="70000"/>
              <a:buFontTx/>
              <a:buNone/>
            </a:pPr>
            <a:endParaRPr lang="ru-RU" sz="24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6" charset="0"/>
              <a:cs typeface="Times New Roman" pitchFamily="16" charset="0"/>
            </a:endParaRPr>
          </a:p>
          <a:p>
            <a:pPr eaLnBrk="1" hangingPunct="1">
              <a:spcBef>
                <a:spcPts val="600"/>
              </a:spcBef>
              <a:buClrTx/>
              <a:buSzPct val="70000"/>
              <a:buFontTx/>
              <a:buNone/>
            </a:pPr>
            <a:endParaRPr lang="ru-RU" sz="24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6" charset="0"/>
              <a:cs typeface="Times New Roman" pitchFamily="16" charset="0"/>
            </a:endParaRP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57150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8"/>
            <a:ext cx="10001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357188"/>
            <a:ext cx="1214438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34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188"/>
            <a:ext cx="13811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344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64293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34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7750"/>
            <a:ext cx="13811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6" name="TextBox 9"/>
          <p:cNvSpPr txBox="1">
            <a:spLocks noChangeArrowheads="1"/>
          </p:cNvSpPr>
          <p:nvPr/>
        </p:nvSpPr>
        <p:spPr bwMode="auto">
          <a:xfrm>
            <a:off x="1357313" y="285750"/>
            <a:ext cx="6000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00FF"/>
                </a:solidFill>
              </a:rPr>
              <a:t>Игра – способ приобщения ребёнка</a:t>
            </a:r>
          </a:p>
          <a:p>
            <a:pPr algn="ctr"/>
            <a:r>
              <a:rPr lang="ru-RU" sz="2800" b="1">
                <a:solidFill>
                  <a:srgbClr val="0000FF"/>
                </a:solidFill>
              </a:rPr>
              <a:t> к миру культуры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827088" y="1981200"/>
            <a:ext cx="8316912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В игре каждый персонаж имеет право на свободное решение игровой проблемы. Следовательно, ход игры непредсказуем- в этой непредсказуемости и скрыта игровая интрига. Поэтому педагог не должен волноваться, если событийный вектор принимает новое направление, он подхватывает этот сюжетный поворот и с помощью реплик оформляет его дальнейшее движение. Педагогичная импровизация придаёт игре остроту и повышает интерес к содержанию игры всех участников и наблюдателей игры. Чтобы импровизировать, педагог вынужден быть предельно внимательным к лексике, мимике, пластике, интонациям играющих.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214313"/>
            <a:ext cx="2786062" cy="1500187"/>
          </a:xfrm>
          <a:prstGeom prst="rect">
            <a:avLst/>
          </a:prstGeom>
          <a:noFill/>
          <a:ln w="57240">
            <a:solidFill>
              <a:srgbClr val="00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14313"/>
            <a:ext cx="2592387" cy="1428750"/>
          </a:xfrm>
          <a:prstGeom prst="rect">
            <a:avLst/>
          </a:prstGeom>
          <a:noFill/>
          <a:ln w="7632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7858125" y="214313"/>
            <a:ext cx="128587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b="1">
                <a:solidFill>
                  <a:srgbClr val="FF0000"/>
                </a:solidFill>
              </a:rPr>
              <a:t>«Игры»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68313" y="1981200"/>
            <a:ext cx="84963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Средства игры 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предельно минимальны. Они лишь инициируют активное выоображение всех участников групповой деятельности-это единственное их назначение. Чаще всего отбирается одно единственное средство, чтобы ни в коей мере не отвлекать внимание детей соотношенческого  содержания игровых действий на использованные предметы.</a:t>
            </a:r>
          </a:p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Зато большое значение приобретает </a:t>
            </a: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игровая мизансцена: 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расположение детей по отношению к друг другу и расположение вещей и предметов в контексте группового  размещения. Мизансцена несёт на себе символику отношений, поэтому носителей отношений размещаются именно так, чтобы ярко очертить взаимоотношения персонажей игры.</a:t>
            </a: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42875"/>
            <a:ext cx="2235200" cy="1500188"/>
          </a:xfrm>
          <a:prstGeom prst="rect">
            <a:avLst/>
          </a:prstGeom>
          <a:noFill/>
          <a:ln w="76320">
            <a:solidFill>
              <a:srgbClr val="CC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42875"/>
            <a:ext cx="2571750" cy="1500188"/>
          </a:xfrm>
          <a:prstGeom prst="rect">
            <a:avLst/>
          </a:prstGeom>
          <a:noFill/>
          <a:ln w="7632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773113" y="1700213"/>
            <a:ext cx="8353425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Педагог в качестве ведущего должен хорошо продумать своё расположение относительно группы играющих. С одной стороны нужно находиться среди наблюдателей, предоставляя свободное поле игрокам, но с другой стороны, ведущему приходиться мягкл корректировать ход игры, поэтому он должен находиться где-то рядом с играющей группой.  Чрезвычайно важно сохранять этику взаимоотношений во время игры, не допуская обидных и грубых выпадов детей друг против друга, которые в запальчивости могут допустить дети. Здесь многое зависит от тона самого педагога, в котором совмещается мягкость , весёлость, чёткая распорядительность, исключающее небрежное отношение к человеку. </a:t>
            </a:r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15888"/>
            <a:ext cx="2563812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115888"/>
            <a:ext cx="2857500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11188" y="1981200"/>
            <a:ext cx="8281987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Итак, технология групповой работы предусматривает умение создавать благоприятный психологический климат в группе, организовывать деятельность группы так, чтобы формировать её способность стать, в конце концов совокупным субъектом, чтобы группа и отдельно каждый ребёнок проживали ситуацию успеха в ходе групповой деятельности, а также, чтобы при организации группового дела были привлечены оптимальные воспитательные средства, содействующие наивысшему качеству результата деятельности.</a:t>
            </a: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80963"/>
            <a:ext cx="25209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sz="44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2" charset="0"/>
              </a:rPr>
              <a:t>«Игра»</a:t>
            </a:r>
            <a:br>
              <a:rPr lang="ru-RU" sz="44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2" charset="0"/>
              </a:rPr>
            </a:br>
            <a:endParaRPr lang="ru-RU" sz="4400" b="1">
              <a:solidFill>
                <a:srgbClr val="9933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2" charset="0"/>
            </a:endParaRP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066800" y="2205038"/>
            <a:ext cx="7543800" cy="3890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Times New Roman" pitchFamily="16" charset="0"/>
              </a:rPr>
              <a:t>Группа в игре вступает во взаимодействие с миром, познаёт этот мир, оценивает это мир и влияет на этот мир, таким образом технология игра оснащает каждого ребёнка способностью взаимодействовать с миром, будучи субьектом.</a:t>
            </a:r>
          </a:p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endParaRPr lang="ru-RU" sz="24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6" charset="0"/>
              <a:cs typeface="Times New Roman" pitchFamily="16" charset="0"/>
            </a:endParaRP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389438"/>
            <a:ext cx="3600450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60350"/>
            <a:ext cx="30257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60350"/>
            <a:ext cx="29527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63" name="Rectangle 6"/>
          <p:cNvSpPr>
            <a:spLocks noChangeArrowheads="1"/>
          </p:cNvSpPr>
          <p:nvPr/>
        </p:nvSpPr>
        <p:spPr bwMode="auto">
          <a:xfrm>
            <a:off x="7629525" y="214313"/>
            <a:ext cx="18256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0" y="11113"/>
            <a:ext cx="9144000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      </a:t>
            </a:r>
            <a:r>
              <a:rPr lang="ru-RU" sz="2800" b="1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Мастер-класс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по использованию педагогической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технологии «Игры»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( идеи Н.Е.Щурковой)        </a:t>
            </a:r>
            <a:r>
              <a:rPr lang="ru-RU" sz="3200" b="1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                            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200" b="1">
              <a:solidFill>
                <a:srgbClr val="000099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071688"/>
            <a:ext cx="3240087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860800"/>
            <a:ext cx="3960812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28625" y="4857750"/>
            <a:ext cx="418465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>
                <a:solidFill>
                  <a:srgbClr val="FFFFFF"/>
                </a:solidFill>
              </a:rPr>
              <a:t>«</a:t>
            </a:r>
            <a:r>
              <a:rPr lang="ru-RU" sz="1800">
                <a:solidFill>
                  <a:srgbClr val="FFFFFF"/>
                </a:solidFill>
              </a:rPr>
              <a:t>Знания – дети удивления </a:t>
            </a:r>
          </a:p>
          <a:p>
            <a:pPr eaLnBrk="1" hangingPunct="1">
              <a:buClrTx/>
              <a:buFontTx/>
              <a:buNone/>
            </a:pPr>
            <a:r>
              <a:rPr lang="ru-RU" sz="1800">
                <a:solidFill>
                  <a:srgbClr val="FFFFFF"/>
                </a:solidFill>
              </a:rPr>
              <a:t>                                        и любопытства</a:t>
            </a:r>
            <a:r>
              <a:rPr lang="ru-RU">
                <a:solidFill>
                  <a:srgbClr val="FFFFFF"/>
                </a:solidFill>
              </a:rPr>
              <a:t>»</a:t>
            </a:r>
          </a:p>
          <a:p>
            <a:pPr eaLnBrk="1" hangingPunct="1">
              <a:buClrTx/>
              <a:buFontTx/>
              <a:buNone/>
            </a:pPr>
            <a:r>
              <a:rPr lang="ru-RU" sz="1600" i="1">
                <a:solidFill>
                  <a:srgbClr val="FFFFFF"/>
                </a:solidFill>
              </a:rPr>
              <a:t>                                                 Луи де Броль</a:t>
            </a: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4214813" y="2214563"/>
            <a:ext cx="49291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sz="1800">
                <a:solidFill>
                  <a:srgbClr val="FFFFFF"/>
                </a:solidFill>
              </a:rPr>
              <a:t>«Счастье рождается и проживает лишь в сфере ценностных отношений: </a:t>
            </a:r>
          </a:p>
          <a:p>
            <a:pPr algn="ctr" eaLnBrk="1" hangingPunct="1">
              <a:buClrTx/>
              <a:buFontTx/>
              <a:buNone/>
            </a:pPr>
            <a:r>
              <a:rPr lang="ru-RU" sz="1800">
                <a:solidFill>
                  <a:srgbClr val="FFFFFF"/>
                </a:solidFill>
              </a:rPr>
              <a:t>они фундамент прекрасного сооружения счастья» 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857250" y="285750"/>
            <a:ext cx="757237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2929FF"/>
                </a:solidFill>
              </a:rPr>
              <a:t>«Самая большая на земле роскошь,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2929FF"/>
                </a:solidFill>
              </a:rPr>
              <a:t>это роскошь человеческого общения»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1" i="1">
                <a:solidFill>
                  <a:srgbClr val="2929FF"/>
                </a:solidFill>
              </a:rPr>
              <a:t>                               А. Сент-Экзюпери</a:t>
            </a: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3286125"/>
            <a:ext cx="4143375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1357313"/>
            <a:ext cx="2503487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881563"/>
            <a:ext cx="3316287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4424363"/>
            <a:ext cx="3005138" cy="24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071688"/>
            <a:ext cx="234632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80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85875"/>
            <a:ext cx="3157538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81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000625"/>
            <a:ext cx="2000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8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5153025"/>
            <a:ext cx="2000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83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2224088"/>
            <a:ext cx="234632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755650" y="295275"/>
            <a:ext cx="78486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Мастер-класс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по использованию педагогической технологии «Игры»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0099"/>
                </a:solidFill>
                <a:latin typeface="Times New Roman" pitchFamily="16" charset="0"/>
                <a:cs typeface="Times New Roman" pitchFamily="16" charset="0"/>
              </a:rPr>
              <a:t>( идеи Н.Е.Щурковой) </a:t>
            </a:r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1042988" y="2060575"/>
            <a:ext cx="7058025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FFFFFF"/>
                </a:solidFill>
              </a:rPr>
              <a:t>Концепция «Формирование образа жизни, достойной Человека» вошла в педагогическую теорию и практику вместе с именем ее создателя — Надежды Егоровны Щурковой, которая определяет воспитание как целенаправленное, организованное профессионалом-педагогом восхождение ребенка к культуре современного общества, как развитие способности жить в нем и сознательно строить свою жизнь, достойную Человека.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88"/>
            <a:ext cx="12541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285750" y="215900"/>
            <a:ext cx="9144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                                               </a:t>
            </a:r>
            <a:r>
              <a:rPr lang="de-DE" sz="320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2143125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429125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3995738" y="1989138"/>
            <a:ext cx="457200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dirty="0">
                <a:solidFill>
                  <a:srgbClr val="C7DDFF"/>
                </a:solidFill>
              </a:rPr>
              <a:t>По мнению Н.Е. </a:t>
            </a:r>
            <a:r>
              <a:rPr lang="ru-RU" b="1" dirty="0" err="1">
                <a:solidFill>
                  <a:srgbClr val="C7DDFF"/>
                </a:solidFill>
              </a:rPr>
              <a:t>Щурковой</a:t>
            </a:r>
            <a:r>
              <a:rPr lang="ru-RU" b="1" dirty="0">
                <a:solidFill>
                  <a:srgbClr val="C7DDFF"/>
                </a:solidFill>
              </a:rPr>
              <a:t>, цель воспитания — это личность, способная строить свою жизнь, достойную Человека когда реализует себя в соответствии со своим предназначением, когда исполняет миссию Человека на Земле. Это и есть та высота, на которой человек может называться существом разумным, обладающим интеллектуальными способностями (</a:t>
            </a:r>
            <a:r>
              <a:rPr lang="ru-RU" b="1" dirty="0" err="1">
                <a:solidFill>
                  <a:srgbClr val="C7DDFF"/>
                </a:solidFill>
              </a:rPr>
              <a:t>homo</a:t>
            </a:r>
            <a:r>
              <a:rPr lang="ru-RU" b="1" dirty="0">
                <a:solidFill>
                  <a:srgbClr val="C7DDFF"/>
                </a:solidFill>
              </a:rPr>
              <a:t> </a:t>
            </a:r>
            <a:r>
              <a:rPr lang="ru-RU" b="1" dirty="0" err="1">
                <a:solidFill>
                  <a:srgbClr val="C7DDFF"/>
                </a:solidFill>
              </a:rPr>
              <a:t>sapiens</a:t>
            </a:r>
            <a:r>
              <a:rPr lang="ru-RU" b="1" dirty="0">
                <a:solidFill>
                  <a:srgbClr val="C7DDFF"/>
                </a:solidFill>
              </a:rPr>
              <a:t>).</a:t>
            </a:r>
          </a:p>
        </p:txBody>
      </p: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1785938" y="714375"/>
            <a:ext cx="6643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</a:rPr>
              <a:t>Игра – фактор развития ребёнка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1071563" y="584200"/>
            <a:ext cx="7786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indent="457200"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i="1">
                <a:solidFill>
                  <a:srgbClr val="9933FF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77813"/>
            <a:ext cx="3068637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1012825" y="2781300"/>
            <a:ext cx="7605713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solidFill>
                  <a:srgbClr val="FFFFFF"/>
                </a:solidFill>
              </a:rPr>
              <a:t>Человек есть существо моральное, обладающее способностью быть нравственным (</a:t>
            </a:r>
            <a:r>
              <a:rPr lang="ru-RU" sz="2400" dirty="0" err="1">
                <a:solidFill>
                  <a:srgbClr val="FFFFFF"/>
                </a:solidFill>
              </a:rPr>
              <a:t>homo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moralis</a:t>
            </a:r>
            <a:r>
              <a:rPr lang="ru-RU" sz="2400" dirty="0">
                <a:solidFill>
                  <a:srgbClr val="FFFFFF"/>
                </a:solidFill>
              </a:rPr>
              <a:t>). По сути, это духовный стержень личности. Личность предстает как носитель блага, добра, к тому же преисполненная энергией творить добро.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>
                <a:solidFill>
                  <a:srgbClr val="FFFFFF"/>
                </a:solidFill>
              </a:rPr>
              <a:t>Человек — существо созидательное, обладающее способностью творить нечто, чего не создала природа (</a:t>
            </a:r>
            <a:r>
              <a:rPr lang="ru-RU" sz="2400" dirty="0" err="1">
                <a:solidFill>
                  <a:srgbClr val="FFFFFF"/>
                </a:solidFill>
              </a:rPr>
              <a:t>homo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creatus</a:t>
            </a:r>
            <a:r>
              <a:rPr lang="ru-RU" sz="2400" dirty="0">
                <a:solidFill>
                  <a:srgbClr val="FFFFFF"/>
                </a:solidFill>
              </a:rPr>
              <a:t> — человек творческий или </a:t>
            </a:r>
            <a:r>
              <a:rPr lang="ru-RU" sz="2400" dirty="0" err="1">
                <a:solidFill>
                  <a:srgbClr val="FFFFFF"/>
                </a:solidFill>
              </a:rPr>
              <a:t>homo</a:t>
            </a:r>
            <a:r>
              <a:rPr lang="ru-RU" sz="2400" dirty="0">
                <a:solidFill>
                  <a:srgbClr val="FFFFFF"/>
                </a:solidFill>
              </a:rPr>
              <a:t> </a:t>
            </a:r>
            <a:r>
              <a:rPr lang="ru-RU" sz="2400" dirty="0" err="1">
                <a:solidFill>
                  <a:srgbClr val="FFFFFF"/>
                </a:solidFill>
              </a:rPr>
              <a:t>faber</a:t>
            </a:r>
            <a:r>
              <a:rPr lang="ru-RU" sz="2400" dirty="0">
                <a:solidFill>
                  <a:srgbClr val="FFFFFF"/>
                </a:solidFill>
              </a:rPr>
              <a:t> — человек созидающий).</a:t>
            </a: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277813"/>
            <a:ext cx="3052763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762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3333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341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603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149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876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51577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5876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0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52292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2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7651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4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85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5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92150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6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157788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7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4797425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8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268413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89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25538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90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165850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191" name="Rectangle 22"/>
          <p:cNvSpPr>
            <a:spLocks noChangeArrowheads="1"/>
          </p:cNvSpPr>
          <p:nvPr/>
        </p:nvSpPr>
        <p:spPr bwMode="auto">
          <a:xfrm>
            <a:off x="1258888" y="2430463"/>
            <a:ext cx="7210425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FFFFFF"/>
                </a:solidFill>
              </a:rPr>
              <a:t>Таким образом, в цели воспитания заключено триединство разумного, духовного и творческого. И только в случае достижения личностью этого триединства она оказывается в состоянии строить жизнь, достойную Человека. У такой жизни, как уже отмечалось, есть три основания — истина, добро и красота.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FFFFFF"/>
                </a:solidFill>
              </a:rPr>
              <a:t>Другими словами, жизнь, достойная Человека, — это жизнь, построенная на Истине, Добре и Красоте.</a:t>
            </a:r>
          </a:p>
        </p:txBody>
      </p:sp>
      <p:pic>
        <p:nvPicPr>
          <p:cNvPr id="7192" name="Picture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200" y="-12700"/>
            <a:ext cx="317023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2771775" y="908050"/>
            <a:ext cx="43211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620713" y="2593975"/>
            <a:ext cx="7993062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1500"/>
              </a:spcBef>
              <a:buClrTx/>
              <a:buFontTx/>
              <a:buNone/>
            </a:pPr>
            <a:r>
              <a:rPr lang="ru-RU" sz="2400" b="1">
                <a:solidFill>
                  <a:srgbClr val="FFFF00"/>
                </a:solidFill>
                <a:latin typeface="Times New Roman" pitchFamily="16" charset="0"/>
              </a:rPr>
              <a:t>Как реализовать эту цель на практике? Действительно, каким правилам должен подчинить свои действия учитель, какие технологии применить, формируя у своих питомцев образ жизни, достойной Человека?! Этих правил много,они рождаются в той или иной педагогической ситуации и выбор технологии зависит от компетенции учителя.</a:t>
            </a: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762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3333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19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341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333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1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92150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2565400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149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4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876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6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51577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7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5876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8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52292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09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10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3644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11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85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12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157788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13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4797425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14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165850"/>
            <a:ext cx="2000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15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128588"/>
            <a:ext cx="305752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16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85725"/>
            <a:ext cx="30607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395288" y="1981200"/>
            <a:ext cx="85693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 sz="2000">
                <a:solidFill>
                  <a:schemeClr val="bg1"/>
                </a:solidFill>
                <a:latin typeface="Georgia" pitchFamily="16" charset="0"/>
                <a:ea typeface="DejaVu Sans" charset="0"/>
                <a:cs typeface="DejaVu Sans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r>
              <a:rPr lang="ru-RU" sz="2400">
                <a:solidFill>
                  <a:srgbClr val="FFFF00"/>
                </a:solidFill>
                <a:latin typeface="Tahoma" pitchFamily="32" charset="0"/>
              </a:rPr>
              <a:t>Игра – это особый вид деятельности, цель которой лежит в самой деятельности. Благодаря своей уникальной природе, физической, психологической и социальной, игра вовлекает детей в деятельность самого разнообразного вида, содержания и формы. А главное — игра незаметно вовлекает детей в систему наиважнейших социальных отношений, и они проживают эти отношения, тут же, в игре, выстраивая адекватные формы поведения Понимая колоссальные воспитательные возможности игры, педагог использует ее в двух вариантах: либо как собственно игровую деятельность либо в качестве игровой формы.</a:t>
            </a:r>
          </a:p>
          <a:p>
            <a:pPr algn="ctr" eaLnBrk="1" hangingPunct="1">
              <a:spcBef>
                <a:spcPts val="600"/>
              </a:spcBef>
              <a:buClrTx/>
              <a:buSzPct val="70000"/>
              <a:buFontTx/>
              <a:buNone/>
            </a:pPr>
            <a:endParaRPr lang="ru-RU" sz="2400">
              <a:solidFill>
                <a:srgbClr val="FFFF00"/>
              </a:solidFill>
              <a:latin typeface="Tahoma" pitchFamily="32" charset="0"/>
            </a:endParaRP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74613"/>
            <a:ext cx="2305050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3975"/>
            <a:ext cx="24193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DejaVu Sans"/>
        <a:cs typeface="DejaVu Sans"/>
      </a:majorFont>
      <a:minorFont>
        <a:latin typeface="Tahoma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eorgia" pitchFamily="16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eorgia" pitchFamily="16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</TotalTime>
  <Words>1338</Words>
  <Application>Microsoft Office PowerPoint</Application>
  <PresentationFormat>Экран (4:3)</PresentationFormat>
  <Paragraphs>52</Paragraphs>
  <Slides>19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Класс</dc:creator>
  <cp:lastModifiedBy>User</cp:lastModifiedBy>
  <cp:revision>96</cp:revision>
  <cp:lastPrinted>1601-01-01T00:00:00Z</cp:lastPrinted>
  <dcterms:created xsi:type="dcterms:W3CDTF">2000-08-03T20:07:02Z</dcterms:created>
  <dcterms:modified xsi:type="dcterms:W3CDTF">2022-08-25T10:23:31Z</dcterms:modified>
</cp:coreProperties>
</file>