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46" r:id="rId2"/>
    <p:sldId id="360" r:id="rId3"/>
    <p:sldId id="361" r:id="rId4"/>
    <p:sldId id="362" r:id="rId5"/>
    <p:sldId id="370" r:id="rId6"/>
    <p:sldId id="373" r:id="rId7"/>
    <p:sldId id="363" r:id="rId8"/>
    <p:sldId id="374" r:id="rId9"/>
    <p:sldId id="375" r:id="rId10"/>
    <p:sldId id="369" r:id="rId11"/>
    <p:sldId id="376" r:id="rId12"/>
    <p:sldId id="371" r:id="rId13"/>
    <p:sldId id="3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280BA-0731-4052-A8E7-8ACF7D0F580E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4866D-38AF-4998-A940-1405394812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21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146133-C2C6-42E5-9F03-188AA2A4A16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76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27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55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63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5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6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5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14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1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1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7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579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56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-211756" y="0"/>
            <a:ext cx="12310712" cy="1052162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B0F0"/>
                </a:highlight>
              </a:rPr>
              <a:t>«Актуальность практико-ориентированного обучения в системе дополнительного образования»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B0F0"/>
              </a:highlight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430" y="6420319"/>
            <a:ext cx="6324600" cy="685800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/>
          </a:bodyPr>
          <a:lstStyle/>
          <a:p>
            <a:pPr algn="r"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Оленегорск, 2021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0154450C-A05D-4A17-A167-17A572815D75}"/>
              </a:ext>
            </a:extLst>
          </p:cNvPr>
          <p:cNvSpPr txBox="1">
            <a:spLocks noChangeArrowheads="1"/>
          </p:cNvSpPr>
          <p:nvPr/>
        </p:nvSpPr>
        <p:spPr>
          <a:xfrm>
            <a:off x="2781300" y="5426492"/>
            <a:ext cx="6324600" cy="993827"/>
          </a:xfrm>
          <a:prstGeom prst="rect">
            <a:avLst/>
          </a:prstGeom>
          <a:effectLst>
            <a:outerShdw dist="17961" dir="2700000" sx="1000" sy="1000" algn="ctr" rotWithShape="0">
              <a:schemeClr val="bg2"/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Тырченкова К.А., </a:t>
            </a: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методист</a:t>
            </a:r>
          </a:p>
          <a:p>
            <a:pPr>
              <a:defRPr/>
            </a:pPr>
            <a:r>
              <a:rPr lang="ru-RU" sz="20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Хлучина</a:t>
            </a: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Т.А., методист</a:t>
            </a:r>
          </a:p>
          <a:p>
            <a:pPr>
              <a:defRPr/>
            </a:pP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Центр внешкольной работы</a:t>
            </a:r>
          </a:p>
          <a:p>
            <a:pPr algn="r">
              <a:defRPr/>
            </a:pPr>
            <a:endParaRPr lang="en-US"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213" y="2332037"/>
            <a:ext cx="109728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Практико-ориентированный метод обучения 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имеет следующее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содержание и наполнение:</a:t>
            </a:r>
          </a:p>
          <a:p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Теоретическая часть, представлена семинарами, лекциями, занятиями по закреплению полученных знаний и т.д.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Практическая (прикладная часть), включает в себя разнообразные игры (ролевые, игровые), лабораторные и практические работы и т.д.  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Самостоятельная работа, предусматривает самостоятельное выполнение учащимися письменных работ (рефераты, эссе, и т.п.), исследовательских работ, самостоятельная работа в компьютерных классах и т.п.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Участие в проектной деятельности, предполагает как самостоятельную проектную деятельность, так и совместную с педагогом.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3F24E122-DE42-4C85-A07E-66459867E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8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54468" y="274638"/>
            <a:ext cx="10972800" cy="1143000"/>
          </a:xfrm>
        </p:spPr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3000" dirty="0">
                <a:solidFill>
                  <a:srgbClr val="FFFFFF">
                    <a:lumMod val="95000"/>
                  </a:srgbClr>
                </a:solidFill>
              </a:rPr>
              <a:t/>
            </a:r>
            <a:br>
              <a:rPr lang="ru-RU" sz="3000" dirty="0">
                <a:solidFill>
                  <a:srgbClr val="FFFFFF">
                    <a:lumMod val="95000"/>
                  </a:srgbClr>
                </a:solidFill>
              </a:rPr>
            </a:br>
            <a:r>
              <a:rPr lang="ru-RU" sz="3000">
                <a:solidFill>
                  <a:srgbClr val="FFFFFF">
                    <a:lumMod val="95000"/>
                  </a:srgbClr>
                </a:solidFill>
              </a:rPr>
              <a:t/>
            </a:r>
            <a:br>
              <a:rPr lang="ru-RU" sz="3000">
                <a:solidFill>
                  <a:srgbClr val="FFFFFF">
                    <a:lumMod val="95000"/>
                  </a:srgbClr>
                </a:solidFill>
              </a:rPr>
            </a:br>
            <a:r>
              <a:rPr lang="ru-RU" sz="3000" smtClean="0">
                <a:solidFill>
                  <a:srgbClr val="FFFFFF">
                    <a:lumMod val="95000"/>
                  </a:srgbClr>
                </a:solidFill>
              </a:rPr>
              <a:t>Педагогические т</a:t>
            </a:r>
            <a:r>
              <a:rPr lang="ru-RU" sz="3100" smtClean="0">
                <a:solidFill>
                  <a:srgbClr val="FFFFFF">
                    <a:lumMod val="95000"/>
                  </a:srgbClr>
                </a:solidFill>
              </a:rPr>
              <a:t>ехнологии </a:t>
            </a:r>
            <a:r>
              <a:rPr lang="ru-RU" sz="3100" dirty="0" smtClean="0">
                <a:solidFill>
                  <a:srgbClr val="FFFFFF">
                    <a:lumMod val="95000"/>
                  </a:srgbClr>
                </a:solidFill>
              </a:rPr>
              <a:t>:</a:t>
            </a:r>
            <a:r>
              <a:rPr lang="ru-RU" sz="3100" dirty="0">
                <a:solidFill>
                  <a:srgbClr val="FFFFFF">
                    <a:lumMod val="95000"/>
                  </a:srgbClr>
                </a:solidFill>
              </a:rPr>
              <a:t/>
            </a:r>
            <a:br>
              <a:rPr lang="ru-RU" sz="3100" dirty="0">
                <a:solidFill>
                  <a:srgbClr val="FFFFFF">
                    <a:lumMod val="95000"/>
                  </a:srgbClr>
                </a:solidFill>
              </a:rPr>
            </a:br>
            <a:r>
              <a:rPr lang="ru-RU" sz="3100" dirty="0">
                <a:solidFill>
                  <a:srgbClr val="FFFFFF">
                    <a:lumMod val="95000"/>
                  </a:srgbClr>
                </a:solidFill>
              </a:rPr>
              <a:t/>
            </a:r>
            <a:br>
              <a:rPr lang="ru-RU" sz="3100" dirty="0">
                <a:solidFill>
                  <a:srgbClr val="FFFFFF">
                    <a:lumMod val="95000"/>
                  </a:srgbClr>
                </a:solidFill>
              </a:rPr>
            </a:br>
            <a:endParaRPr lang="ru-RU" sz="3100" dirty="0"/>
          </a:p>
        </p:txBody>
      </p:sp>
      <p:sp>
        <p:nvSpPr>
          <p:cNvPr id="6" name="Блок-схема: перфолента 5">
            <a:extLst>
              <a:ext uri="{FF2B5EF4-FFF2-40B4-BE49-F238E27FC236}">
                <a16:creationId xmlns:a16="http://schemas.microsoft.com/office/drawing/2014/main" xmlns="" id="{215D230D-7DDA-4265-993F-171F0461ED99}"/>
              </a:ext>
            </a:extLst>
          </p:cNvPr>
          <p:cNvSpPr/>
          <p:nvPr/>
        </p:nvSpPr>
        <p:spPr>
          <a:xfrm>
            <a:off x="541421" y="1417638"/>
            <a:ext cx="5334000" cy="1414272"/>
          </a:xfrm>
          <a:prstGeom prst="flowChartPunchedTape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  <a:p>
            <a:r>
              <a:rPr lang="ru-RU" sz="2400" dirty="0">
                <a:solidFill>
                  <a:prstClr val="white">
                    <a:lumMod val="95000"/>
                  </a:prstClr>
                </a:solidFill>
                <a:latin typeface="Calibri"/>
              </a:rPr>
              <a:t>1. исследовательская деятельность</a:t>
            </a:r>
            <a:r>
              <a:rPr lang="ru-RU" dirty="0">
                <a:solidFill>
                  <a:prstClr val="white">
                    <a:lumMod val="95000"/>
                  </a:prstClr>
                </a:solidFill>
                <a:latin typeface="Calibri"/>
              </a:rPr>
              <a:t>.</a:t>
            </a:r>
          </a:p>
          <a:p>
            <a:endParaRPr lang="ru-RU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sp>
        <p:nvSpPr>
          <p:cNvPr id="7" name="Блок-схема: перфолента 6">
            <a:extLst>
              <a:ext uri="{FF2B5EF4-FFF2-40B4-BE49-F238E27FC236}">
                <a16:creationId xmlns:a16="http://schemas.microsoft.com/office/drawing/2014/main" xmlns="" id="{91113D34-A2F7-41E7-984A-43D4C9E6DAC4}"/>
              </a:ext>
            </a:extLst>
          </p:cNvPr>
          <p:cNvSpPr/>
          <p:nvPr/>
        </p:nvSpPr>
        <p:spPr>
          <a:xfrm>
            <a:off x="541421" y="3094039"/>
            <a:ext cx="5334000" cy="1307211"/>
          </a:xfrm>
          <a:prstGeom prst="flowChartPunchedTape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prstClr val="white">
                    <a:lumMod val="95000"/>
                  </a:prstClr>
                </a:solidFill>
                <a:latin typeface="Calibri"/>
              </a:rPr>
              <a:t>2. проектная деятельность обучающихся.</a:t>
            </a:r>
          </a:p>
        </p:txBody>
      </p:sp>
      <p:sp>
        <p:nvSpPr>
          <p:cNvPr id="8" name="Блок-схема: перфолента 7">
            <a:extLst>
              <a:ext uri="{FF2B5EF4-FFF2-40B4-BE49-F238E27FC236}">
                <a16:creationId xmlns:a16="http://schemas.microsoft.com/office/drawing/2014/main" xmlns="" id="{701A46E7-9BCD-44C2-AB59-BE5E88A4CEEE}"/>
              </a:ext>
            </a:extLst>
          </p:cNvPr>
          <p:cNvSpPr/>
          <p:nvPr/>
        </p:nvSpPr>
        <p:spPr>
          <a:xfrm>
            <a:off x="531896" y="4541838"/>
            <a:ext cx="5334000" cy="1338072"/>
          </a:xfrm>
          <a:prstGeom prst="flowChartPunchedTap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prstClr val="white">
                    <a:lumMod val="95000"/>
                  </a:prstClr>
                </a:solidFill>
                <a:latin typeface="Calibri"/>
              </a:rPr>
              <a:t>3. технология развития критического мышления (ТРКМ).</a:t>
            </a:r>
          </a:p>
        </p:txBody>
      </p:sp>
    </p:spTree>
    <p:extLst>
      <p:ext uri="{BB962C8B-B14F-4D97-AF65-F5344CB8AC3E}">
        <p14:creationId xmlns:p14="http://schemas.microsoft.com/office/powerpoint/2010/main" val="389184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97229" y="2512192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highlight>
                  <a:srgbClr val="FFFF00"/>
                </a:highlight>
              </a:rPr>
              <a:t>ВЫВОДЫ: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highlight>
                  <a:srgbClr val="FFFF00"/>
                </a:highlight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  <a:highlight>
                  <a:srgbClr val="FFFF00"/>
                </a:highlight>
              </a:rPr>
            </a:br>
            <a:endParaRPr lang="ru-RU" dirty="0">
              <a:solidFill>
                <a:schemeClr val="bg1">
                  <a:lumMod val="9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629" y="3544503"/>
            <a:ext cx="10972800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    </a:t>
            </a:r>
            <a:r>
              <a:rPr lang="ru-RU" sz="2600" dirty="0">
                <a:solidFill>
                  <a:schemeClr val="bg1">
                    <a:lumMod val="95000"/>
                  </a:schemeClr>
                </a:solidFill>
              </a:rPr>
              <a:t>каждое учебное занятие должно быть интересно и   познавательно, </a:t>
            </a:r>
          </a:p>
          <a:p>
            <a:r>
              <a:rPr lang="ru-RU" sz="2600" dirty="0">
                <a:solidFill>
                  <a:schemeClr val="bg1">
                    <a:lumMod val="95000"/>
                  </a:schemeClr>
                </a:solidFill>
              </a:rPr>
              <a:t>учебные задания должны быть выполнимы в процессе осуществляемой практической деятельности,</a:t>
            </a:r>
          </a:p>
          <a:p>
            <a:r>
              <a:rPr lang="ru-RU" sz="2600">
                <a:solidFill>
                  <a:schemeClr val="bg1">
                    <a:lumMod val="95000"/>
                  </a:schemeClr>
                </a:solidFill>
              </a:rPr>
              <a:t>каждое занятие должно </a:t>
            </a:r>
            <a:r>
              <a:rPr lang="ru-RU" sz="2600" dirty="0">
                <a:solidFill>
                  <a:schemeClr val="bg1">
                    <a:lumMod val="95000"/>
                  </a:schemeClr>
                </a:solidFill>
              </a:rPr>
              <a:t>быть оригинальным и запоминающимся, иметь элемент неожиданности,</a:t>
            </a:r>
          </a:p>
          <a:p>
            <a:r>
              <a:rPr lang="ru-RU" sz="2600" dirty="0">
                <a:solidFill>
                  <a:schemeClr val="bg1">
                    <a:lumMod val="95000"/>
                  </a:schemeClr>
                </a:solidFill>
              </a:rPr>
              <a:t>важна доступность учебного материала, его соответствие возрасту и развитию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4772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715" y="-144379"/>
            <a:ext cx="3384884" cy="114300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Источники: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8698" y="299744"/>
            <a:ext cx="10972800" cy="452596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spravochnick.ru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studopedia.su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2400" dirty="0" err="1">
                <a:solidFill>
                  <a:schemeClr val="bg1">
                    <a:lumMod val="95000"/>
                  </a:schemeClr>
                </a:solidFill>
              </a:rPr>
              <a:t>Яндекс.Картинки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https://infourok.ru/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03800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002" y="3785451"/>
            <a:ext cx="10972800" cy="4525963"/>
          </a:xfrm>
        </p:spPr>
        <p:txBody>
          <a:bodyPr>
            <a:normAutofit/>
          </a:bodyPr>
          <a:lstStyle/>
          <a:p>
            <a:r>
              <a:rPr lang="ru-RU" sz="3500" b="1" i="1" dirty="0">
                <a:solidFill>
                  <a:schemeClr val="accent6">
                    <a:lumMod val="75000"/>
                  </a:schemeClr>
                </a:solidFill>
              </a:rPr>
              <a:t>Практико-ориентированное обучение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– это процесс освоения обучаемыми образовательной программы с целью формирования у них навыков практической деятельности за счёт выполнения ими реальных практических задач. </a:t>
            </a:r>
          </a:p>
          <a:p>
            <a:pPr marL="0" indent="0">
              <a:buNone/>
            </a:pP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2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355" y="457200"/>
            <a:ext cx="109728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28700"/>
            <a:ext cx="8382000" cy="6096000"/>
          </a:xfrm>
        </p:spPr>
        <p:txBody>
          <a:bodyPr>
            <a:normAutofit lnSpcReduction="10000"/>
          </a:bodyPr>
          <a:lstStyle/>
          <a:p>
            <a:endParaRPr lang="ru-RU" dirty="0">
              <a:solidFill>
                <a:schemeClr val="bg1">
                  <a:lumMod val="95000"/>
                </a:schemeClr>
              </a:solidFill>
              <a:latin typeface="Tahoma"/>
            </a:endParaRP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/>
              </a:rPr>
              <a:t>Практико-ориентированное обучение   должно способствовать повышению мотивированности обучаемых на приобретение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ahoma"/>
              </a:rPr>
              <a:t>практических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/>
              </a:rPr>
              <a:t> навыков.  </a:t>
            </a:r>
          </a:p>
          <a:p>
            <a:pPr marL="457200" lvl="1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/>
              </a:rPr>
              <a:t>		</a:t>
            </a:r>
          </a:p>
          <a:p>
            <a:pPr marL="457200" lvl="1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/>
              </a:rPr>
              <a:t>	При практико-ориентированном подходе традиционная модель дополняется новой дидактической единицей: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ahoma"/>
              </a:rPr>
              <a:t>ЗНАНИЯ — УМЕНИЯ — НАВЫКИ — ОПЫТ ДЕЯТЕЛЬНОСТИ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/>
              </a:rPr>
              <a:t>, что позволяет сформировать компетентность.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7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97" y="1558491"/>
            <a:ext cx="8229600" cy="5135563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Целью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практико-ориентированного обучения является интенсификация процесса поиска, получения и накопления новых знаний, умений и навыков для выработки у обучаемых определенных компетенций. </a:t>
            </a:r>
          </a:p>
          <a:p>
            <a:endParaRPr lang="ru-RU" sz="2400" b="1" i="1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2400" b="1" i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Сущность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</a:rPr>
              <a:t> практико-ориентированного обучения заключается в приобретении новых знаний и формировании практического опыта их использования при решении задач и проблем в социальной, учебной или профессиональной сферах.</a:t>
            </a:r>
          </a:p>
          <a:p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36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003" y="1100003"/>
            <a:ext cx="7786838" cy="5211763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Основу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практико-ориентированного метода обучения составляет создание педагогом таких условий, в рамках которых учащиеся будут иметь возможности реализовать свои потребности к познанию и исследованию, освоить различные формы учебной деятельности и применять их в самостоятельной работе.</a:t>
            </a:r>
          </a:p>
          <a:p>
            <a:pPr marL="0" indent="0">
              <a:buNone/>
            </a:pP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223" y="543377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highlight>
                  <a:srgbClr val="FFFF00"/>
                </a:highlight>
              </a:rPr>
              <a:t>Принципы практико-ориентированного обучения </a:t>
            </a:r>
          </a:p>
        </p:txBody>
      </p:sp>
      <p:sp>
        <p:nvSpPr>
          <p:cNvPr id="3" name="Овал 2"/>
          <p:cNvSpPr/>
          <p:nvPr/>
        </p:nvSpPr>
        <p:spPr>
          <a:xfrm>
            <a:off x="603183" y="2484922"/>
            <a:ext cx="3891815" cy="130021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Calibri"/>
              </a:rPr>
              <a:t>Принцип самостоятельности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2906829" y="556102"/>
            <a:ext cx="3674845" cy="11956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Calibri"/>
              </a:rPr>
              <a:t>Принцип свободы</a:t>
            </a:r>
          </a:p>
        </p:txBody>
      </p:sp>
      <p:sp>
        <p:nvSpPr>
          <p:cNvPr id="5" name="Овал 4"/>
          <p:cNvSpPr/>
          <p:nvPr/>
        </p:nvSpPr>
        <p:spPr>
          <a:xfrm>
            <a:off x="4494998" y="3881387"/>
            <a:ext cx="3248827" cy="130021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Calibri"/>
              </a:rPr>
              <a:t>Принцип сотрудничества</a:t>
            </a:r>
          </a:p>
        </p:txBody>
      </p:sp>
    </p:spTree>
    <p:extLst>
      <p:ext uri="{BB962C8B-B14F-4D97-AF65-F5344CB8AC3E}">
        <p14:creationId xmlns:p14="http://schemas.microsoft.com/office/powerpoint/2010/main" val="271911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227" y="3589420"/>
            <a:ext cx="11561545" cy="4678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Принцип самостоятельности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– подразумевает организацию учебного процесса таким образом, чтобы дать учащимся возможность самостоятельного поиска и усвоения учебного материала, а также возможность осуществления самостоятельной практической и исследовательской деятельности.</a:t>
            </a:r>
          </a:p>
          <a:p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76" y="593340"/>
            <a:ext cx="2757237" cy="2729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8C56C39-B461-48F3-B4C3-0815311DA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15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4616" y="3977480"/>
            <a:ext cx="10502767" cy="5211763"/>
          </a:xfrm>
        </p:spPr>
        <p:txBody>
          <a:bodyPr/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Принцип свободы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– направлен на то, что педагог должен предоставлять учащимся свободу выбора в поиске учебного материала, его усвоении, представлении собственных работ и т.д.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344" y="612290"/>
            <a:ext cx="28575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64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671794"/>
            <a:ext cx="10972800" cy="4525963"/>
          </a:xfrm>
        </p:spPr>
        <p:txBody>
          <a:bodyPr/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Принцип сотрудничества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– предусматривает равноправное участие педагога и учащихся в учебном процессе. Во время учебного занятия, обучающиеся не просто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механически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воспринимают учебный материал, а принимают равное активное участие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 обучении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04" y="923224"/>
            <a:ext cx="3403058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2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421</Words>
  <Application>Microsoft Office PowerPoint</Application>
  <PresentationFormat>Широкоэкранный</PresentationFormat>
  <Paragraphs>47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Tahoma</vt:lpstr>
      <vt:lpstr>1_Office Theme</vt:lpstr>
      <vt:lpstr>«Актуальность практико-ориентированного обучения в системе дополнительного образования»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практико-ориентированного обучения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  Педагогические технологии :  </vt:lpstr>
      <vt:lpstr>ВЫВОДЫ: </vt:lpstr>
      <vt:lpstr>Источники: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«Практико-ориентированное обучение в системе дополнительного образования: актуальность в условиях современного мира»</dc:title>
  <dc:creator>Алексей Тырченков</dc:creator>
  <cp:lastModifiedBy>User</cp:lastModifiedBy>
  <cp:revision>20</cp:revision>
  <dcterms:created xsi:type="dcterms:W3CDTF">2021-11-15T17:31:36Z</dcterms:created>
  <dcterms:modified xsi:type="dcterms:W3CDTF">2022-02-22T09:21:17Z</dcterms:modified>
</cp:coreProperties>
</file>