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2" r:id="rId2"/>
    <p:sldId id="262" r:id="rId3"/>
    <p:sldId id="261" r:id="rId4"/>
    <p:sldId id="260" r:id="rId5"/>
    <p:sldId id="270" r:id="rId6"/>
    <p:sldId id="263" r:id="rId7"/>
    <p:sldId id="273" r:id="rId8"/>
    <p:sldId id="264" r:id="rId9"/>
    <p:sldId id="268" r:id="rId10"/>
    <p:sldId id="276" r:id="rId11"/>
    <p:sldId id="277" r:id="rId12"/>
    <p:sldId id="269" r:id="rId13"/>
    <p:sldId id="266" r:id="rId14"/>
    <p:sldId id="27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  <a:srgbClr val="66FF33"/>
    <a:srgbClr val="FF66FF"/>
    <a:srgbClr val="33CC33"/>
    <a:srgbClr val="FF6699"/>
    <a:srgbClr val="6C0000"/>
    <a:srgbClr val="66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36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E37EAC-1D2A-4716-A3AF-7D7F3413746A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A64C74-F182-44AB-8680-0156E12A0FE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9646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215489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CA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727659-40C3-473D-AA2C-6B1AA360AD38}" type="slidenum">
              <a:rPr lang="fr-CA"/>
              <a:pPr>
                <a:defRPr/>
              </a:pPr>
              <a:t>‹#›</a:t>
            </a:fld>
            <a:endParaRPr lang="fr-CA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baby2000.ru/skazki/text/po_sh_veleniu.html" TargetMode="External"/><Relationship Id="rId4" Type="http://schemas.openxmlformats.org/officeDocument/2006/relationships/hyperlink" Target="http://viki.rdf.ru/item/2681/download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hyperlink" Target="http://planetadetstva.net/pedagogam/gotovimsya-k-shkole/razvivaem-logicheskoe-myshlenie-detej.html" TargetMode="External"/><Relationship Id="rId5" Type="http://schemas.openxmlformats.org/officeDocument/2006/relationships/image" Target="../media/image10.emf"/><Relationship Id="rId4" Type="http://schemas.openxmlformats.org/officeDocument/2006/relationships/package" Target="../embeddings/______Microsoft_PowerPoint1.sld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8"/>
          <p:cNvSpPr>
            <a:spLocks noChangeArrowheads="1"/>
          </p:cNvSpPr>
          <p:nvPr/>
        </p:nvSpPr>
        <p:spPr bwMode="auto">
          <a:xfrm>
            <a:off x="214313" y="1643063"/>
            <a:ext cx="8929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" pitchFamily="34" charset="0"/>
              <a:buAutoNum type="arabicPeriod"/>
            </a:pPr>
            <a:endParaRPr lang="ru-RU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 startAt="2"/>
            </a:pPr>
            <a:endParaRPr lang="ru-RU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5" name="Заголовок 1"/>
          <p:cNvSpPr>
            <a:spLocks/>
          </p:cNvSpPr>
          <p:nvPr/>
        </p:nvSpPr>
        <p:spPr bwMode="auto">
          <a:xfrm>
            <a:off x="609600" y="304800"/>
            <a:ext cx="8229600" cy="3381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endParaRPr lang="ru-RU" sz="32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188640"/>
            <a:ext cx="48791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Тема: </a:t>
            </a:r>
            <a:r>
              <a:rPr lang="ru-RU" sz="24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«По щучьему велению»</a:t>
            </a:r>
          </a:p>
        </p:txBody>
      </p:sp>
      <p:pic>
        <p:nvPicPr>
          <p:cNvPr id="7" name="Picture 6" descr="http://img0.liveinternet.ru/images/attach/c/10/108/932/108932410_Katrinchi_Po_schuchemu_veleniyu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7158" y="1075179"/>
            <a:ext cx="8001056" cy="5425655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" name="Rectangle 4"/>
          <p:cNvSpPr>
            <a:spLocks noChangeArrowheads="1"/>
          </p:cNvSpPr>
          <p:nvPr/>
        </p:nvSpPr>
        <p:spPr bwMode="auto">
          <a:xfrm>
            <a:off x="467544" y="1041557"/>
            <a:ext cx="4032448" cy="1231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Упражнение «Муха»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Развитие внимания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3" name="Picture 5" descr="C:\Users\светлана\Desktop\Новая папка\IMG_20151031_0919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196752"/>
            <a:ext cx="3744416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2775" name="Picture 7" descr="C:\Users\светлана\Desktop\Новая папка\IMG_20151031_1316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14554"/>
            <a:ext cx="2448272" cy="183620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251520" y="4437112"/>
            <a:ext cx="48245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Упражнение «Какая фигура лишняя?»</a:t>
            </a:r>
            <a:r>
              <a:rPr lang="ru-RU" sz="2000" b="1" i="1" u="sng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endParaRPr lang="ru-RU" b="1" i="1" u="sng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Закрепление представления о геометрических фигурах, умений находить отличительные признаки (форма, цвет) 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6" y="4357694"/>
            <a:ext cx="3089916" cy="197700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88640"/>
            <a:ext cx="28728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Физкультминутка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34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2000240"/>
            <a:ext cx="4286280" cy="30196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357158" y="1571612"/>
          <a:ext cx="3500462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00462"/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 речке быстро мы спустились,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Наклонились и умылись.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Раз, два, три, четыре,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Вот как славно освежились!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 теперь поплыли дружно.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Делать так руками нужно.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Вместе - раз, это — брасс.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Один, другой — это кроль.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Все, как один, плывем, как дельфин.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Вышли на берег крутой</a:t>
                      </a: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отправились домой.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260648"/>
            <a:ext cx="75963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5. Подведение итогов занятия, рефлексия (4 мин).</a:t>
            </a:r>
          </a:p>
          <a:p>
            <a:endParaRPr lang="ru-RU" sz="2400" dirty="0" smtClean="0"/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340768"/>
            <a:ext cx="78488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b="1" u="sng" dirty="0" smtClean="0">
              <a:solidFill>
                <a:srgbClr val="0033CC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763688" y="1196752"/>
            <a:ext cx="53605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Подведение итогов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556792"/>
            <a:ext cx="77867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Цель: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дать качественную оценку деятельности всей группы и отдельных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обучающихся</a:t>
            </a: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Рефлексия </a:t>
            </a:r>
          </a:p>
          <a:p>
            <a:pPr marL="541338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Цель: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создать условия для самооценки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обучающимися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эмоционального состояния</a:t>
            </a:r>
            <a:endParaRPr lang="ru-RU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Содержимое 15" descr="a2f8c4b0ceaa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429000"/>
            <a:ext cx="1428760" cy="1430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http://ru.convdocs.org/pars_docs/refs/215/214166/214166_html_56aa744f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929198"/>
            <a:ext cx="129617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5" name="Picture 1" descr="C:\Users\светлана\Desktop\Новая папка\IMG_20151031_10554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357562"/>
            <a:ext cx="2106234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2466" name="Picture 2" descr="C:\Users\светлана\Desktop\Новая папка\IMG_20151031_1313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3570" y="3643314"/>
            <a:ext cx="2778357" cy="208376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653136"/>
            <a:ext cx="1928826" cy="1571612"/>
          </a:xfrm>
          <a:prstGeom prst="rect">
            <a:avLst/>
          </a:prstGeom>
          <a:noFill/>
        </p:spPr>
      </p:pic>
      <p:pic>
        <p:nvPicPr>
          <p:cNvPr id="7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4869160"/>
            <a:ext cx="1714512" cy="1714512"/>
          </a:xfrm>
          <a:prstGeom prst="rect">
            <a:avLst/>
          </a:prstGeom>
          <a:noFill/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95536" y="1196752"/>
            <a:ext cx="8136904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Дидактический материал: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интерактивная презентация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• раздаточный материал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Список литературы и Интернет-ресурсов:</a:t>
            </a:r>
          </a:p>
          <a:p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1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Преемственность: программа по подготовке к школе детей 5-7 лет / [Н. А. Федосова, Е. В. Коваленко, И.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А.Дедюшкина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и др.;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науч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. рук. Н. А. Федосова.] – М. : Просвещение, 2012.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2. М.И. Моро, С.Н. Волкова Математические ступеньки. М. «Просвещение», 1999г., 2000г.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3. Волина В.В. Праздник числа. Занимательная математика для детей. – М., 1993.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4.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Петерсон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 Л.Г., Холина Н.П. Раз – ступенька, два – ступенька... Практический курс математики для дошкольников. Методические рекомендации. – М.: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Ювента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, 2006.</a:t>
            </a:r>
            <a:r>
              <a:rPr lang="en-US" dirty="0" smtClean="0"/>
              <a:t> </a:t>
            </a:r>
            <a:endParaRPr lang="ru-RU" dirty="0" smtClean="0"/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5.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4"/>
              </a:rPr>
              <a:t>http://viki.rdf.ru/item/2681/download</a:t>
            </a: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6. </a:t>
            </a:r>
            <a:r>
              <a:rPr lang="en-US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5"/>
              </a:rPr>
              <a:t>http://www.baby2000.ru/skazki/text/po_sh_veleniu.html</a:t>
            </a: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260648"/>
            <a:ext cx="67687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Программно – методическое обеспечение занятия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5373216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AutoShape 3" descr="http://ds02.infourok.ru/uploads/ex/0606/00016595-70449a06/640/img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t="3000" b="5499"/>
          <a:stretch>
            <a:fillRect/>
          </a:stretch>
        </p:blipFill>
        <p:spPr bwMode="auto">
          <a:xfrm>
            <a:off x="1857356" y="1214422"/>
            <a:ext cx="4762500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071538" y="5572140"/>
            <a:ext cx="6929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С П А С И Б О  ЗА  ВНИМАНИЕ !</a:t>
            </a:r>
            <a:endParaRPr lang="ru-RU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23528" y="1412776"/>
            <a:ext cx="8392446" cy="4555093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Тип занятия: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обобщение и систематизация изученного.</a:t>
            </a:r>
          </a:p>
          <a:p>
            <a:pPr eaLnBrk="0" hangingPunct="0">
              <a:spcAft>
                <a:spcPts val="600"/>
              </a:spcAft>
              <a:tabLst>
                <a:tab pos="14859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Форма занятия: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игра-путешествие.</a:t>
            </a:r>
          </a:p>
          <a:p>
            <a:pPr lvl="0" fontAlgn="base">
              <a:spcAft>
                <a:spcPts val="6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Методы обучения: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объяснительно-иллюстративный, наглядный, практический, игровой.</a:t>
            </a:r>
          </a:p>
          <a:p>
            <a:pPr eaLnBrk="0" hangingPunct="0">
              <a:spcAft>
                <a:spcPts val="600"/>
              </a:spcAft>
              <a:tabLst>
                <a:tab pos="14859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Методы мотивации:</a:t>
            </a:r>
            <a:r>
              <a:rPr lang="ru-RU" sz="20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поощрение и эмоциональное стимулирование (поддержка, подбадривание, доброжелательность)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Образовательные технологии: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индивидуально- дифференцированный подход, игровая, информационно-коммуникационная, </a:t>
            </a:r>
            <a:r>
              <a:rPr lang="ru-RU" sz="2000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здоровьесберегающая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eaLnBrk="0" hangingPunct="0">
              <a:tabLst>
                <a:tab pos="14859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Возраст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обучающихся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: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5-6 лет.</a:t>
            </a:r>
          </a:p>
          <a:p>
            <a:pPr eaLnBrk="0" hangingPunct="0">
              <a:tabLst>
                <a:tab pos="1485900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Численность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обучающихся: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11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lvl="0" fontAlgn="base">
              <a:spcAft>
                <a:spcPts val="600"/>
              </a:spcAft>
            </a:pP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 fontAlgn="base">
              <a:spcAft>
                <a:spcPts val="600"/>
              </a:spcAft>
            </a:pP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467544" y="1052262"/>
            <a:ext cx="7992888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900" b="1" dirty="0" smtClean="0">
              <a:solidFill>
                <a:srgbClr val="C00000"/>
              </a:solidFill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900" b="1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Задачи:</a:t>
            </a:r>
            <a:r>
              <a:rPr lang="ru-RU" sz="1900" dirty="0" smtClean="0">
                <a:solidFill>
                  <a:srgbClr val="C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endParaRPr lang="ru-RU" sz="19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Образовательные: </a:t>
            </a:r>
            <a:endParaRPr kumimoji="0" lang="ru-RU" sz="19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Закрепить представления детей о количественном и порядковом счете в пределах 10, прямом и обратном счете.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Совершенствовать знания о геометрических фигурах и форме предметов.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Упражнять в пространственной ориентировке на листе бумаги в клетку.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Развивающие:</a:t>
            </a:r>
            <a:endParaRPr kumimoji="0" lang="ru-RU" sz="19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Развивать логическое мышление, воображение, фантазию.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Развивать зрительную, слуховую память и речь.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900" b="1" i="1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Воспитательные:</a:t>
            </a:r>
            <a:endParaRPr kumimoji="0" lang="ru-RU" sz="1900" b="1" i="1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Воспитывать умение работать в коллективе, следовать инструкции взрослого.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9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Arial" pitchFamily="34" charset="0"/>
              </a:rPr>
              <a:t>Воспитывать интерес к математическим занятиям.</a:t>
            </a:r>
            <a:endParaRPr kumimoji="0" lang="ru-RU" sz="19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39552" y="1124744"/>
            <a:ext cx="742727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Цель: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закрепление математических знаний, умений и навыков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обучающихся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посредством игры – путешествия.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материалы к урокам\Я УЧУСЬ\ШАБЛОН ДЛЯ ПРЕЗЕНТАЦИИ\готовые шаблоны\Шаблон Школьная страна\Девочка для триггер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31198" y="4869160"/>
            <a:ext cx="1712802" cy="1571612"/>
          </a:xfrm>
          <a:prstGeom prst="rect">
            <a:avLst/>
          </a:prstGeom>
          <a:noFill/>
        </p:spPr>
      </p:pic>
      <p:pic>
        <p:nvPicPr>
          <p:cNvPr id="7" name="Picture 2" descr="D:\материалы к урокам\Я УЧУСЬ\ШАБЛОН ДЛЯ ПРЕЗЕНТАЦИИ\готовые шаблоны\Шаблон Школьная страна\мальчик для триггер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4941168"/>
            <a:ext cx="1714512" cy="171451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483768" y="188640"/>
            <a:ext cx="41781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Планируемые результаты</a:t>
            </a:r>
            <a:endParaRPr lang="ru-RU" sz="24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683568" y="965920"/>
            <a:ext cx="784887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дети будут четко вести прямой,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обратный и порядковый счет;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составлять числовой ряд;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называть этапы решения задачи;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без ошибок ориентироваться на листе бумаги;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знать геометрические фигуры;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определять закономерности;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 устанавливать соотношения количества предметов с числом;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логически мыслить и быть внимательными;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 интересом и эмоциями участвовать в игре-путешествии;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 навыки работы в коллективе;</a:t>
            </a: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 интерес к математике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User2\Desktop\Павлова С.В\Объединение Хочу все знать\фото с объединения\2015-2016\IMG_20151024_0948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3" y="2852936"/>
            <a:ext cx="5340086" cy="40050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776" y="188640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Структура занятия</a:t>
            </a:r>
            <a: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sz="28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4"/>
          <p:cNvSpPr txBox="1">
            <a:spLocks noChangeArrowheads="1"/>
          </p:cNvSpPr>
          <p:nvPr/>
        </p:nvSpPr>
        <p:spPr>
          <a:xfrm>
            <a:off x="251520" y="1412776"/>
            <a:ext cx="7527780" cy="3024336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>
              <a:lnSpc>
                <a:spcPct val="17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1. Организационный момент (1 мин)</a:t>
            </a:r>
          </a:p>
          <a:p>
            <a:pPr>
              <a:lnSpc>
                <a:spcPct val="17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2. Постановка темы и цели занятия (2 мин)</a:t>
            </a:r>
          </a:p>
          <a:p>
            <a:pPr>
              <a:lnSpc>
                <a:spcPct val="17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3. Актуализация знаний (3 мин)</a:t>
            </a:r>
            <a:endParaRPr lang="ru-RU" sz="2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>
              <a:lnSpc>
                <a:spcPct val="17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4. Закрепление изученного (20 мин)</a:t>
            </a:r>
          </a:p>
          <a:p>
            <a:pPr marL="0" lvl="1">
              <a:lnSpc>
                <a:spcPct val="17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5.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Подведение итогов занятия, </a:t>
            </a:r>
            <a:endParaRPr lang="en-US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lvl="1">
              <a:lnSpc>
                <a:spcPct val="170000"/>
              </a:lnSpc>
            </a:pP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рефлексия (4  мин).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 descr="C:\Users\светлана\Desktop\Новая папка\IMG_20151031_0925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3857628"/>
            <a:ext cx="3357586" cy="25181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14282" y="1428736"/>
            <a:ext cx="528641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1. Организационный момент (1 мин)</a:t>
            </a:r>
          </a:p>
          <a:p>
            <a:pPr marL="271463" indent="-271463" algn="just">
              <a:tabLst>
                <a:tab pos="271463" algn="l"/>
              </a:tabLst>
            </a:pP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  Цель: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мотивировать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обучающихся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к учебной деятельности, посредством создания положительной эмоциональной обстановки и концентрация внимания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обучающихся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71463" indent="-271463" algn="just">
              <a:tabLst>
                <a:tab pos="271463" algn="l"/>
              </a:tabLst>
            </a:pP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271463" indent="-271463" algn="just">
              <a:tabLst>
                <a:tab pos="271463" algn="l"/>
              </a:tabLst>
            </a:pPr>
            <a:endParaRPr lang="ru-RU" sz="20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71463" indent="-271463" algn="just">
              <a:tabLst>
                <a:tab pos="271463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Постановка темы и цели занятия </a:t>
            </a:r>
          </a:p>
          <a:p>
            <a:pPr marL="271463" indent="-271463" algn="just">
              <a:tabLst>
                <a:tab pos="271463" algn="l"/>
              </a:tabLst>
            </a:pPr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 (2 мин)</a:t>
            </a:r>
          </a:p>
          <a:p>
            <a:pPr marL="271463" indent="-7938"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Цель: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совместное определение темы и постановка цели занятия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0" name="Picture 2" descr="http://s.pfst.net/2010.11/3521146881c142a042fc096223457a9c9a4bee03ed_b.jpg"/>
          <p:cNvPicPr>
            <a:picLocks noChangeAspect="1" noChangeArrowheads="1"/>
          </p:cNvPicPr>
          <p:nvPr/>
        </p:nvPicPr>
        <p:blipFill>
          <a:blip r:embed="rId3" cstate="print"/>
          <a:srcRect l="5000" t="5085" r="4999" b="5932"/>
          <a:stretch>
            <a:fillRect/>
          </a:stretch>
        </p:blipFill>
        <p:spPr bwMode="auto">
          <a:xfrm>
            <a:off x="5715008" y="1357298"/>
            <a:ext cx="2286016" cy="22225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475656" y="188640"/>
            <a:ext cx="6155403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3. Актуализация опорных знаний (3 мин)</a:t>
            </a:r>
            <a:endParaRPr lang="ru-RU" sz="2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1196752"/>
            <a:ext cx="8280920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</a:t>
            </a:r>
            <a:r>
              <a:rPr lang="ru-RU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: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повторение изученного материала и выявление затруднений в индивидуальной деятельности каждого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обучающегося</a:t>
            </a: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ru-RU" sz="2000" b="1" i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74" name="AutoShape 2" descr="i?id=85308724-54-72&amp;n=2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1928802"/>
            <a:ext cx="18191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Устный счет </a:t>
            </a:r>
            <a:endParaRPr lang="ru-RU" sz="2000" dirty="0" smtClean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357430"/>
            <a:ext cx="40318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Счет от 1 до 10 по порядку и обратно.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lvl="0">
              <a:buFont typeface="Arial" pitchFamily="34" charset="0"/>
              <a:buChar char="•"/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Устный счет по схеме</a:t>
            </a:r>
          </a:p>
          <a:p>
            <a:pPr lvl="0">
              <a:buFont typeface="Arial" pitchFamily="34" charset="0"/>
              <a:buChar char="•"/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/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Font typeface="Arial" pitchFamily="34" charset="0"/>
              <a:buChar char="•"/>
            </a:pP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Работа по карточкам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 (7, 6, 4, 2, 1, 5, 3, 8, 9).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Line 102"/>
          <p:cNvSpPr>
            <a:spLocks noChangeShapeType="1"/>
          </p:cNvSpPr>
          <p:nvPr/>
        </p:nvSpPr>
        <p:spPr bwMode="auto">
          <a:xfrm flipV="1">
            <a:off x="5206962" y="3861048"/>
            <a:ext cx="209555" cy="31191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Line 99"/>
          <p:cNvSpPr>
            <a:spLocks noChangeShapeType="1"/>
          </p:cNvSpPr>
          <p:nvPr/>
        </p:nvSpPr>
        <p:spPr bwMode="auto">
          <a:xfrm flipV="1">
            <a:off x="5999050" y="4581128"/>
            <a:ext cx="17144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Line 93"/>
          <p:cNvSpPr>
            <a:spLocks noChangeShapeType="1"/>
          </p:cNvSpPr>
          <p:nvPr/>
        </p:nvSpPr>
        <p:spPr bwMode="auto">
          <a:xfrm>
            <a:off x="5134954" y="4293096"/>
            <a:ext cx="171449" cy="467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AutoShape 96"/>
          <p:cNvSpPr>
            <a:spLocks noChangeArrowheads="1"/>
          </p:cNvSpPr>
          <p:nvPr/>
        </p:nvSpPr>
        <p:spPr bwMode="auto">
          <a:xfrm>
            <a:off x="5134954" y="3573016"/>
            <a:ext cx="266696" cy="216024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 sz="1200" b="1" dirty="0" smtClean="0">
                <a:latin typeface="Arial" pitchFamily="34" charset="0"/>
                <a:cs typeface="Arial" pitchFamily="34" charset="0"/>
              </a:rPr>
              <a:t>1</a:t>
            </a:r>
            <a:endParaRPr lang="ru-RU" sz="1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AutoShape 91"/>
          <p:cNvSpPr>
            <a:spLocks noChangeArrowheads="1"/>
          </p:cNvSpPr>
          <p:nvPr/>
        </p:nvSpPr>
        <p:spPr bwMode="auto">
          <a:xfrm>
            <a:off x="5062946" y="4437112"/>
            <a:ext cx="304800" cy="211829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r>
              <a:rPr lang="ru-RU" sz="1100" b="1" dirty="0" smtClean="0">
                <a:latin typeface="Arial" pitchFamily="34" charset="0"/>
                <a:cs typeface="Arial" pitchFamily="34" charset="0"/>
              </a:rPr>
              <a:t>2</a:t>
            </a:r>
            <a:endParaRPr lang="ru-RU" sz="11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Line 101"/>
          <p:cNvSpPr>
            <a:spLocks noChangeShapeType="1"/>
          </p:cNvSpPr>
          <p:nvPr/>
        </p:nvSpPr>
        <p:spPr bwMode="auto">
          <a:xfrm flipV="1">
            <a:off x="6863146" y="4581128"/>
            <a:ext cx="17144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Line 89"/>
          <p:cNvSpPr>
            <a:spLocks noChangeShapeType="1"/>
          </p:cNvSpPr>
          <p:nvPr/>
        </p:nvSpPr>
        <p:spPr bwMode="auto">
          <a:xfrm flipV="1">
            <a:off x="6791138" y="3645024"/>
            <a:ext cx="17144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Line 90"/>
          <p:cNvSpPr>
            <a:spLocks noChangeShapeType="1"/>
          </p:cNvSpPr>
          <p:nvPr/>
        </p:nvSpPr>
        <p:spPr bwMode="auto">
          <a:xfrm flipV="1">
            <a:off x="5999050" y="3645024"/>
            <a:ext cx="171449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 sz="110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Oval 103"/>
          <p:cNvSpPr>
            <a:spLocks noChangeArrowheads="1"/>
          </p:cNvSpPr>
          <p:nvPr/>
        </p:nvSpPr>
        <p:spPr bwMode="auto">
          <a:xfrm>
            <a:off x="5422986" y="4293096"/>
            <a:ext cx="533400" cy="454842"/>
          </a:xfrm>
          <a:prstGeom prst="ellipse">
            <a:avLst/>
          </a:prstGeom>
          <a:solidFill>
            <a:srgbClr val="FF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1100" b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Oval 103"/>
          <p:cNvSpPr>
            <a:spLocks noChangeArrowheads="1"/>
          </p:cNvSpPr>
          <p:nvPr/>
        </p:nvSpPr>
        <p:spPr bwMode="auto">
          <a:xfrm>
            <a:off x="5422986" y="3501008"/>
            <a:ext cx="533400" cy="454842"/>
          </a:xfrm>
          <a:prstGeom prst="ellipse">
            <a:avLst/>
          </a:prstGeom>
          <a:solidFill>
            <a:srgbClr val="00B0F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1100" b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Oval 103"/>
          <p:cNvSpPr>
            <a:spLocks noChangeArrowheads="1"/>
          </p:cNvSpPr>
          <p:nvPr/>
        </p:nvSpPr>
        <p:spPr bwMode="auto">
          <a:xfrm>
            <a:off x="6287082" y="4365104"/>
            <a:ext cx="533400" cy="454842"/>
          </a:xfrm>
          <a:prstGeom prst="ellipse">
            <a:avLst/>
          </a:prstGeom>
          <a:solidFill>
            <a:srgbClr val="66FF3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1100" b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Oval 103"/>
          <p:cNvSpPr>
            <a:spLocks noChangeArrowheads="1"/>
          </p:cNvSpPr>
          <p:nvPr/>
        </p:nvSpPr>
        <p:spPr bwMode="auto">
          <a:xfrm>
            <a:off x="6215074" y="3429000"/>
            <a:ext cx="533400" cy="454842"/>
          </a:xfrm>
          <a:prstGeom prst="ellipse">
            <a:avLst/>
          </a:prstGeom>
          <a:solidFill>
            <a:srgbClr val="FF6699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1100" b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Oval 103"/>
          <p:cNvSpPr>
            <a:spLocks noChangeArrowheads="1"/>
          </p:cNvSpPr>
          <p:nvPr/>
        </p:nvSpPr>
        <p:spPr bwMode="auto">
          <a:xfrm>
            <a:off x="7079170" y="4365104"/>
            <a:ext cx="533400" cy="454842"/>
          </a:xfrm>
          <a:prstGeom prst="ellipse">
            <a:avLst/>
          </a:prstGeom>
          <a:solidFill>
            <a:srgbClr val="FF505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1100" b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Oval 103"/>
          <p:cNvSpPr>
            <a:spLocks noChangeArrowheads="1"/>
          </p:cNvSpPr>
          <p:nvPr/>
        </p:nvSpPr>
        <p:spPr bwMode="auto">
          <a:xfrm>
            <a:off x="7007162" y="3356992"/>
            <a:ext cx="533400" cy="454842"/>
          </a:xfrm>
          <a:prstGeom prst="ellipse">
            <a:avLst/>
          </a:prstGeom>
          <a:solidFill>
            <a:srgbClr val="33CC33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ru-RU" sz="1100" b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val 103"/>
          <p:cNvSpPr>
            <a:spLocks noChangeArrowheads="1"/>
          </p:cNvSpPr>
          <p:nvPr/>
        </p:nvSpPr>
        <p:spPr bwMode="auto">
          <a:xfrm>
            <a:off x="4486882" y="3717032"/>
            <a:ext cx="648072" cy="648072"/>
          </a:xfrm>
          <a:prstGeom prst="ellipse">
            <a:avLst/>
          </a:prstGeom>
          <a:solidFill>
            <a:srgbClr val="FFC0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/>
            <a:r>
              <a:rPr lang="ru-RU" sz="2000" b="1" dirty="0" smtClean="0">
                <a:cs typeface="Times New Roman" pitchFamily="18" charset="0"/>
              </a:rPr>
              <a:t>8</a:t>
            </a:r>
            <a:r>
              <a:rPr lang="ru-RU" sz="2000" dirty="0" smtClean="0">
                <a:cs typeface="Times New Roman" pitchFamily="18" charset="0"/>
              </a:rPr>
              <a:t> </a:t>
            </a:r>
            <a:r>
              <a:rPr lang="ru-RU" sz="2000" b="1" dirty="0" smtClean="0">
                <a:cs typeface="Times New Roman" pitchFamily="18" charset="0"/>
              </a:rPr>
              <a:t>-</a:t>
            </a:r>
            <a:endParaRPr lang="ru-RU" sz="2000" b="1" dirty="0"/>
          </a:p>
        </p:txBody>
      </p:sp>
      <p:pic>
        <p:nvPicPr>
          <p:cNvPr id="35844" name="Picture 4" descr="C:\Users\User2\Desktop\slide_2.jpg"/>
          <p:cNvPicPr>
            <a:picLocks noChangeAspect="1" noChangeArrowheads="1"/>
          </p:cNvPicPr>
          <p:nvPr/>
        </p:nvPicPr>
        <p:blipFill>
          <a:blip r:embed="rId2" cstate="print"/>
          <a:srcRect t="31112"/>
          <a:stretch>
            <a:fillRect/>
          </a:stretch>
        </p:blipFill>
        <p:spPr bwMode="auto">
          <a:xfrm>
            <a:off x="4929190" y="2214554"/>
            <a:ext cx="2643206" cy="1107265"/>
          </a:xfrm>
          <a:prstGeom prst="rect">
            <a:avLst/>
          </a:prstGeom>
          <a:noFill/>
        </p:spPr>
      </p:pic>
      <p:pic>
        <p:nvPicPr>
          <p:cNvPr id="35845" name="Picture 5" descr="C:\Users\User2\Desktop\fc13cd2b3864f672925847ee7ba33da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929198"/>
            <a:ext cx="2143140" cy="1414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4. Закрепление изученного (20 мин)</a:t>
            </a:r>
            <a:b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</a:br>
            <a:endParaRPr lang="ru-RU" sz="23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1124744"/>
            <a:ext cx="80648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000" b="1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Цель:</a:t>
            </a:r>
            <a:r>
              <a:rPr lang="ru-RU" sz="20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активизация внимания и организация работы 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обучающихся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, повторение материала с целью его обобщения и углубления</a:t>
            </a:r>
            <a:endParaRPr lang="ru-RU" sz="20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5057110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819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4818" name="Object 2"/>
          <p:cNvGraphicFramePr>
            <a:graphicFrameLocks noChangeAspect="1"/>
          </p:cNvGraphicFramePr>
          <p:nvPr/>
        </p:nvGraphicFramePr>
        <p:xfrm>
          <a:off x="4139952" y="2636912"/>
          <a:ext cx="4283270" cy="3214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Слайд" r:id="rId4" imgW="4521194" imgH="3390965" progId="PowerPoint.Slide.12">
                  <p:embed/>
                </p:oleObj>
              </mc:Choice>
              <mc:Fallback>
                <p:oleObj name="Слайд" r:id="rId4" imgW="4521194" imgH="3390965" progId="PowerPoint.Slide.12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2636912"/>
                        <a:ext cx="4283270" cy="32147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179512" y="2996952"/>
            <a:ext cx="424847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Упражнение «Назови соседей»</a:t>
            </a:r>
          </a:p>
          <a:p>
            <a:endParaRPr lang="ru-RU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Определение последующего и предыдущего числа к названному, совершенствование слухового восприятия</a:t>
            </a: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  <a:hlinkClick r:id="rId6" tooltip="Развиваем логическое мышление"/>
              </a:rPr>
              <a:t> 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67544" y="1196752"/>
            <a:ext cx="4464496" cy="1161818"/>
          </a:xfrm>
        </p:spPr>
        <p:txBody>
          <a:bodyPr>
            <a:normAutofit fontScale="90000"/>
          </a:bodyPr>
          <a:lstStyle/>
          <a:p>
            <a:pPr algn="l"/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           </a:t>
            </a:r>
            <a:r>
              <a:rPr lang="ru-RU" sz="2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«Графический диктант» </a:t>
            </a: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Развитие пространственного воображения, мелкой моторики пальцев рук, координации движений</a:t>
            </a:r>
            <a: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</a:b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C:\Users\User2\Desktop\Павлова С.В\Объединение Хочу все знать\фото с объединения\2015-2016\IMG_20151024_094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1571612"/>
            <a:ext cx="3339853" cy="250489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Picture 9" descr="P110313_0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2492896"/>
            <a:ext cx="2209374" cy="16561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179512" y="4293096"/>
            <a:ext cx="53849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Упражнение «Продолжай – не зевай»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868144" y="4437112"/>
            <a:ext cx="38164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6 – это 2 + …                              </a:t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8 – это 3 + …</a:t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9 – это 4 + …</a:t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5 – это 3 + …</a:t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7 – это 2 + …</a:t>
            </a:r>
            <a:endParaRPr lang="ru-RU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95536" y="4791635"/>
            <a:ext cx="507605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овершенствование умения записывать арифметические действия, используя карточки с цифрами и знаками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3127</TotalTime>
  <Words>691</Words>
  <Application>Microsoft Office PowerPoint</Application>
  <PresentationFormat>Экран (4:3)</PresentationFormat>
  <Paragraphs>123</Paragraphs>
  <Slides>14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Тема Office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Закрепление изученного (20 мин) </vt:lpstr>
      <vt:lpstr>                «Графический диктант»  Развитие пространственного воображения, мелкой моторики пальцев рук, координации движений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RePack by Diakov</cp:lastModifiedBy>
  <cp:revision>370</cp:revision>
  <dcterms:created xsi:type="dcterms:W3CDTF">2014-07-23T13:48:54Z</dcterms:created>
  <dcterms:modified xsi:type="dcterms:W3CDTF">2022-02-06T18:41:46Z</dcterms:modified>
</cp:coreProperties>
</file>