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65" r:id="rId2"/>
    <p:sldId id="261" r:id="rId3"/>
    <p:sldId id="256" r:id="rId4"/>
    <p:sldId id="257" r:id="rId5"/>
    <p:sldId id="258" r:id="rId6"/>
    <p:sldId id="259" r:id="rId7"/>
    <p:sldId id="260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404664"/>
            <a:ext cx="8229600" cy="2209800"/>
          </a:xfrm>
        </p:spPr>
        <p:txBody>
          <a:bodyPr>
            <a:normAutofit/>
          </a:bodyPr>
          <a:lstStyle/>
          <a:p>
            <a:pPr algn="ctr"/>
            <a:r>
              <a:rPr lang="ru-RU" sz="6600" dirty="0" smtClean="0">
                <a:solidFill>
                  <a:schemeClr val="tx1"/>
                </a:solidFill>
                <a:effectLst/>
              </a:rPr>
              <a:t>Хорошего дня!</a:t>
            </a:r>
            <a:endParaRPr lang="ru-RU" sz="6600" dirty="0"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204864"/>
            <a:ext cx="8229600" cy="84665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dirty="0" smtClean="0"/>
              <a:t>за хорошую работу на уроке!</a:t>
            </a:r>
            <a:endParaRPr lang="ru-RU" sz="4400" dirty="0"/>
          </a:p>
        </p:txBody>
      </p:sp>
      <p:sp>
        <p:nvSpPr>
          <p:cNvPr id="4" name="TextBox 3"/>
          <p:cNvSpPr txBox="1"/>
          <p:nvPr/>
        </p:nvSpPr>
        <p:spPr>
          <a:xfrm>
            <a:off x="2555776" y="1412776"/>
            <a:ext cx="38884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Благодарю</a:t>
            </a:r>
            <a:endParaRPr lang="ru-RU" sz="5400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584" y="3933056"/>
            <a:ext cx="77048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FFFF00"/>
                </a:solidFill>
              </a:rPr>
              <a:t>Благодарить – дарить благо, добро. Давайте делать добро и дарить благо друг другу.</a:t>
            </a:r>
            <a:endParaRPr lang="ru-RU" sz="4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6009" y="421281"/>
            <a:ext cx="4423945" cy="27649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98269" y="193267"/>
            <a:ext cx="4026017" cy="322099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281" y="3429000"/>
            <a:ext cx="4699402" cy="313181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98269" y="3563634"/>
            <a:ext cx="4166219" cy="312466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9552" y="2492896"/>
            <a:ext cx="36724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err="1" smtClean="0">
                <a:solidFill>
                  <a:srgbClr val="FFFF00"/>
                </a:solidFill>
              </a:rPr>
              <a:t>Дождезвон</a:t>
            </a:r>
            <a:endParaRPr lang="ru-RU" sz="4000" b="1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4048" y="2564904"/>
            <a:ext cx="36724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err="1" smtClean="0"/>
              <a:t>Листопадник</a:t>
            </a:r>
            <a:endParaRPr lang="ru-RU" sz="4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11560" y="3789040"/>
            <a:ext cx="36724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err="1" smtClean="0">
                <a:solidFill>
                  <a:srgbClr val="FFFF00"/>
                </a:solidFill>
              </a:rPr>
              <a:t>Снегогон</a:t>
            </a:r>
            <a:endParaRPr lang="ru-RU" sz="4000" b="1" dirty="0">
              <a:solidFill>
                <a:srgbClr val="FFFF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48064" y="3717032"/>
            <a:ext cx="36724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Разноцвет</a:t>
            </a:r>
            <a:endParaRPr lang="ru-RU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p"/>
      <p:bldP spid="11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вопрос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35896" y="2636912"/>
            <a:ext cx="1844824" cy="18448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332656"/>
            <a:ext cx="8208912" cy="2508256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chemeClr val="tx1"/>
                </a:solidFill>
                <a:latin typeface="Arial Black" pitchFamily="34" charset="0"/>
              </a:rPr>
              <a:t>Соединительные гласные О, Е </a:t>
            </a:r>
          </a:p>
          <a:p>
            <a:pPr algn="ctr"/>
            <a:r>
              <a:rPr lang="ru-RU" sz="4800" dirty="0" smtClean="0">
                <a:solidFill>
                  <a:schemeClr val="tx1"/>
                </a:solidFill>
                <a:latin typeface="Arial Black" pitchFamily="34" charset="0"/>
              </a:rPr>
              <a:t>в сложных словах</a:t>
            </a:r>
            <a:endParaRPr lang="ru-RU" sz="4800" dirty="0">
              <a:solidFill>
                <a:schemeClr val="tx1"/>
              </a:solidFill>
              <a:latin typeface="Arial Black" pitchFamily="34" charset="0"/>
            </a:endParaRPr>
          </a:p>
        </p:txBody>
      </p:sp>
      <p:pic>
        <p:nvPicPr>
          <p:cNvPr id="4" name="Рисунок 3" descr="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80112" y="3284984"/>
            <a:ext cx="2445200" cy="2753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о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584" y="3356992"/>
            <a:ext cx="2772614" cy="27726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chemeClr val="tx1"/>
                </a:solidFill>
                <a:effectLst/>
              </a:rPr>
              <a:t>Задачи:</a:t>
            </a:r>
            <a:endParaRPr lang="ru-RU" sz="6000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3600" dirty="0" smtClean="0"/>
              <a:t>1.Узнать, что такое соединительная гласная?</a:t>
            </a:r>
          </a:p>
          <a:p>
            <a:pPr algn="just"/>
            <a:r>
              <a:rPr lang="ru-RU" sz="3600" dirty="0" smtClean="0"/>
              <a:t>2.Научиться определять, когда в слове пишется соединительная гласная О, а когда Е?</a:t>
            </a:r>
          </a:p>
          <a:p>
            <a:pPr algn="just"/>
            <a:r>
              <a:rPr lang="ru-RU" sz="3600" dirty="0" smtClean="0"/>
              <a:t>3.Уметь использовать сложные слова с соединительными гласными в тексте.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азмин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692696"/>
            <a:ext cx="7488832" cy="53857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effectLst/>
              </a:rPr>
              <a:t>Соединительные</a:t>
            </a:r>
            <a:r>
              <a:rPr lang="ru-RU" dirty="0" smtClean="0"/>
              <a:t> гласные О, Е в сложных словах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060848"/>
            <a:ext cx="8229600" cy="403244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5400" dirty="0" smtClean="0"/>
              <a:t>Нос</a:t>
            </a:r>
            <a:r>
              <a:rPr lang="ru-RU" sz="5400" dirty="0" smtClean="0">
                <a:solidFill>
                  <a:srgbClr val="FF0000"/>
                </a:solidFill>
              </a:rPr>
              <a:t>о</a:t>
            </a:r>
            <a:r>
              <a:rPr lang="ru-RU" sz="5400" dirty="0" smtClean="0"/>
              <a:t>рог </a:t>
            </a:r>
          </a:p>
          <a:p>
            <a:pPr algn="ctr">
              <a:buNone/>
            </a:pPr>
            <a:r>
              <a:rPr lang="ru-RU" sz="5400" dirty="0" smtClean="0"/>
              <a:t>П</a:t>
            </a:r>
            <a:r>
              <a:rPr lang="ru-RU" sz="5400" dirty="0" smtClean="0"/>
              <a:t>ул</a:t>
            </a:r>
            <a:r>
              <a:rPr lang="ru-RU" sz="5400" dirty="0" smtClean="0">
                <a:solidFill>
                  <a:srgbClr val="FF0000"/>
                </a:solidFill>
              </a:rPr>
              <a:t>е</a:t>
            </a:r>
            <a:r>
              <a:rPr lang="ru-RU" sz="5400" dirty="0" smtClean="0"/>
              <a:t>мёт </a:t>
            </a:r>
          </a:p>
          <a:p>
            <a:pPr algn="ctr">
              <a:buNone/>
            </a:pPr>
            <a:r>
              <a:rPr lang="ru-RU" sz="5400" dirty="0" smtClean="0"/>
              <a:t>Земл</a:t>
            </a:r>
            <a:r>
              <a:rPr lang="ru-RU" sz="5400" dirty="0" smtClean="0">
                <a:solidFill>
                  <a:srgbClr val="FF0000"/>
                </a:solidFill>
              </a:rPr>
              <a:t>е</a:t>
            </a:r>
            <a:r>
              <a:rPr lang="ru-RU" sz="5400" dirty="0" smtClean="0"/>
              <a:t>ройка</a:t>
            </a:r>
          </a:p>
          <a:p>
            <a:pPr algn="ctr">
              <a:buNone/>
            </a:pPr>
            <a:r>
              <a:rPr lang="ru-RU" sz="5400" dirty="0" smtClean="0"/>
              <a:t>Темн</a:t>
            </a:r>
            <a:r>
              <a:rPr lang="ru-RU" sz="5400" dirty="0" smtClean="0">
                <a:solidFill>
                  <a:srgbClr val="FF0000"/>
                </a:solidFill>
              </a:rPr>
              <a:t>о</a:t>
            </a:r>
            <a:r>
              <a:rPr lang="ru-RU" sz="5400" dirty="0" smtClean="0"/>
              <a:t>волосый</a:t>
            </a:r>
          </a:p>
          <a:p>
            <a:pPr algn="ctr">
              <a:buNone/>
            </a:pPr>
            <a:r>
              <a:rPr lang="ru-RU" sz="5400" dirty="0" smtClean="0"/>
              <a:t>С</a:t>
            </a:r>
            <a:r>
              <a:rPr lang="ru-RU" sz="5400" dirty="0" smtClean="0"/>
              <a:t>ам</a:t>
            </a:r>
            <a:r>
              <a:rPr lang="ru-RU" sz="5400" dirty="0" smtClean="0">
                <a:solidFill>
                  <a:srgbClr val="FF0000"/>
                </a:solidFill>
              </a:rPr>
              <a:t>о</a:t>
            </a:r>
            <a:r>
              <a:rPr lang="ru-RU" sz="5400" dirty="0" smtClean="0"/>
              <a:t>кат</a:t>
            </a:r>
            <a:endParaRPr lang="ru-RU" sz="5400" dirty="0" smtClean="0"/>
          </a:p>
          <a:p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effectLst/>
              </a:rPr>
              <a:t>Соединительные</a:t>
            </a:r>
            <a:r>
              <a:rPr lang="ru-RU" dirty="0" smtClean="0"/>
              <a:t> гласные О, Е в сложных словах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76871"/>
            <a:ext cx="8229600" cy="3895645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5400" dirty="0" smtClean="0"/>
              <a:t>Черн</a:t>
            </a:r>
            <a:r>
              <a:rPr lang="ru-RU" sz="5400" dirty="0" smtClean="0">
                <a:solidFill>
                  <a:srgbClr val="FF0000"/>
                </a:solidFill>
              </a:rPr>
              <a:t>о</a:t>
            </a:r>
            <a:r>
              <a:rPr lang="ru-RU" sz="5400" dirty="0" smtClean="0"/>
              <a:t>кожий</a:t>
            </a:r>
          </a:p>
          <a:p>
            <a:pPr algn="ctr">
              <a:buNone/>
            </a:pPr>
            <a:r>
              <a:rPr lang="ru-RU" sz="5400" dirty="0" smtClean="0"/>
              <a:t> Мыш</a:t>
            </a:r>
            <a:r>
              <a:rPr lang="ru-RU" sz="5400" dirty="0" smtClean="0">
                <a:solidFill>
                  <a:srgbClr val="FF0000"/>
                </a:solidFill>
              </a:rPr>
              <a:t>е</a:t>
            </a:r>
            <a:r>
              <a:rPr lang="ru-RU" sz="5400" dirty="0" smtClean="0"/>
              <a:t>ловка</a:t>
            </a:r>
          </a:p>
          <a:p>
            <a:pPr algn="ctr">
              <a:buNone/>
            </a:pPr>
            <a:r>
              <a:rPr lang="ru-RU" sz="5400" dirty="0" smtClean="0"/>
              <a:t>Пеш</a:t>
            </a:r>
            <a:r>
              <a:rPr lang="ru-RU" sz="5400" dirty="0" smtClean="0">
                <a:solidFill>
                  <a:srgbClr val="FF0000"/>
                </a:solidFill>
              </a:rPr>
              <a:t>е</a:t>
            </a:r>
            <a:r>
              <a:rPr lang="ru-RU" sz="5400" dirty="0" smtClean="0"/>
              <a:t>ход </a:t>
            </a:r>
          </a:p>
          <a:p>
            <a:pPr algn="ctr">
              <a:buNone/>
            </a:pPr>
            <a:r>
              <a:rPr lang="ru-RU" sz="5400" dirty="0" smtClean="0"/>
              <a:t>Бел</a:t>
            </a:r>
            <a:r>
              <a:rPr lang="ru-RU" sz="5400" dirty="0" smtClean="0">
                <a:solidFill>
                  <a:srgbClr val="FF0000"/>
                </a:solidFill>
              </a:rPr>
              <a:t>о</a:t>
            </a:r>
            <a:r>
              <a:rPr lang="ru-RU" sz="5400" dirty="0" smtClean="0"/>
              <a:t>снежка</a:t>
            </a:r>
          </a:p>
          <a:p>
            <a:pPr algn="ctr">
              <a:buNone/>
            </a:pPr>
            <a:r>
              <a:rPr lang="ru-RU" sz="5400" dirty="0" smtClean="0"/>
              <a:t>Утк</a:t>
            </a:r>
            <a:r>
              <a:rPr lang="ru-RU" sz="5400" dirty="0" smtClean="0">
                <a:solidFill>
                  <a:srgbClr val="FF0000"/>
                </a:solidFill>
              </a:rPr>
              <a:t>о</a:t>
            </a:r>
            <a:r>
              <a:rPr lang="ru-RU" sz="5400" dirty="0" smtClean="0"/>
              <a:t>нос</a:t>
            </a:r>
            <a:endParaRPr lang="ru-RU" sz="54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effectLst/>
              </a:rPr>
              <a:t>Соединительные гласные О, Е в сложных словах</a:t>
            </a:r>
            <a:endParaRPr lang="ru-RU" dirty="0"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39248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5400" dirty="0" smtClean="0"/>
              <a:t>Голуб</a:t>
            </a:r>
            <a:r>
              <a:rPr lang="ru-RU" sz="5400" dirty="0" smtClean="0">
                <a:solidFill>
                  <a:srgbClr val="FF0000"/>
                </a:solidFill>
              </a:rPr>
              <a:t>о</a:t>
            </a:r>
            <a:r>
              <a:rPr lang="ru-RU" sz="5400" dirty="0" smtClean="0"/>
              <a:t>глазый</a:t>
            </a:r>
          </a:p>
          <a:p>
            <a:pPr algn="ctr">
              <a:buNone/>
            </a:pPr>
            <a:r>
              <a:rPr lang="ru-RU" sz="5400" dirty="0" smtClean="0"/>
              <a:t>Сам</a:t>
            </a:r>
            <a:r>
              <a:rPr lang="ru-RU" sz="5400" dirty="0" smtClean="0">
                <a:solidFill>
                  <a:srgbClr val="FF0000"/>
                </a:solidFill>
              </a:rPr>
              <a:t>о</a:t>
            </a:r>
            <a:r>
              <a:rPr lang="ru-RU" sz="5400" dirty="0" smtClean="0"/>
              <a:t>вар</a:t>
            </a:r>
          </a:p>
          <a:p>
            <a:pPr algn="ctr">
              <a:buNone/>
            </a:pPr>
            <a:r>
              <a:rPr lang="ru-RU" sz="5400" dirty="0" smtClean="0"/>
              <a:t> Бетон</a:t>
            </a:r>
            <a:r>
              <a:rPr lang="ru-RU" sz="5400" dirty="0" smtClean="0">
                <a:solidFill>
                  <a:srgbClr val="FF0000"/>
                </a:solidFill>
              </a:rPr>
              <a:t>о</a:t>
            </a:r>
            <a:r>
              <a:rPr lang="ru-RU" sz="5400" dirty="0" smtClean="0"/>
              <a:t>мешалка</a:t>
            </a:r>
          </a:p>
          <a:p>
            <a:pPr algn="ctr">
              <a:buNone/>
            </a:pPr>
            <a:r>
              <a:rPr lang="ru-RU" sz="5400" dirty="0" smtClean="0"/>
              <a:t> </a:t>
            </a:r>
            <a:r>
              <a:rPr lang="ru-RU" sz="5400" dirty="0" smtClean="0"/>
              <a:t>П</a:t>
            </a:r>
            <a:r>
              <a:rPr lang="ru-RU" sz="5400" dirty="0" smtClean="0"/>
              <a:t>ыл</a:t>
            </a:r>
            <a:r>
              <a:rPr lang="ru-RU" sz="5400" dirty="0" smtClean="0">
                <a:solidFill>
                  <a:srgbClr val="FF0000"/>
                </a:solidFill>
              </a:rPr>
              <a:t>е</a:t>
            </a:r>
            <a:r>
              <a:rPr lang="ru-RU" sz="5400" dirty="0" smtClean="0"/>
              <a:t>сос</a:t>
            </a:r>
          </a:p>
          <a:p>
            <a:pPr algn="ctr">
              <a:buNone/>
            </a:pPr>
            <a:r>
              <a:rPr lang="ru-RU" sz="5400" dirty="0" smtClean="0"/>
              <a:t>Овощ</a:t>
            </a:r>
            <a:r>
              <a:rPr lang="ru-RU" sz="5400" dirty="0" smtClean="0">
                <a:solidFill>
                  <a:srgbClr val="FF0000"/>
                </a:solidFill>
              </a:rPr>
              <a:t>е</a:t>
            </a:r>
            <a:r>
              <a:rPr lang="ru-RU" sz="5400" dirty="0" smtClean="0"/>
              <a:t>хранилище</a:t>
            </a:r>
            <a:endParaRPr lang="ru-RU" sz="5400" dirty="0" smtClean="0"/>
          </a:p>
          <a:p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effectLst/>
              </a:rPr>
              <a:t>Проверьте текст</a:t>
            </a:r>
            <a:endParaRPr lang="ru-RU" dirty="0"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84576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400" dirty="0" smtClean="0">
                <a:latin typeface="Calibri" pitchFamily="34" charset="0"/>
              </a:rPr>
              <a:t>     После </a:t>
            </a:r>
            <a:r>
              <a:rPr lang="ru-RU" sz="2400" b="1" u="sng" dirty="0" smtClean="0">
                <a:latin typeface="Calibri" pitchFamily="34" charset="0"/>
              </a:rPr>
              <a:t>нов</a:t>
            </a:r>
            <a:r>
              <a:rPr lang="ru-RU" sz="2400" b="1" u="sng" dirty="0" smtClean="0">
                <a:solidFill>
                  <a:srgbClr val="FF0000"/>
                </a:solidFill>
                <a:latin typeface="Calibri" pitchFamily="34" charset="0"/>
              </a:rPr>
              <a:t>о</a:t>
            </a:r>
            <a:r>
              <a:rPr lang="ru-RU" sz="2400" b="1" u="sng" dirty="0" smtClean="0">
                <a:latin typeface="Calibri" pitchFamily="34" charset="0"/>
              </a:rPr>
              <a:t>годних</a:t>
            </a:r>
            <a:r>
              <a:rPr lang="ru-RU" sz="2400" dirty="0" smtClean="0">
                <a:latin typeface="Calibri" pitchFamily="34" charset="0"/>
              </a:rPr>
              <a:t> </a:t>
            </a:r>
            <a:r>
              <a:rPr lang="ru-RU" sz="2400" dirty="0" smtClean="0">
                <a:latin typeface="Calibri" pitchFamily="34" charset="0"/>
              </a:rPr>
              <a:t>праздников мы с классом решили отправиться на </a:t>
            </a:r>
            <a:r>
              <a:rPr lang="ru-RU" sz="2400" b="1" u="sng" dirty="0" smtClean="0">
                <a:latin typeface="Calibri" pitchFamily="34" charset="0"/>
              </a:rPr>
              <a:t>горн</a:t>
            </a:r>
            <a:r>
              <a:rPr lang="ru-RU" sz="2400" b="1" u="sng" dirty="0" smtClean="0">
                <a:solidFill>
                  <a:srgbClr val="FF0000"/>
                </a:solidFill>
                <a:latin typeface="Calibri" pitchFamily="34" charset="0"/>
              </a:rPr>
              <a:t>о</a:t>
            </a:r>
            <a:r>
              <a:rPr lang="ru-RU" sz="2400" b="1" u="sng" dirty="0" smtClean="0">
                <a:latin typeface="Calibri" pitchFamily="34" charset="0"/>
              </a:rPr>
              <a:t>лыжный</a:t>
            </a:r>
            <a:r>
              <a:rPr lang="ru-RU" sz="2400" dirty="0" smtClean="0">
                <a:latin typeface="Calibri" pitchFamily="34" charset="0"/>
              </a:rPr>
              <a:t> </a:t>
            </a:r>
            <a:r>
              <a:rPr lang="ru-RU" sz="2400" dirty="0" smtClean="0">
                <a:latin typeface="Calibri" pitchFamily="34" charset="0"/>
              </a:rPr>
              <a:t>курорт «Солнечная долина» в город Миасс. Ночью был сильный </a:t>
            </a:r>
            <a:r>
              <a:rPr lang="ru-RU" sz="2400" b="1" u="sng" dirty="0" smtClean="0">
                <a:latin typeface="Calibri" pitchFamily="34" charset="0"/>
              </a:rPr>
              <a:t>снег</a:t>
            </a:r>
            <a:r>
              <a:rPr lang="ru-RU" sz="2400" b="1" u="sng" dirty="0" smtClean="0">
                <a:solidFill>
                  <a:srgbClr val="FF0000"/>
                </a:solidFill>
                <a:latin typeface="Calibri" pitchFamily="34" charset="0"/>
              </a:rPr>
              <a:t>о</a:t>
            </a:r>
            <a:r>
              <a:rPr lang="ru-RU" sz="2400" b="1" u="sng" dirty="0" smtClean="0">
                <a:latin typeface="Calibri" pitchFamily="34" charset="0"/>
              </a:rPr>
              <a:t>пад</a:t>
            </a:r>
            <a:r>
              <a:rPr lang="ru-RU" sz="2400" dirty="0" smtClean="0">
                <a:latin typeface="Calibri" pitchFamily="34" charset="0"/>
              </a:rPr>
              <a:t>, </a:t>
            </a:r>
            <a:r>
              <a:rPr lang="ru-RU" sz="2400" dirty="0" smtClean="0">
                <a:latin typeface="Calibri" pitchFamily="34" charset="0"/>
              </a:rPr>
              <a:t>а </a:t>
            </a:r>
            <a:r>
              <a:rPr lang="ru-RU" sz="2400" b="1" u="sng" dirty="0" smtClean="0">
                <a:latin typeface="Calibri" pitchFamily="34" charset="0"/>
              </a:rPr>
              <a:t>снег</a:t>
            </a:r>
            <a:r>
              <a:rPr lang="ru-RU" sz="2400" b="1" u="sng" dirty="0" smtClean="0">
                <a:solidFill>
                  <a:srgbClr val="FF0000"/>
                </a:solidFill>
                <a:latin typeface="Calibri" pitchFamily="34" charset="0"/>
              </a:rPr>
              <a:t>о</a:t>
            </a:r>
            <a:r>
              <a:rPr lang="ru-RU" sz="2400" b="1" u="sng" dirty="0" smtClean="0">
                <a:latin typeface="Calibri" pitchFamily="34" charset="0"/>
              </a:rPr>
              <a:t>уборочная</a:t>
            </a:r>
            <a:r>
              <a:rPr lang="ru-RU" sz="2400" dirty="0" smtClean="0">
                <a:latin typeface="Calibri" pitchFamily="34" charset="0"/>
              </a:rPr>
              <a:t> </a:t>
            </a:r>
            <a:r>
              <a:rPr lang="ru-RU" sz="2400" dirty="0" smtClean="0">
                <a:latin typeface="Calibri" pitchFamily="34" charset="0"/>
              </a:rPr>
              <a:t>техника не работала. Ехать пришлось очень медленно и осторожно, потому что на дороге был сильный </a:t>
            </a:r>
            <a:r>
              <a:rPr lang="ru-RU" sz="2400" b="1" u="sng" dirty="0" smtClean="0">
                <a:latin typeface="Calibri" pitchFamily="34" charset="0"/>
              </a:rPr>
              <a:t>гол</a:t>
            </a:r>
            <a:r>
              <a:rPr lang="ru-RU" sz="2400" b="1" u="sng" dirty="0" smtClean="0">
                <a:solidFill>
                  <a:srgbClr val="FF0000"/>
                </a:solidFill>
                <a:latin typeface="Calibri" pitchFamily="34" charset="0"/>
              </a:rPr>
              <a:t>о</a:t>
            </a:r>
            <a:r>
              <a:rPr lang="ru-RU" sz="2400" b="1" u="sng" dirty="0" smtClean="0">
                <a:latin typeface="Calibri" pitchFamily="34" charset="0"/>
              </a:rPr>
              <a:t>лед</a:t>
            </a:r>
            <a:r>
              <a:rPr lang="ru-RU" sz="2400" dirty="0" smtClean="0">
                <a:latin typeface="Calibri" pitchFamily="34" charset="0"/>
              </a:rPr>
              <a:t>. </a:t>
            </a:r>
            <a:r>
              <a:rPr lang="ru-RU" sz="2400" dirty="0" smtClean="0">
                <a:latin typeface="Calibri" pitchFamily="34" charset="0"/>
              </a:rPr>
              <a:t>Но это было даже хорошо: у нас появилось время, чтобы полюбоваться на укутанные пушистым холодным шарфом ели и </a:t>
            </a:r>
            <a:r>
              <a:rPr lang="ru-RU" sz="2400" b="1" u="sng" dirty="0" smtClean="0">
                <a:latin typeface="Calibri" pitchFamily="34" charset="0"/>
              </a:rPr>
              <a:t>бел</a:t>
            </a:r>
            <a:r>
              <a:rPr lang="ru-RU" sz="2400" b="1" u="sng" dirty="0" smtClean="0">
                <a:solidFill>
                  <a:srgbClr val="FF0000"/>
                </a:solidFill>
                <a:latin typeface="Calibri" pitchFamily="34" charset="0"/>
              </a:rPr>
              <a:t>о</a:t>
            </a:r>
            <a:r>
              <a:rPr lang="ru-RU" sz="2400" b="1" u="sng" dirty="0" smtClean="0">
                <a:latin typeface="Calibri" pitchFamily="34" charset="0"/>
              </a:rPr>
              <a:t>снежные</a:t>
            </a:r>
            <a:r>
              <a:rPr lang="ru-RU" sz="2400" dirty="0" smtClean="0">
                <a:latin typeface="Calibri" pitchFamily="34" charset="0"/>
              </a:rPr>
              <a:t>, </a:t>
            </a:r>
            <a:r>
              <a:rPr lang="ru-RU" sz="2400" dirty="0" smtClean="0">
                <a:latin typeface="Calibri" pitchFamily="34" charset="0"/>
              </a:rPr>
              <a:t>словно шарики ароматного пломбира, вершины гор. Когда мы приехали в Миасс, то сразу же отправились кататься на лыжах и сноубордах. Наш класс замечательно провёл время на горе, а потом с удовольствием  все пили в кафе </a:t>
            </a:r>
            <a:r>
              <a:rPr lang="ru-RU" sz="2400" b="1" u="sng" dirty="0" smtClean="0">
                <a:latin typeface="Calibri" pitchFamily="34" charset="0"/>
              </a:rPr>
              <a:t>свеж</a:t>
            </a:r>
            <a:r>
              <a:rPr lang="ru-RU" sz="2400" b="1" u="sng" dirty="0" smtClean="0">
                <a:solidFill>
                  <a:srgbClr val="FF0000"/>
                </a:solidFill>
                <a:latin typeface="Calibri" pitchFamily="34" charset="0"/>
              </a:rPr>
              <a:t>е</a:t>
            </a:r>
            <a:r>
              <a:rPr lang="ru-RU" sz="2400" b="1" u="sng" dirty="0" smtClean="0">
                <a:latin typeface="Calibri" pitchFamily="34" charset="0"/>
              </a:rPr>
              <a:t>заваренный</a:t>
            </a:r>
            <a:r>
              <a:rPr lang="ru-RU" sz="2400" dirty="0" smtClean="0">
                <a:latin typeface="Calibri" pitchFamily="34" charset="0"/>
              </a:rPr>
              <a:t> чай</a:t>
            </a:r>
            <a:r>
              <a:rPr lang="ru-RU" sz="2400" dirty="0" smtClean="0">
                <a:latin typeface="Calibri" pitchFamily="34" charset="0"/>
              </a:rPr>
              <a:t>, любуясь плакатами с чемпионами </a:t>
            </a:r>
            <a:r>
              <a:rPr lang="ru-RU" sz="2400" b="1" u="sng" dirty="0" smtClean="0">
                <a:latin typeface="Calibri" pitchFamily="34" charset="0"/>
              </a:rPr>
              <a:t>коньк</a:t>
            </a:r>
            <a:r>
              <a:rPr lang="ru-RU" sz="2400" b="1" u="sng" dirty="0" smtClean="0">
                <a:solidFill>
                  <a:srgbClr val="FF0000"/>
                </a:solidFill>
                <a:latin typeface="Calibri" pitchFamily="34" charset="0"/>
              </a:rPr>
              <a:t>о</a:t>
            </a:r>
            <a:r>
              <a:rPr lang="ru-RU" sz="2400" b="1" u="sng" dirty="0" smtClean="0">
                <a:latin typeface="Calibri" pitchFamily="34" charset="0"/>
              </a:rPr>
              <a:t>бежного </a:t>
            </a:r>
            <a:r>
              <a:rPr lang="ru-RU" sz="2400" dirty="0" smtClean="0">
                <a:latin typeface="Calibri" pitchFamily="34" charset="0"/>
              </a:rPr>
              <a:t>спорта.</a:t>
            </a:r>
            <a:endParaRPr lang="ru-RU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48</TotalTime>
  <Words>234</Words>
  <Application>Microsoft Office PowerPoint</Application>
  <PresentationFormat>Экран (4:3)</PresentationFormat>
  <Paragraphs>34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Литейная</vt:lpstr>
      <vt:lpstr>Хорошего дня!</vt:lpstr>
      <vt:lpstr>Слайд 2</vt:lpstr>
      <vt:lpstr>Слайд 3</vt:lpstr>
      <vt:lpstr>Задачи:</vt:lpstr>
      <vt:lpstr>Слайд 5</vt:lpstr>
      <vt:lpstr>Соединительные гласные О, Е в сложных словах</vt:lpstr>
      <vt:lpstr>Соединительные гласные О, Е в сложных словах</vt:lpstr>
      <vt:lpstr>Соединительные гласные О, Е в сложных словах</vt:lpstr>
      <vt:lpstr>Проверьте текст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Кристина</dc:creator>
  <cp:lastModifiedBy>Кристина</cp:lastModifiedBy>
  <cp:revision>6</cp:revision>
  <dcterms:created xsi:type="dcterms:W3CDTF">2019-11-17T08:42:53Z</dcterms:created>
  <dcterms:modified xsi:type="dcterms:W3CDTF">2019-11-17T09:41:30Z</dcterms:modified>
</cp:coreProperties>
</file>