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96" r:id="rId2"/>
    <p:sldId id="294" r:id="rId3"/>
    <p:sldId id="311" r:id="rId4"/>
    <p:sldId id="295" r:id="rId5"/>
    <p:sldId id="297" r:id="rId6"/>
    <p:sldId id="300" r:id="rId7"/>
    <p:sldId id="306" r:id="rId8"/>
    <p:sldId id="298" r:id="rId9"/>
    <p:sldId id="309" r:id="rId10"/>
    <p:sldId id="303" r:id="rId11"/>
    <p:sldId id="308" r:id="rId12"/>
    <p:sldId id="312" r:id="rId13"/>
    <p:sldId id="307" r:id="rId14"/>
    <p:sldId id="310" r:id="rId15"/>
    <p:sldId id="257" r:id="rId16"/>
    <p:sldId id="291" r:id="rId17"/>
    <p:sldId id="258" r:id="rId18"/>
    <p:sldId id="284" r:id="rId19"/>
    <p:sldId id="259" r:id="rId20"/>
    <p:sldId id="261" r:id="rId21"/>
    <p:sldId id="262" r:id="rId22"/>
    <p:sldId id="263" r:id="rId23"/>
    <p:sldId id="264" r:id="rId24"/>
    <p:sldId id="272" r:id="rId25"/>
    <p:sldId id="267" r:id="rId26"/>
    <p:sldId id="268" r:id="rId27"/>
    <p:sldId id="269" r:id="rId28"/>
    <p:sldId id="285" r:id="rId29"/>
    <p:sldId id="286" r:id="rId30"/>
    <p:sldId id="270" r:id="rId31"/>
    <p:sldId id="292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EFFC"/>
    <a:srgbClr val="CC3300"/>
    <a:srgbClr val="006600"/>
    <a:srgbClr val="00FF99"/>
    <a:srgbClr val="FFFFCC"/>
    <a:srgbClr val="00CC00"/>
    <a:srgbClr val="F8FD3D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34587" autoAdjust="0"/>
    <p:restoredTop sz="86446" autoAdjust="0"/>
  </p:normalViewPr>
  <p:slideViewPr>
    <p:cSldViewPr>
      <p:cViewPr>
        <p:scale>
          <a:sx n="100" d="100"/>
          <a:sy n="100" d="100"/>
        </p:scale>
        <p:origin x="-1860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3A2D1A-34DC-4BA9-BA46-B1F80E35494B}" type="datetimeFigureOut">
              <a:rPr lang="ru-RU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D7348D7-198E-4894-BB41-FB6C67E8E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7E836F-651F-4BC9-A31B-A017E0169BB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E71E98-71F7-4F8E-B129-C28211EC0830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6AC46A-3176-4922-8DC6-04FC83EA5DA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5CAED3-26F4-44C1-9F47-9147BD5960ED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7CD2B-77BC-4F96-A564-6F76719FE2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16CCB59-01DF-43B6-9E15-6C4EA5F5377E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43FD33-1A03-4551-89BD-AAFA39B8B7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C8D896-DB8E-467D-B595-4BAC3E2C77F8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187767-0949-4DAB-9D56-3A6C8B2AFD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6F30BD-0CFC-4F87-9136-810F81C333C6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D98324-9B43-4872-B71F-7BC4D14C94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80D052-4194-4C7C-B04F-8DBA62D42493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42B210-AF13-4706-835B-D287F8A998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057D87-7049-4962-9A26-4A2330A26EC9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1B16F-E25C-4504-B0B0-30A803DD34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BDF36B-6F3C-4831-B482-FFE8E7E14F6C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F07F51-C7F7-45D6-97A0-6B9D130E92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A432A1-C9FD-4F5E-8A70-DF4AC5E7C00D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3B032A-3130-45F4-946C-F6F189277F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249CBB-D89F-45F6-9949-89F8EDEE1B8B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725B58-AD17-41C5-8C53-DA24906369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57924A-9AF8-44AD-A6F3-3BE68DB0DAB8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2255ADDD-561C-476B-899C-6228B68C2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5BB6B95C-4803-46AD-B3A8-DC1E7C7FDBFD}" type="datetimeFigureOut">
              <a:rPr lang="ru-RU" smtClean="0"/>
              <a:pPr>
                <a:defRPr/>
              </a:pPr>
              <a:t>16.10.2021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21A959F-7EA4-46C7-B9D4-A186EFEF6D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gif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5715040"/>
          </a:xfrm>
        </p:spPr>
        <p:txBody>
          <a:bodyPr>
            <a:normAutofit fontScale="62500" lnSpcReduction="20000"/>
          </a:bodyPr>
          <a:lstStyle/>
          <a:p>
            <a:r>
              <a:rPr lang="ru-RU" sz="4500" b="1" dirty="0" smtClean="0">
                <a:solidFill>
                  <a:schemeClr val="accent1"/>
                </a:solidFill>
                <a:latin typeface="Arial Black" pitchFamily="34" charset="0"/>
              </a:rPr>
              <a:t>«Ты</a:t>
            </a:r>
            <a:r>
              <a:rPr lang="ru-RU" sz="4500" dirty="0" smtClean="0">
                <a:solidFill>
                  <a:schemeClr val="accent1"/>
                </a:solidFill>
                <a:latin typeface="Arial Black" pitchFamily="34" charset="0"/>
              </a:rPr>
              <a:t> сделала Землю зеленой и обитаемой. Нет на Земле народа, который бы не чтил тебя.</a:t>
            </a:r>
          </a:p>
          <a:p>
            <a:r>
              <a:rPr lang="ru-RU" sz="4500" b="1" dirty="0" smtClean="0">
                <a:solidFill>
                  <a:schemeClr val="accent1"/>
                </a:solidFill>
                <a:latin typeface="Arial Black" pitchFamily="34" charset="0"/>
              </a:rPr>
              <a:t>Ты</a:t>
            </a:r>
            <a:r>
              <a:rPr lang="ru-RU" sz="4500" dirty="0" smtClean="0">
                <a:solidFill>
                  <a:schemeClr val="accent1"/>
                </a:solidFill>
                <a:latin typeface="Arial Black" pitchFamily="34" charset="0"/>
              </a:rPr>
              <a:t> привычное вещество, у тебя нет ни вкуса, ни запаха, ни цвета.</a:t>
            </a:r>
          </a:p>
          <a:p>
            <a:r>
              <a:rPr lang="ru-RU" sz="4500" b="1" dirty="0" smtClean="0">
                <a:solidFill>
                  <a:schemeClr val="accent1"/>
                </a:solidFill>
                <a:latin typeface="Arial Black" pitchFamily="34" charset="0"/>
              </a:rPr>
              <a:t>Ты</a:t>
            </a:r>
            <a:r>
              <a:rPr lang="ru-RU" sz="4500" dirty="0" smtClean="0">
                <a:solidFill>
                  <a:schemeClr val="accent1"/>
                </a:solidFill>
                <a:latin typeface="Arial Black" pitchFamily="34" charset="0"/>
              </a:rPr>
              <a:t> обыкновенная и удивительная. </a:t>
            </a:r>
          </a:p>
          <a:p>
            <a:r>
              <a:rPr lang="ru-RU" sz="4500" b="1" dirty="0" smtClean="0">
                <a:solidFill>
                  <a:schemeClr val="accent1"/>
                </a:solidFill>
                <a:latin typeface="Arial Black" pitchFamily="34" charset="0"/>
              </a:rPr>
              <a:t>Ты</a:t>
            </a:r>
            <a:r>
              <a:rPr lang="ru-RU" sz="4500" dirty="0" smtClean="0">
                <a:solidFill>
                  <a:schemeClr val="accent1"/>
                </a:solidFill>
                <a:latin typeface="Arial Black" pitchFamily="34" charset="0"/>
              </a:rPr>
              <a:t> самое большое богатство на свете. </a:t>
            </a:r>
          </a:p>
          <a:p>
            <a:r>
              <a:rPr lang="ru-RU" sz="4500" b="1" dirty="0" smtClean="0">
                <a:solidFill>
                  <a:schemeClr val="accent1"/>
                </a:solidFill>
                <a:latin typeface="Arial Black" pitchFamily="34" charset="0"/>
              </a:rPr>
              <a:t>Нельзя сказать, что ты необходима для жизни: ты – сама жизнь».</a:t>
            </a:r>
            <a:r>
              <a:rPr lang="ru-RU" sz="4500" dirty="0" smtClean="0">
                <a:solidFill>
                  <a:schemeClr val="accent1"/>
                </a:solidFill>
                <a:latin typeface="Arial Black" pitchFamily="34" charset="0"/>
              </a:rPr>
              <a:t> </a:t>
            </a:r>
          </a:p>
          <a:p>
            <a:pPr>
              <a:buNone/>
            </a:pPr>
            <a:endParaRPr lang="ru-RU" sz="4500" i="1" dirty="0" smtClean="0">
              <a:solidFill>
                <a:schemeClr val="accent1"/>
              </a:solidFill>
              <a:latin typeface="Arial Black" pitchFamily="34" charset="0"/>
            </a:endParaRPr>
          </a:p>
          <a:p>
            <a:pPr>
              <a:buNone/>
            </a:pPr>
            <a:endParaRPr lang="ru-RU" sz="3600" i="1" dirty="0" smtClean="0">
              <a:solidFill>
                <a:schemeClr val="accent1"/>
              </a:solidFill>
              <a:latin typeface="Arial Black" pitchFamily="34" charset="0"/>
            </a:endParaRPr>
          </a:p>
          <a:p>
            <a:pPr algn="r">
              <a:buNone/>
            </a:pPr>
            <a:r>
              <a:rPr lang="ru-RU" sz="3600" i="1" dirty="0" err="1" smtClean="0">
                <a:solidFill>
                  <a:schemeClr val="accent1"/>
                </a:solidFill>
                <a:latin typeface="Arial Black" pitchFamily="34" charset="0"/>
              </a:rPr>
              <a:t>Антуан</a:t>
            </a:r>
            <a:r>
              <a:rPr lang="ru-RU" sz="3600" i="1" dirty="0" smtClean="0">
                <a:solidFill>
                  <a:schemeClr val="accent1"/>
                </a:solidFill>
                <a:latin typeface="Arial Black" pitchFamily="34" charset="0"/>
              </a:rPr>
              <a:t> де Сент-Экзюпери </a:t>
            </a:r>
            <a:endParaRPr lang="ru-RU" sz="2300" i="1" dirty="0">
              <a:solidFill>
                <a:schemeClr val="accent1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Arial Black" pitchFamily="34" charset="0"/>
              </a:rPr>
              <a:t>Подведение итогов</a:t>
            </a:r>
            <a:endParaRPr lang="ru-RU" sz="44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mages.myshared.ru/6/719980/slide_8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857256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ds03.infourok.ru/uploads/ex/0c14/00037afb-e53c597d/img1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572560" cy="642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5715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Домашнее задание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http://gordino.ucoz.ru/_nw/1/1938798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78687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4.infourok.ru/uploads/ex/0ea4/0006c563-0346b852/img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s/178130/01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6715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413" cy="1785937"/>
          </a:xfrm>
          <a:ln w="76200">
            <a:solidFill>
              <a:srgbClr val="006600"/>
            </a:solidFill>
          </a:ln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6600"/>
                </a:solidFill>
              </a:rPr>
              <a:t>Информационные свойства воды</a:t>
            </a:r>
          </a:p>
        </p:txBody>
      </p:sp>
      <p:sp>
        <p:nvSpPr>
          <p:cNvPr id="49155" name="Содержимое 4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  <a:ln w="76200">
            <a:solidFill>
              <a:srgbClr val="CC3300"/>
            </a:solidFill>
          </a:ln>
        </p:spPr>
        <p:txBody>
          <a:bodyPr>
            <a:normAutofit fontScale="92500"/>
          </a:bodyPr>
          <a:lstStyle/>
          <a:p>
            <a:pPr eaLnBrk="1" hangingPunct="1"/>
            <a:r>
              <a:rPr lang="ru-RU" sz="2800" b="1" smtClean="0">
                <a:solidFill>
                  <a:srgbClr val="7030A0"/>
                </a:solidFill>
              </a:rPr>
              <a:t>информационные свойства воды - это канал по которому, чистотой своих  мыслей, человек способен не только поправлять собственное здоровье, а что не менее важно - очищать  окружающую  среду своего обитания.</a:t>
            </a:r>
          </a:p>
          <a:p>
            <a:pPr eaLnBrk="1" hangingPunct="1"/>
            <a:endParaRPr lang="ru-RU" sz="2800" smtClean="0"/>
          </a:p>
          <a:p>
            <a:pPr eaLnBrk="1" hangingPunct="1"/>
            <a:r>
              <a:rPr lang="ru-RU" sz="2800" smtClean="0"/>
              <a:t> </a:t>
            </a:r>
          </a:p>
          <a:p>
            <a:pPr eaLnBrk="1" hangingPunct="1"/>
            <a:endParaRPr lang="ru-RU" sz="2800" smtClean="0"/>
          </a:p>
          <a:p>
            <a:pPr eaLnBrk="1" hangingPunct="1"/>
            <a:r>
              <a:rPr lang="ru-RU" sz="3800" i="1" smtClean="0">
                <a:solidFill>
                  <a:srgbClr val="C00000"/>
                </a:solidFill>
              </a:rPr>
              <a:t>            </a:t>
            </a:r>
            <a:endParaRPr lang="ru-RU" sz="3800" b="1" smtClean="0">
              <a:solidFill>
                <a:srgbClr val="984807"/>
              </a:solidFill>
            </a:endParaRPr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4551363"/>
            <a:ext cx="1512888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E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  <a:solidFill>
            <a:srgbClr val="FFFFCC"/>
          </a:solidFill>
          <a:ln w="76200">
            <a:solidFill>
              <a:srgbClr val="CC3300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500" b="1" dirty="0" smtClean="0">
                <a:solidFill>
                  <a:srgbClr val="C00000"/>
                </a:solidFill>
              </a:rPr>
              <a:t>Экспериментально информационные свойства воды как проявление особенностей структуры твердой фазы доказал серией исследований профессор из Японии, </a:t>
            </a:r>
            <a:r>
              <a:rPr lang="ru-RU" sz="2500" b="1" dirty="0" err="1" smtClean="0">
                <a:solidFill>
                  <a:srgbClr val="C00000"/>
                </a:solidFill>
              </a:rPr>
              <a:t>Эмото</a:t>
            </a:r>
            <a:r>
              <a:rPr lang="ru-RU" sz="2500" b="1" dirty="0" smtClean="0">
                <a:solidFill>
                  <a:srgbClr val="C00000"/>
                </a:solidFill>
              </a:rPr>
              <a:t> </a:t>
            </a:r>
            <a:r>
              <a:rPr lang="ru-RU" sz="2500" b="1" dirty="0" err="1" smtClean="0">
                <a:solidFill>
                  <a:srgbClr val="C00000"/>
                </a:solidFill>
              </a:rPr>
              <a:t>Масару</a:t>
            </a:r>
            <a:r>
              <a:rPr lang="ru-RU" sz="2500" b="1" dirty="0" smtClean="0">
                <a:solidFill>
                  <a:srgbClr val="C00000"/>
                </a:solidFill>
              </a:rPr>
              <a:t>. </a:t>
            </a:r>
            <a:r>
              <a:rPr lang="ru-RU" sz="2500" b="1" dirty="0" err="1" smtClean="0">
                <a:solidFill>
                  <a:srgbClr val="C00000"/>
                </a:solidFill>
              </a:rPr>
              <a:t>Масару</a:t>
            </a:r>
            <a:r>
              <a:rPr lang="ru-RU" sz="2500" b="1" dirty="0" smtClean="0">
                <a:solidFill>
                  <a:srgbClr val="C00000"/>
                </a:solidFill>
              </a:rPr>
              <a:t> замораживал капельки воды, а затем изучал их под микроскопом, со встроенной фотокамерой. Эти исследования наглядно и однозначно продемонстрировали различия в молекулярной, а за ней и в кристаллической структуре при различном информационном воздействии на воду.</a:t>
            </a: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sz="2500" b="1" dirty="0" smtClean="0">
                <a:solidFill>
                  <a:srgbClr val="984807"/>
                </a:solidFill>
              </a:rPr>
              <a:t>            Загрязненная вода имеет нарушенную структуру, как бы случайным образом сформированную структуру.</a:t>
            </a:r>
          </a:p>
          <a:p>
            <a:pPr>
              <a:lnSpc>
                <a:spcPct val="80000"/>
              </a:lnSpc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E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7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  <a:ln w="76200">
            <a:solidFill>
              <a:srgbClr val="CC3300"/>
            </a:solidFill>
          </a:ln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CC3300"/>
                </a:solidFill>
              </a:rPr>
              <a:t>«Память» воды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0" y="6572250"/>
            <a:ext cx="66675" cy="714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Молекулы жидкости расположены почти вплотную друг  к другу. Зажатые другими молекулами, они совершают как бы бег на месте. Лишь время от времени какая-нибудь молекула совершает прыжок, но тут же попадает в новую  «клетку», образованную новыми соседями. Время осёдлой жизни молекулы воды очень мало. Жидкости сохраняют объём, но не сохраняют форму. При попытке сжатия  жидкости начинается деформация  самих молекул. Эти знания о воде даёт нам школа. Это так мало!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4875" y="6096000"/>
            <a:ext cx="55563" cy="4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29688" y="6326188"/>
            <a:ext cx="46037" cy="6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Прямоугольник 6"/>
          <p:cNvSpPr>
            <a:spLocks noChangeArrowheads="1"/>
          </p:cNvSpPr>
          <p:nvPr/>
        </p:nvSpPr>
        <p:spPr bwMode="auto">
          <a:xfrm>
            <a:off x="928661" y="2071678"/>
            <a:ext cx="7964513" cy="3468697"/>
          </a:xfrm>
          <a:prstGeom prst="rect">
            <a:avLst/>
          </a:prstGeom>
          <a:solidFill>
            <a:srgbClr val="FFFF99"/>
          </a:solidFill>
          <a:ln w="76200">
            <a:solidFill>
              <a:srgbClr val="CC33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CC"/>
                </a:solidFill>
                <a:latin typeface="Calibri" pitchFamily="34" charset="0"/>
              </a:rPr>
              <a:t>У воды есть "память", т.е. вода  благодаря триединству своей структуры  способна  запоминать любую  информацию Природы. Феномен структурной памяти воды, который  впервые экспериментально доказали японские ученые ,позволяет воде впитывать в себя, хранить  и обмениваться с окружающей средой данными, которые  несет свет, звук, любое физическое поле, мысль и обычное слово человека. Все это может сохранять в себе структурная память воды.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4"/>
          <p:cNvSpPr>
            <a:spLocks noGrp="1"/>
          </p:cNvSpPr>
          <p:nvPr>
            <p:ph type="ctrTitle"/>
          </p:nvPr>
        </p:nvSpPr>
        <p:spPr>
          <a:xfrm>
            <a:off x="685800" y="714375"/>
            <a:ext cx="7772400" cy="4500563"/>
          </a:xfrm>
          <a:solidFill>
            <a:srgbClr val="CCFFCC"/>
          </a:solidFill>
          <a:ln w="76200">
            <a:solidFill>
              <a:srgbClr val="CC3300"/>
            </a:solidFill>
          </a:ln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CC3300"/>
                </a:solidFill>
              </a:rPr>
              <a:t>Исследования знаменитого японского учёного и целителя Масару Эмото</a:t>
            </a:r>
            <a:endParaRPr lang="ru-RU" b="1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Содержимое 4"/>
          <p:cNvSpPr>
            <a:spLocks noGrp="1"/>
          </p:cNvSpPr>
          <p:nvPr>
            <p:ph sz="half" idx="1"/>
          </p:nvPr>
        </p:nvSpPr>
        <p:spPr>
          <a:xfrm>
            <a:off x="4214813" y="273050"/>
            <a:ext cx="4471987" cy="6370638"/>
          </a:xfrm>
          <a:ln w="76200">
            <a:solidFill>
              <a:srgbClr val="CC3300"/>
            </a:solidFill>
          </a:ln>
        </p:spPr>
        <p:txBody>
          <a:bodyPr/>
          <a:lstStyle/>
          <a:p>
            <a:pPr eaLnBrk="1" hangingPunct="1"/>
            <a:r>
              <a:rPr lang="ru-RU" sz="1800" b="1" smtClean="0">
                <a:solidFill>
                  <a:srgbClr val="984807"/>
                </a:solidFill>
              </a:rPr>
              <a:t>Исследования доктора Масару Эмото неопровержимо доказывают, что вода обладает мощными целительными свойствами. В этом самом распространенном на Земле веществе содержатся важные ключи к нашему здоровью. Вода является естественным посредником между физическим телом человека и его психикой- мыслями, намерениями и эмоциями. Вода может впитывать в себя психическую энергию людей, длительное время хранить её и передавать другим людям. Здоровая, чистая энергия, накопленная в воде, способна исцелять как физические, так и душевные болезни.</a:t>
            </a:r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357188"/>
            <a:ext cx="3000375" cy="3357562"/>
          </a:xfrm>
          <a:prstGeom prst="rect">
            <a:avLst/>
          </a:prstGeom>
          <a:noFill/>
          <a:ln w="76200">
            <a:solidFill>
              <a:srgbClr val="CC3300"/>
            </a:solidFill>
            <a:miter lim="800000"/>
            <a:headEnd/>
            <a:tailEnd/>
          </a:ln>
        </p:spPr>
      </p:pic>
      <p:pic>
        <p:nvPicPr>
          <p:cNvPr id="5734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25" y="3929063"/>
            <a:ext cx="2286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mypresentation.ru/documents_2/719719518e1138504d3eb13a65558b27/img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Содержимое 2"/>
          <p:cNvSpPr>
            <a:spLocks noGrp="1"/>
          </p:cNvSpPr>
          <p:nvPr>
            <p:ph sz="half" idx="1"/>
          </p:nvPr>
        </p:nvSpPr>
        <p:spPr>
          <a:xfrm>
            <a:off x="4643438" y="273050"/>
            <a:ext cx="4043362" cy="6180138"/>
          </a:xfrm>
          <a:ln w="76200">
            <a:solidFill>
              <a:schemeClr val="hlink"/>
            </a:solidFill>
          </a:ln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2400" b="1" dirty="0" err="1" smtClean="0">
                <a:solidFill>
                  <a:srgbClr val="0000CC"/>
                </a:solidFill>
              </a:rPr>
              <a:t>Эмото</a:t>
            </a:r>
            <a:r>
              <a:rPr lang="ru-RU" sz="2400" b="1" dirty="0" smtClean="0">
                <a:solidFill>
                  <a:srgbClr val="0000CC"/>
                </a:solidFill>
              </a:rPr>
              <a:t> показал, что вода способна впитывать, хранить и передавать человеческие мысли и эмоции. Форма кристаллов льда, образующихся при замерзании воды, не только зависит от её чистоты, но и изменяется в зависимости от того, какую над этой водой исполняют музыку, какие ей показывают изображения и произносят слова и даже от того, думают люди о ней или не обращают внимания.</a:t>
            </a:r>
          </a:p>
        </p:txBody>
      </p:sp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8" y="6572250"/>
            <a:ext cx="2286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2" descr="C:\Documents and Settings\Admin\Рабочий стол\през. о воде\картинки\Питьевая вод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785794"/>
            <a:ext cx="4214812" cy="4071937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3929062" cy="1428750"/>
          </a:xfrm>
          <a:ln w="76200">
            <a:solidFill>
              <a:schemeClr val="hlink"/>
            </a:solidFill>
          </a:ln>
        </p:spPr>
        <p:txBody>
          <a:bodyPr/>
          <a:lstStyle/>
          <a:p>
            <a:pPr algn="ctr" eaLnBrk="1" hangingPunct="1"/>
            <a:r>
              <a:rPr lang="ru-RU" sz="3200" i="1" smtClean="0">
                <a:solidFill>
                  <a:srgbClr val="0070C0"/>
                </a:solidFill>
              </a:rPr>
              <a:t>Как проводились       исследования</a:t>
            </a:r>
            <a:r>
              <a:rPr lang="ru-RU" smtClean="0"/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0" y="115888"/>
            <a:ext cx="4357688" cy="6527800"/>
          </a:xfrm>
          <a:ln w="76200">
            <a:solidFill>
              <a:srgbClr val="CC3300"/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</a:rPr>
              <a:t>Вода в стеклянной бутылочке в течение некоторого времени подвергается воздействию какого-то носителя информации- письменного слова, картинки или музыки. Затем помещается в холодильник при температуре минус 25 градусов Цельсия. Через три часа чашки с водой вынимаются. При таянии льда в результате повышения температуры начинает образовываться кристалл. Через 2-3 минуты гранула раскрывается, словно бутон цветка и получаются очень красивые кристаллы. </a:t>
            </a:r>
            <a:endParaRPr lang="ru-RU" sz="2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144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35038" y="6515100"/>
            <a:ext cx="44450" cy="5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58225" y="6675438"/>
            <a:ext cx="311150" cy="32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57675" y="6615113"/>
            <a:ext cx="46038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7" name="Picture 3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50" y="2781300"/>
            <a:ext cx="38163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357188" y="260350"/>
            <a:ext cx="3008312" cy="1954213"/>
          </a:xfrm>
          <a:ln w="76200">
            <a:solidFill>
              <a:srgbClr val="CC3300"/>
            </a:solidFill>
          </a:ln>
        </p:spPr>
        <p:txBody>
          <a:bodyPr/>
          <a:lstStyle/>
          <a:p>
            <a:pPr algn="ctr" eaLnBrk="1" hangingPunct="1"/>
            <a:r>
              <a:rPr lang="ru-RU" sz="2400" smtClean="0">
                <a:solidFill>
                  <a:srgbClr val="FF0066"/>
                </a:solidFill>
              </a:rPr>
              <a:t>Состояние нашей воды: природной, водопроводной, минеральной</a:t>
            </a:r>
            <a:r>
              <a:rPr lang="ru-RU" sz="2800" smtClean="0"/>
              <a:t>.</a:t>
            </a:r>
          </a:p>
        </p:txBody>
      </p:sp>
      <p:sp>
        <p:nvSpPr>
          <p:cNvPr id="63491" name="Содержимое 2"/>
          <p:cNvSpPr>
            <a:spLocks noGrp="1"/>
          </p:cNvSpPr>
          <p:nvPr>
            <p:ph sz="half" idx="1"/>
          </p:nvPr>
        </p:nvSpPr>
        <p:spPr>
          <a:xfrm>
            <a:off x="3995738" y="273050"/>
            <a:ext cx="4933950" cy="6108700"/>
          </a:xfrm>
          <a:ln w="76200">
            <a:solidFill>
              <a:schemeClr val="tx2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rgbClr val="0070C0"/>
                </a:solidFill>
              </a:rPr>
              <a:t>Продолжая свои эксперименты, учёный заметил, что в пробах с водопроводной водой вообще не наблюдалось кристаллов, тогда как в пробах с природной, не подвергавшейся очистке они образовывались. Красота этих шестиугольных кристаллов заинтриговывала, а на фотографиях водопроводной воды- далёкие от кристаллической формы гротескные образования были ужасны и вызывали отвращение.</a:t>
            </a:r>
          </a:p>
        </p:txBody>
      </p:sp>
      <p:pic>
        <p:nvPicPr>
          <p:cNvPr id="6349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63" y="6143625"/>
            <a:ext cx="71437" cy="8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2643188"/>
            <a:ext cx="353377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27463" cy="995363"/>
          </a:xfrm>
          <a:ln w="57150">
            <a:solidFill>
              <a:srgbClr val="CC3300"/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Сознание людей изменяет воду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5540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5539" name="Содержимое 2"/>
          <p:cNvSpPr>
            <a:spLocks noGrp="1"/>
          </p:cNvSpPr>
          <p:nvPr>
            <p:ph sz="half" idx="1"/>
          </p:nvPr>
        </p:nvSpPr>
        <p:spPr>
          <a:xfrm>
            <a:off x="4859338" y="273050"/>
            <a:ext cx="4070350" cy="6370638"/>
          </a:xfrm>
          <a:ln w="76200">
            <a:solidFill>
              <a:srgbClr val="CC3300"/>
            </a:solidFill>
          </a:ln>
        </p:spPr>
        <p:txBody>
          <a:bodyPr>
            <a:normAutofit lnSpcReduction="10000"/>
          </a:bodyPr>
          <a:lstStyle/>
          <a:p>
            <a:pPr eaLnBrk="1" hangingPunct="1"/>
            <a:r>
              <a:rPr lang="ru-RU" sz="2000" b="1" smtClean="0">
                <a:solidFill>
                  <a:srgbClr val="632523"/>
                </a:solidFill>
              </a:rPr>
              <a:t>Форма образующихся при замораживании воды кристаллов во многом определяется информацией, запечатлённой в воде. Доктор технических наук, профессор Л. Болотова утверждает, что плохие, тяжёлые мысли с большой энергией и плохие слова, особенно ругань и проклятья, сказанные в великом гневе, с большим эмоциональным запалом переориентируют структуру воды, и вместо обычной воды  оказывается тяжёлая вода, которая действует на организм человека подобно ядам.</a:t>
            </a:r>
          </a:p>
        </p:txBody>
      </p:sp>
      <p:pic>
        <p:nvPicPr>
          <p:cNvPr id="6554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428750"/>
            <a:ext cx="4249738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04813"/>
            <a:ext cx="8785225" cy="624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Содержимое 2"/>
          <p:cNvSpPr>
            <a:spLocks noGrp="1"/>
          </p:cNvSpPr>
          <p:nvPr>
            <p:ph sz="half" idx="1"/>
          </p:nvPr>
        </p:nvSpPr>
        <p:spPr>
          <a:xfrm>
            <a:off x="3995738" y="357188"/>
            <a:ext cx="5040312" cy="5853112"/>
          </a:xfrm>
          <a:ln w="76200">
            <a:solidFill>
              <a:schemeClr val="tx2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376092"/>
                </a:solidFill>
              </a:rPr>
              <a:t>Зато под действием благословений, слов любви и просто добрых, тёплых слов в воде образуются структуры, по свойствам и по форме похожие на молекулы наследственности- ДНК здорового человека. Выходит, произнося такие слова, мы оздоравливаем сами себя и окружающих?</a:t>
            </a:r>
          </a:p>
        </p:txBody>
      </p:sp>
      <p:pic>
        <p:nvPicPr>
          <p:cNvPr id="6963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357563"/>
            <a:ext cx="357187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Содержимое 2"/>
          <p:cNvSpPr>
            <a:spLocks noGrp="1"/>
          </p:cNvSpPr>
          <p:nvPr>
            <p:ph sz="half" idx="1"/>
          </p:nvPr>
        </p:nvSpPr>
        <p:spPr>
          <a:xfrm>
            <a:off x="5003800" y="188913"/>
            <a:ext cx="3925888" cy="6192837"/>
          </a:xfrm>
          <a:ln w="76200">
            <a:solidFill>
              <a:schemeClr val="tx2"/>
            </a:solidFill>
          </a:ln>
        </p:spPr>
        <p:txBody>
          <a:bodyPr/>
          <a:lstStyle/>
          <a:p>
            <a:pPr eaLnBrk="1" hangingPunct="1"/>
            <a:r>
              <a:rPr lang="ru-RU" sz="2000" b="1" smtClean="0">
                <a:solidFill>
                  <a:srgbClr val="376092"/>
                </a:solidFill>
              </a:rPr>
              <a:t>Уникальные опыты с водой провёл Эмото Масару. Он устанавливал ёмкость с водой между динамиками и проигрывал различные музыкальные произведения. Затем замораживал воду и фотографировал структуру льда. Полученные результаты потрясли исследователя и научный мир. Насколько красива была структура льда после прослушивания Моцарта- как снежинки, настолько страшными были картины после рока- рваные осколки.</a:t>
            </a:r>
          </a:p>
        </p:txBody>
      </p:sp>
      <p:pic>
        <p:nvPicPr>
          <p:cNvPr id="7168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214313"/>
            <a:ext cx="4071938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5" y="3557588"/>
            <a:ext cx="4071938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1837"/>
          </a:xfrm>
          <a:ln w="76200">
            <a:solidFill>
              <a:srgbClr val="CC3300"/>
            </a:solidFill>
          </a:ln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tx2"/>
                </a:solidFill>
              </a:rPr>
              <a:t>Разрушительные наводнения и штормы есть не что иное, как выброс водой негативной информации, полученной от людей в результате нашей деятельности.</a:t>
            </a:r>
          </a:p>
        </p:txBody>
      </p:sp>
      <p:pic>
        <p:nvPicPr>
          <p:cNvPr id="7373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4259263"/>
            <a:ext cx="120650" cy="11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75" y="2562225"/>
            <a:ext cx="6500813" cy="4106863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300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984807"/>
                </a:solidFill>
              </a:rPr>
              <a:t>Агрессия, злоба, войны, зависть и т. д. не проходят для человечества бесследно. Не только примесями, бациллами , вирусами страшна вода, которую мы пьём, но, в первую очередь, информацией, которой мы её наделяем.</a:t>
            </a:r>
          </a:p>
        </p:txBody>
      </p:sp>
      <p:pic>
        <p:nvPicPr>
          <p:cNvPr id="7577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63" y="2786063"/>
            <a:ext cx="6929437" cy="3786187"/>
          </a:xfrm>
          <a:prstGeom prst="rect">
            <a:avLst/>
          </a:prstGeom>
          <a:noFill/>
          <a:ln w="76200">
            <a:solidFill>
              <a:schemeClr val="accent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357188"/>
            <a:ext cx="4038600" cy="5768975"/>
          </a:xfrm>
          <a:ln w="76200">
            <a:solidFill>
              <a:schemeClr val="tx2"/>
            </a:solidFill>
          </a:ln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chemeClr val="tx2"/>
                </a:solidFill>
              </a:rPr>
              <a:t>Напротив, благотворно действует на нас «святая вода», то есть вода, «заряженная» определённой благоприятной информацией, или минеральная вода, которая целебна не составом растворённых в ней веществ, а информацией, которую она вобрала в себя, проходя сквозь толщу земли.</a:t>
            </a:r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052513"/>
            <a:ext cx="4071937" cy="5000625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Тема занятия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142984"/>
            <a:ext cx="8229600" cy="53578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chemeClr val="accent2"/>
                </a:solidFill>
                <a:latin typeface="Arial Black" pitchFamily="34" charset="0"/>
              </a:rPr>
              <a:t>Охрана водоемов.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accent2"/>
                </a:solidFill>
                <a:latin typeface="Arial Black" pitchFamily="34" charset="0"/>
              </a:rPr>
              <a:t>Меры охраны и очистки 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accent2"/>
                </a:solidFill>
                <a:latin typeface="Arial Black" pitchFamily="34" charset="0"/>
              </a:rPr>
              <a:t>вод от загрязнения. Выпуск </a:t>
            </a:r>
            <a:r>
              <a:rPr lang="ru-RU" sz="3600" dirty="0" err="1" smtClean="0">
                <a:solidFill>
                  <a:schemeClr val="accent2"/>
                </a:solidFill>
                <a:latin typeface="Arial Black" pitchFamily="34" charset="0"/>
              </a:rPr>
              <a:t>агитплаката</a:t>
            </a:r>
            <a:endParaRPr lang="ru-RU" sz="3600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pic>
        <p:nvPicPr>
          <p:cNvPr id="4" name="Рисунок 3" descr="http://sadochok.nvk.org.ua/wp-content/uploads/2016/10/%D0%9A%D1%80%D0%B0%D0%BF%D0%BB%D0%B8%D0%BD%D0%BA%D0%B03-960x1358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000504"/>
            <a:ext cx="271464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bigslide.ru/images/44/43353/960/img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786190"/>
            <a:ext cx="457203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  <a:alpha val="7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9876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140200" y="333375"/>
            <a:ext cx="4895850" cy="5975350"/>
          </a:xfrm>
          <a:ln w="76200">
            <a:solidFill>
              <a:srgbClr val="006600"/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Итак, учёные пришли к выводу: окружающая нас и содержащаяся во всех живых организмах вода очень чутко реагирует на информацию любого характера, структурируется, хранит в себе полученную информацию, обменивается ею с окружающим миром.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«Хлорированная и физически разрушенная вода не только ведёт к закономерному физическому распаду, но и является причиной проявления духовного распада, а отсюда- систематической дегенерации человека и всего живого»,- пишет австрийский исследователь воды Виктор </a:t>
            </a:r>
            <a:r>
              <a:rPr lang="ru-RU" sz="2000" b="1" dirty="0" err="1" smtClean="0">
                <a:solidFill>
                  <a:schemeClr val="accent3">
                    <a:lumMod val="50000"/>
                  </a:schemeClr>
                </a:solidFill>
              </a:rPr>
              <a:t>Шаубергер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987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04813"/>
            <a:ext cx="3313112" cy="5857875"/>
          </a:xfrm>
          <a:prstGeom prst="rect">
            <a:avLst/>
          </a:prstGeom>
          <a:noFill/>
          <a:ln w="76200">
            <a:solidFill>
              <a:srgbClr val="00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E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Литература:</a:t>
            </a:r>
          </a:p>
          <a:p>
            <a:r>
              <a:rPr lang="ru-RU" sz="1600" dirty="0" err="1" smtClean="0"/>
              <a:t>Масару</a:t>
            </a:r>
            <a:r>
              <a:rPr lang="ru-RU" sz="1600" dirty="0" smtClean="0"/>
              <a:t> </a:t>
            </a:r>
            <a:r>
              <a:rPr lang="ru-RU" sz="1600" dirty="0" err="1" smtClean="0"/>
              <a:t>Эмото</a:t>
            </a:r>
            <a:r>
              <a:rPr lang="ru-RU" sz="1600" dirty="0" smtClean="0"/>
              <a:t> «Энергия воды» - издательский дом «София», 2006г.</a:t>
            </a:r>
          </a:p>
          <a:p>
            <a:r>
              <a:rPr lang="ru-RU" sz="1600" dirty="0" smtClean="0"/>
              <a:t>Валерий Синельников «Таинственная сила слова» Москва Центрполиграф,2007г.</a:t>
            </a:r>
          </a:p>
          <a:p>
            <a:r>
              <a:rPr lang="ru-RU" sz="1600" dirty="0" smtClean="0"/>
              <a:t>Анатолий Некрасов «Живые мысли» Москва Амрита-Русь,2009г</a:t>
            </a:r>
          </a:p>
          <a:p>
            <a:r>
              <a:rPr lang="ru-RU" sz="1600" dirty="0" smtClean="0"/>
              <a:t>Школьные учебники по химии и физике.</a:t>
            </a:r>
          </a:p>
          <a:p>
            <a:r>
              <a:rPr lang="ru-RU" sz="1600" dirty="0" smtClean="0"/>
              <a:t>Интернет ресурсы.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Arial Black" pitchFamily="34" charset="0"/>
              </a:rPr>
              <a:t>Запасы воды на Земле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71490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Arial Black" pitchFamily="34" charset="0"/>
              </a:rPr>
              <a:t>пресная вода – это только 3% от всех запасов воды</a:t>
            </a:r>
          </a:p>
          <a:p>
            <a:r>
              <a:rPr lang="ru-RU" dirty="0" smtClean="0">
                <a:solidFill>
                  <a:schemeClr val="accent1"/>
                </a:solidFill>
                <a:latin typeface="Arial Black" pitchFamily="34" charset="0"/>
              </a:rPr>
              <a:t>причем 90% пресной воды – это ледники</a:t>
            </a:r>
          </a:p>
          <a:p>
            <a:r>
              <a:rPr lang="ru-RU" dirty="0" smtClean="0">
                <a:solidFill>
                  <a:schemeClr val="accent1"/>
                </a:solidFill>
                <a:latin typeface="Arial Black" pitchFamily="34" charset="0"/>
              </a:rPr>
              <a:t>для человека доступны только 0,5% от общего количества</a:t>
            </a:r>
          </a:p>
          <a:p>
            <a:r>
              <a:rPr lang="ru-RU" dirty="0" smtClean="0">
                <a:solidFill>
                  <a:schemeClr val="accent1"/>
                </a:solidFill>
                <a:latin typeface="Arial Black" pitchFamily="34" charset="0"/>
              </a:rPr>
              <a:t>используемая пресная вода 0,003% от доступной человеку воды.</a:t>
            </a:r>
          </a:p>
          <a:p>
            <a:pPr algn="ctr">
              <a:buNone/>
            </a:pPr>
            <a:r>
              <a:rPr lang="ru-RU" dirty="0" smtClean="0">
                <a:latin typeface="Arial Black" pitchFamily="34" charset="0"/>
              </a:rPr>
              <a:t>Одному человеку в сутки требуется 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300</a:t>
            </a:r>
            <a:r>
              <a:rPr lang="ru-RU" dirty="0" smtClean="0">
                <a:latin typeface="Arial Black" pitchFamily="34" charset="0"/>
              </a:rPr>
              <a:t>литров воды</a:t>
            </a:r>
            <a:r>
              <a:rPr lang="ru-RU" dirty="0" smtClean="0"/>
              <a:t>. 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     1923134400  л</a:t>
            </a:r>
            <a:r>
              <a:rPr lang="ru-RU" sz="3200" dirty="0" smtClean="0">
                <a:solidFill>
                  <a:srgbClr val="FF0000"/>
                </a:solidFill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/>
              <a:t>Тема нашего занятия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accent1"/>
                </a:solidFill>
                <a:latin typeface="Arial Black" pitchFamily="34" charset="0"/>
              </a:rPr>
              <a:t>«Охрана водоемов. Меры охраны и очистки вод от загрязнения.                     Выпуск </a:t>
            </a:r>
            <a:r>
              <a:rPr lang="ru-RU" sz="2800" dirty="0" err="1" smtClean="0">
                <a:solidFill>
                  <a:schemeClr val="accent1"/>
                </a:solidFill>
                <a:latin typeface="Arial Black" pitchFamily="34" charset="0"/>
              </a:rPr>
              <a:t>агитплаката</a:t>
            </a:r>
            <a:r>
              <a:rPr lang="ru-RU" sz="2800" dirty="0" smtClean="0">
                <a:solidFill>
                  <a:schemeClr val="accent1"/>
                </a:solidFill>
                <a:latin typeface="Arial Black" pitchFamily="34" charset="0"/>
              </a:rPr>
              <a:t>»</a:t>
            </a:r>
            <a:endParaRPr lang="ru-RU" sz="2800" dirty="0">
              <a:solidFill>
                <a:schemeClr val="accent1"/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https://ds04.infourok.ru/uploads/ex/01ec/00074163-297a4d72/img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928802"/>
            <a:ext cx="900115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Arial Black" pitchFamily="34" charset="0"/>
              </a:rPr>
              <a:t>Смоделируйте процесс очистки бытовых сточных вод.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507209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3000" u="sng" dirty="0" smtClean="0">
                <a:solidFill>
                  <a:schemeClr val="accent1"/>
                </a:solidFill>
                <a:latin typeface="Arial Black" pitchFamily="34" charset="0"/>
              </a:rPr>
              <a:t>Ход работы.</a:t>
            </a:r>
          </a:p>
          <a:p>
            <a:pPr>
              <a:buNone/>
            </a:pPr>
            <a:r>
              <a:rPr lang="ru-RU" sz="3000" dirty="0" smtClean="0">
                <a:solidFill>
                  <a:schemeClr val="accent1"/>
                </a:solidFill>
                <a:latin typeface="Arial Black" pitchFamily="34" charset="0"/>
              </a:rPr>
              <a:t>1. Сложите фильтровальную бумагу, вставьте  ее в воронку, насыпьте туда немного речного песка.</a:t>
            </a:r>
          </a:p>
          <a:p>
            <a:pPr>
              <a:buNone/>
            </a:pPr>
            <a:r>
              <a:rPr lang="ru-RU" sz="3000" dirty="0" smtClean="0">
                <a:solidFill>
                  <a:schemeClr val="accent1"/>
                </a:solidFill>
                <a:latin typeface="Arial Black" pitchFamily="34" charset="0"/>
              </a:rPr>
              <a:t>2. Приготовьте образец бытовых сточных вод в ёмкости, используя бытовые отходы: стиральный и чистящий порошок, чайную заварку, акварельные краски, апельсиновые или мандариновые </a:t>
            </a:r>
            <a:r>
              <a:rPr lang="ru-RU" sz="3000" dirty="0" err="1" smtClean="0">
                <a:solidFill>
                  <a:schemeClr val="accent1"/>
                </a:solidFill>
                <a:latin typeface="Arial Black" pitchFamily="34" charset="0"/>
              </a:rPr>
              <a:t>корочки,фантики</a:t>
            </a:r>
            <a:r>
              <a:rPr lang="ru-RU" sz="3000" dirty="0" smtClean="0">
                <a:solidFill>
                  <a:schemeClr val="accent1"/>
                </a:solidFill>
                <a:latin typeface="Arial Black" pitchFamily="34" charset="0"/>
              </a:rPr>
              <a:t> от конфет.</a:t>
            </a:r>
          </a:p>
          <a:p>
            <a:pPr>
              <a:buNone/>
            </a:pPr>
            <a:r>
              <a:rPr lang="ru-RU" sz="3000" dirty="0" smtClean="0">
                <a:solidFill>
                  <a:schemeClr val="accent1"/>
                </a:solidFill>
                <a:latin typeface="Arial Black" pitchFamily="34" charset="0"/>
              </a:rPr>
              <a:t>3. Полученный образец перемешайте и пропустите через фильтр.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/>
              <a:t>Динамическая пауза. </a:t>
            </a:r>
            <a:endParaRPr lang="ru-RU" dirty="0"/>
          </a:p>
        </p:txBody>
      </p:sp>
      <p:pic>
        <p:nvPicPr>
          <p:cNvPr id="1026" name="Picture 2" descr="C:\Users\Наталья\Desktop\img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 Black" pitchFamily="34" charset="0"/>
              </a:rPr>
              <a:t>Очистка бытовых сточных вод</a:t>
            </a:r>
            <a:endParaRPr lang="ru-RU" sz="3600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http://images.myshared.ru/6/744976/slide_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643998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chemeClr val="accent1"/>
                </a:solidFill>
                <a:latin typeface="Arial Black" pitchFamily="34" charset="0"/>
              </a:rPr>
              <a:t/>
            </a:r>
            <a:br>
              <a:rPr lang="ru-RU" sz="5400" dirty="0" smtClean="0">
                <a:solidFill>
                  <a:schemeClr val="accent1"/>
                </a:solidFill>
                <a:latin typeface="Arial Black" pitchFamily="34" charset="0"/>
              </a:rPr>
            </a:br>
            <a:r>
              <a:rPr lang="ru-RU" sz="5400" dirty="0" smtClean="0">
                <a:solidFill>
                  <a:schemeClr val="accent1"/>
                </a:solidFill>
                <a:latin typeface="Arial Black" pitchFamily="34" charset="0"/>
              </a:rPr>
              <a:t/>
            </a:r>
            <a:br>
              <a:rPr lang="ru-RU" sz="5400" dirty="0" smtClean="0">
                <a:solidFill>
                  <a:schemeClr val="accent1"/>
                </a:solidFill>
                <a:latin typeface="Arial Black" pitchFamily="34" charset="0"/>
              </a:rPr>
            </a:br>
            <a:r>
              <a:rPr lang="ru-RU" sz="5400" dirty="0" smtClean="0">
                <a:solidFill>
                  <a:schemeClr val="accent1"/>
                </a:solidFill>
                <a:latin typeface="Arial Black" pitchFamily="34" charset="0"/>
              </a:rPr>
              <a:t/>
            </a:r>
            <a:br>
              <a:rPr lang="ru-RU" sz="5400" dirty="0" smtClean="0">
                <a:solidFill>
                  <a:schemeClr val="accent1"/>
                </a:solidFill>
                <a:latin typeface="Arial Black" pitchFamily="34" charset="0"/>
              </a:rPr>
            </a:br>
            <a:r>
              <a:rPr lang="ru-RU" sz="5400" dirty="0" smtClean="0">
                <a:solidFill>
                  <a:schemeClr val="accent1"/>
                </a:solidFill>
                <a:latin typeface="Arial Black" pitchFamily="34" charset="0"/>
              </a:rPr>
              <a:t/>
            </a:r>
            <a:br>
              <a:rPr lang="ru-RU" sz="5400" dirty="0" smtClean="0">
                <a:solidFill>
                  <a:schemeClr val="accent1"/>
                </a:solidFill>
                <a:latin typeface="Arial Black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  <a:t>Работаем по группам:</a:t>
            </a:r>
            <a:br>
              <a:rPr lang="ru-RU" sz="3600" dirty="0" smtClean="0">
                <a:solidFill>
                  <a:srgbClr val="C00000"/>
                </a:solidFill>
                <a:latin typeface="Arial Black" pitchFamily="34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28604"/>
            <a:ext cx="892971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accent1"/>
                </a:solidFill>
                <a:latin typeface="Arial Black" pitchFamily="34" charset="0"/>
              </a:rPr>
              <a:t>1.Экономия воды на кухне и при уборке.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1"/>
                </a:solidFill>
                <a:latin typeface="Arial Black" pitchFamily="34" charset="0"/>
              </a:rPr>
              <a:t>2.Экономия воды в ванной комнате</a:t>
            </a:r>
            <a:r>
              <a:rPr lang="ru-RU" sz="2800" b="1" dirty="0" smtClean="0">
                <a:solidFill>
                  <a:schemeClr val="accent1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chemeClr val="accent1"/>
                </a:solidFill>
                <a:latin typeface="Arial Black" pitchFamily="34" charset="0"/>
              </a:rPr>
              <a:t>и туалете.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1"/>
                </a:solidFill>
                <a:latin typeface="Arial Black" pitchFamily="34" charset="0"/>
              </a:rPr>
              <a:t>3.Экономия воды в саду и огороде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Arial Black" pitchFamily="34" charset="0"/>
              </a:rPr>
              <a:t>4.Охрана  водоемов</a:t>
            </a:r>
          </a:p>
          <a:p>
            <a:pPr>
              <a:buNone/>
            </a:pPr>
            <a:endParaRPr lang="ru-RU" sz="3600" dirty="0" smtClean="0">
              <a:latin typeface="Arial Black" pitchFamily="34" charset="0"/>
            </a:endParaRPr>
          </a:p>
          <a:p>
            <a:pPr>
              <a:buNone/>
            </a:pPr>
            <a:endParaRPr lang="ru-RU" sz="3600" dirty="0" smtClean="0">
              <a:latin typeface="Arial Black" pitchFamily="34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4" descr="https://ds04.infourok.ru/uploads/ex/0b15/000093cc-2e807463/hello_html_m1ae05ac6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86058"/>
            <a:ext cx="814393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1869</TotalTime>
  <Words>1213</Words>
  <Application>Microsoft Office PowerPoint</Application>
  <PresentationFormat>Экран (4:3)</PresentationFormat>
  <Paragraphs>70</Paragraphs>
  <Slides>31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Поток</vt:lpstr>
      <vt:lpstr>Слайд 1</vt:lpstr>
      <vt:lpstr>Слайд 2</vt:lpstr>
      <vt:lpstr>Тема занятия</vt:lpstr>
      <vt:lpstr>Запасы воды на Земле</vt:lpstr>
      <vt:lpstr>Тема нашего занятия   «Охрана водоемов. Меры охраны и очистки вод от загрязнения.                     Выпуск агитплаката»</vt:lpstr>
      <vt:lpstr>Смоделируйте процесс очистки бытовых сточных вод.</vt:lpstr>
      <vt:lpstr>Динамическая пауза. </vt:lpstr>
      <vt:lpstr>Очистка бытовых сточных вод</vt:lpstr>
      <vt:lpstr>    Работаем по группам: </vt:lpstr>
      <vt:lpstr>Подведение итогов</vt:lpstr>
      <vt:lpstr>Слайд 11</vt:lpstr>
      <vt:lpstr>Домашнее задание</vt:lpstr>
      <vt:lpstr>Слайд 13</vt:lpstr>
      <vt:lpstr>Слайд 14</vt:lpstr>
      <vt:lpstr>Информационные свойства воды</vt:lpstr>
      <vt:lpstr>Слайд 16</vt:lpstr>
      <vt:lpstr>«Память» воды</vt:lpstr>
      <vt:lpstr>Исследования знаменитого японского учёного и целителя Масару Эмото</vt:lpstr>
      <vt:lpstr>Слайд 19</vt:lpstr>
      <vt:lpstr>Слайд 20</vt:lpstr>
      <vt:lpstr>Как проводились       исследования.</vt:lpstr>
      <vt:lpstr>Состояние нашей воды: природной, водопроводной, минеральной.</vt:lpstr>
      <vt:lpstr>Сознание людей изменяет воду.</vt:lpstr>
      <vt:lpstr>Слайд 24</vt:lpstr>
      <vt:lpstr>Слайд 25</vt:lpstr>
      <vt:lpstr>Слайд 26</vt:lpstr>
      <vt:lpstr>Разрушительные наводнения и штормы есть не что иное, как выброс водой негативной информации, полученной от людей в результате нашей деятельности.</vt:lpstr>
      <vt:lpstr>Агрессия, злоба, войны, зависть и т. д. не проходят для человечества бесследно. Не только примесями, бациллами , вирусами страшна вода, которую мы пьём, но, в первую очередь, информацией, которой мы её наделяем.</vt:lpstr>
      <vt:lpstr>Слайд 29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занятие о воде</dc:title>
  <dc:creator>Admin</dc:creator>
  <cp:lastModifiedBy>Наталья</cp:lastModifiedBy>
  <cp:revision>185</cp:revision>
  <dcterms:created xsi:type="dcterms:W3CDTF">2009-11-18T18:09:35Z</dcterms:created>
  <dcterms:modified xsi:type="dcterms:W3CDTF">2021-10-16T19:00:10Z</dcterms:modified>
</cp:coreProperties>
</file>