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1" r:id="rId5"/>
    <p:sldId id="265" r:id="rId6"/>
    <p:sldId id="266" r:id="rId7"/>
    <p:sldId id="267" r:id="rId8"/>
    <p:sldId id="268" r:id="rId9"/>
    <p:sldId id="269" r:id="rId10"/>
    <p:sldId id="270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52" d="100"/>
          <a:sy n="52" d="100"/>
        </p:scale>
        <p:origin x="73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B1BC2D-F0D6-0465-0B1C-925BF1C436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A4C693E-3A94-FA0D-9D5C-FE378725CA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A29A11A-F043-B268-4B33-C1C501582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F7DE-3532-44BF-9AAE-FD618F800EEB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EA0D3F-02D9-1672-9306-54888AC99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D5ABF8-E667-B137-C344-4F2DAC242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F323-B753-4E0D-8872-2AA8AC08F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4885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0E491B-78C6-BAF0-A309-56D3CB086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556436E-545A-60D9-35C5-5863F6B51D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A830B2-8479-7959-4697-8EE1246C5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F7DE-3532-44BF-9AAE-FD618F800EEB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2AC29A-B1FB-C6FB-B97D-C6E01F9DE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756882-8249-2E8A-AF71-3564BE50A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F323-B753-4E0D-8872-2AA8AC08F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73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3D472DB-C31B-6C1B-7DF9-DB90FEE633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7059860-3F13-172B-923D-1A93491FB6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3CF5A1-B771-C68C-4A63-F4B3AC512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F7DE-3532-44BF-9AAE-FD618F800EEB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08E358-84DB-F179-7954-BAEE66638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800769-D192-4EB0-5F01-7BCF8A65F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F323-B753-4E0D-8872-2AA8AC08F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701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6C7547-2B9A-D251-7B58-CBE6B8C0B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87DC47-CC68-A030-D72F-8F13132307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5A4C8E-246B-5C64-C370-2A91B9F94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F7DE-3532-44BF-9AAE-FD618F800EEB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783C1F-88A2-4855-57BA-7586506D7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C6EBFE-25A0-67F4-54DE-67374757F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F323-B753-4E0D-8872-2AA8AC08F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1222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70729F-98B4-D0D2-622F-5E5FF3D73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3A79292-A577-1B94-4F3E-D60AC18EBE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6DE27E-A147-D726-AAE4-212166C9E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F7DE-3532-44BF-9AAE-FD618F800EEB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8FFE77-0171-6420-4B28-C6EBCE639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AD1169-4C64-0862-2F97-E6A6D8600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F323-B753-4E0D-8872-2AA8AC08F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935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793E44-C6C3-04F8-D707-42652A695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792466-FCDA-9FFD-8847-DC801D7745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BCA8928-07EC-B5E4-6859-19349E97EE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87F0866-FC1D-33E9-3571-BE47A9C29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F7DE-3532-44BF-9AAE-FD618F800EEB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96BD096-B7CB-2403-6933-30CA67FBC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91FCD08-596E-080C-40B9-A681E180D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F323-B753-4E0D-8872-2AA8AC08F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6148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7C08E9-E7DF-B3B7-AAF8-0312E79A1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020D4E9-83CB-3EED-E255-E93247CBA2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CDDAD5F-C555-0528-208B-7FDBF07B5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AF427F7-B11F-9A37-06F5-AC445FFD73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AF7C363-B4E5-F1EB-9B87-582B6BF095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D3CD595-69DA-796F-8A83-5EEEA5D78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F7DE-3532-44BF-9AAE-FD618F800EEB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6FB20CA-1D38-2017-0A4F-A733EA7C1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A74B9B4-28AF-773A-35ED-8366E33B2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F323-B753-4E0D-8872-2AA8AC08F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5369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2F8D40-303E-75A5-4C03-F2B41611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51BED90-50EB-E2CB-FA36-9F457BC63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F7DE-3532-44BF-9AAE-FD618F800EEB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C472033-FB16-AE03-0C04-1CC233EBB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24D9682-8955-D96B-7F6F-5D362E875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F323-B753-4E0D-8872-2AA8AC08F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807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A363C99-577B-6751-18EA-77FBC054F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F7DE-3532-44BF-9AAE-FD618F800EEB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6348280-13C5-F51D-4C66-78F2E8137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85FB3DC-0759-AF9F-041B-82CF72C51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F323-B753-4E0D-8872-2AA8AC08F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6474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3C8D70-66F8-C3AA-2517-2AC9312F9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EF4DA7-50F8-49FD-977F-85A9D27583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AEB0DFB-FB64-4A05-1B5E-05A321E949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62592A0-F417-45C9-81C9-C5A872253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F7DE-3532-44BF-9AAE-FD618F800EEB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E8F96B-9DA0-58A3-7B17-FD5D63202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3644F9-B3C2-8B80-4FA5-9292F444D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F323-B753-4E0D-8872-2AA8AC08F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9914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49B4A2-AB4D-516F-0CBC-B4EDC79D7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8423CD4-BB7E-3753-F053-675DD2A3C6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7B2DD38-EED8-7241-2FBD-FA11010461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52A38D0-EFA1-6A77-9AD4-FA3B9C9F9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F7DE-3532-44BF-9AAE-FD618F800EEB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B455CA9-3346-BD0B-BF78-7CF7D7490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0B16A8-9C9B-E58B-D4AC-B3DCAE5DE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F323-B753-4E0D-8872-2AA8AC08F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9310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F7C375-2C3A-71C4-4B02-3EB693AB4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325FF4F-688E-5D26-0707-52A3B3556F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CA6346-D44B-447E-2070-E893178051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2F7DE-3532-44BF-9AAE-FD618F800EEB}" type="datetimeFigureOut">
              <a:rPr lang="ru-RU" smtClean="0"/>
              <a:t>09.05.2022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426D21-9FBD-32BC-C441-1E9DC4A473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B9972E-47F0-605B-93B0-2922F86CC0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2F323-B753-4E0D-8872-2AA8AC08F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997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E69D0D-85E4-1347-F7D2-2DE1949F7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FB3EC38-6812-E098-15CF-94A0A8430D4A}"/>
              </a:ext>
            </a:extLst>
          </p:cNvPr>
          <p:cNvSpPr txBox="1"/>
          <p:nvPr/>
        </p:nvSpPr>
        <p:spPr>
          <a:xfrm>
            <a:off x="1342103" y="235973"/>
            <a:ext cx="95077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atin typeface="Bahnschrift Condensed" panose="020B0502040204020203" pitchFamily="34" charset="0"/>
              </a:rPr>
              <a:t>Корабли</a:t>
            </a:r>
          </a:p>
          <a:p>
            <a:pPr algn="ctr"/>
            <a:r>
              <a:rPr lang="ru-RU" sz="4000" dirty="0" err="1">
                <a:latin typeface="Bahnschrift Condensed" panose="020B0502040204020203" pitchFamily="34" charset="0"/>
              </a:rPr>
              <a:t>военно</a:t>
            </a:r>
            <a:r>
              <a:rPr lang="ru-RU" sz="4000" dirty="0">
                <a:latin typeface="Bahnschrift Condensed" panose="020B0502040204020203" pitchFamily="34" charset="0"/>
              </a:rPr>
              <a:t> – морских сил СССР</a:t>
            </a:r>
          </a:p>
          <a:p>
            <a:pPr algn="ctr"/>
            <a:r>
              <a:rPr lang="ru-RU" sz="4000" dirty="0">
                <a:latin typeface="Bahnschrift Condensed" panose="020B0502040204020203" pitchFamily="34" charset="0"/>
              </a:rPr>
              <a:t>во время Великой Отечественной войны 1941 – 1945 </a:t>
            </a:r>
            <a:r>
              <a:rPr lang="ru-RU" sz="4000" dirty="0" err="1">
                <a:latin typeface="Bahnschrift Condensed" panose="020B0502040204020203" pitchFamily="34" charset="0"/>
              </a:rPr>
              <a:t>г.г</a:t>
            </a:r>
            <a:r>
              <a:rPr lang="ru-RU" sz="4000" dirty="0">
                <a:latin typeface="Bahnschrift Condensed" panose="020B0502040204020203" pitchFamily="34" charset="0"/>
              </a:rPr>
              <a:t>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28ABAB1-EE0E-247C-9756-F51C4F77A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208" y="2594908"/>
            <a:ext cx="7327583" cy="3733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5A0059F-3C5A-8799-C3CF-C2A53F2729D7}"/>
              </a:ext>
            </a:extLst>
          </p:cNvPr>
          <p:cNvSpPr txBox="1"/>
          <p:nvPr/>
        </p:nvSpPr>
        <p:spPr>
          <a:xfrm>
            <a:off x="9759791" y="4717326"/>
            <a:ext cx="243220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Подготовил: </a:t>
            </a:r>
          </a:p>
          <a:p>
            <a:pPr algn="ctr"/>
            <a:r>
              <a:rPr lang="ru-RU" b="1" dirty="0"/>
              <a:t>Кравцова </a:t>
            </a:r>
          </a:p>
          <a:p>
            <a:pPr algn="ctr"/>
            <a:r>
              <a:rPr lang="ru-RU" b="1" dirty="0"/>
              <a:t>Людмила Юрьевна, педагог – организатор </a:t>
            </a:r>
          </a:p>
          <a:p>
            <a:pPr algn="ctr"/>
            <a:r>
              <a:rPr lang="ru-RU" b="1" dirty="0"/>
              <a:t> МБУ ДО </a:t>
            </a:r>
          </a:p>
          <a:p>
            <a:pPr algn="ctr"/>
            <a:r>
              <a:rPr lang="ru-RU" b="1" dirty="0"/>
              <a:t>Нукутский </a:t>
            </a:r>
            <a:r>
              <a:rPr lang="ru-RU" b="1" dirty="0" err="1"/>
              <a:t>детско</a:t>
            </a:r>
            <a:r>
              <a:rPr lang="ru-RU" b="1" dirty="0"/>
              <a:t> – юношеский центр</a:t>
            </a:r>
          </a:p>
        </p:txBody>
      </p:sp>
    </p:spTree>
    <p:extLst>
      <p:ext uri="{BB962C8B-B14F-4D97-AF65-F5344CB8AC3E}">
        <p14:creationId xmlns:p14="http://schemas.microsoft.com/office/powerpoint/2010/main" val="2027747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E69D0D-85E4-1347-F7D2-2DE1949F7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01EF71A-BA8F-2367-30AF-A25CB35C3343}"/>
              </a:ext>
            </a:extLst>
          </p:cNvPr>
          <p:cNvSpPr txBox="1"/>
          <p:nvPr/>
        </p:nvSpPr>
        <p:spPr>
          <a:xfrm>
            <a:off x="1769133" y="-76369"/>
            <a:ext cx="86537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latin typeface="Bahnschrift Condensed" panose="020B0502040204020203" pitchFamily="34" charset="0"/>
              </a:rPr>
              <a:t>Корабли: охотник</a:t>
            </a:r>
            <a:endParaRPr lang="ru-RU" sz="3200" dirty="0">
              <a:latin typeface="Bahnschrift Condensed" panose="020B050204020402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DED0B2-A03E-9910-B8E5-D0724A8B461D}"/>
              </a:ext>
            </a:extLst>
          </p:cNvPr>
          <p:cNvSpPr txBox="1"/>
          <p:nvPr/>
        </p:nvSpPr>
        <p:spPr>
          <a:xfrm>
            <a:off x="226141" y="878858"/>
            <a:ext cx="1173971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Охотник за подводными лодками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— </a:t>
            </a:r>
            <a:r>
              <a:rPr lang="ru-RU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подкласс малого боевого корабля, предназначенного для поиска и уничтожения подводных лодок при несении дозорной службы или охранении транспортных судов и кораблей. 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7F32EE-1944-AD66-6F7F-9B5FBDDE4841}"/>
              </a:ext>
            </a:extLst>
          </p:cNvPr>
          <p:cNvSpPr txBox="1"/>
          <p:nvPr/>
        </p:nvSpPr>
        <p:spPr>
          <a:xfrm>
            <a:off x="9420534" y="2888450"/>
            <a:ext cx="25453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77 охотников </a:t>
            </a:r>
            <a:endParaRPr lang="ru-RU" sz="24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56356B2-369A-6B48-F4C4-9E1EC5E4CA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60"/>
          <a:stretch/>
        </p:blipFill>
        <p:spPr>
          <a:xfrm>
            <a:off x="2370805" y="2628194"/>
            <a:ext cx="6823587" cy="405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895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E69D0D-85E4-1347-F7D2-2DE1949F7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3E7045-7A61-9014-123D-B03B54A3006D}"/>
              </a:ext>
            </a:extLst>
          </p:cNvPr>
          <p:cNvSpPr txBox="1"/>
          <p:nvPr/>
        </p:nvSpPr>
        <p:spPr>
          <a:xfrm>
            <a:off x="191729" y="1397655"/>
            <a:ext cx="12000271" cy="29557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i="0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Балтийский флот</a:t>
            </a:r>
            <a:endParaRPr lang="ru-RU" sz="3200" b="1" i="0" dirty="0"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i="0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Северный флот</a:t>
            </a:r>
            <a:endParaRPr lang="ru-RU" sz="3200" b="1" i="0" dirty="0"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b="1" i="0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Черноморский флот</a:t>
            </a:r>
            <a:endParaRPr lang="ru-RU" sz="3200" b="1" i="0" dirty="0">
              <a:solidFill>
                <a:srgbClr val="002060"/>
              </a:solidFill>
              <a:effectLst/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200" i="0" dirty="0">
                <a:effectLst/>
                <a:latin typeface="Arial" panose="020B0604020202020204" pitchFamily="34" charset="0"/>
              </a:rPr>
              <a:t>Тихоокеанский флот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86C11E-5C23-D1F7-7DD7-F5E4209A6D6B}"/>
              </a:ext>
            </a:extLst>
          </p:cNvPr>
          <p:cNvSpPr txBox="1"/>
          <p:nvPr/>
        </p:nvSpPr>
        <p:spPr>
          <a:xfrm>
            <a:off x="2230079" y="37108"/>
            <a:ext cx="773184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4400" b="1" i="0" dirty="0">
                <a:solidFill>
                  <a:srgbClr val="000000"/>
                </a:solidFill>
                <a:effectLst/>
                <a:latin typeface="Linux Libertine"/>
              </a:rPr>
              <a:t>Военно-морской флот СССР</a:t>
            </a:r>
          </a:p>
          <a:p>
            <a:pPr algn="ctr"/>
            <a:r>
              <a:rPr lang="ru-RU" sz="36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Объединения</a:t>
            </a:r>
          </a:p>
        </p:txBody>
      </p:sp>
    </p:spTree>
    <p:extLst>
      <p:ext uri="{BB962C8B-B14F-4D97-AF65-F5344CB8AC3E}">
        <p14:creationId xmlns:p14="http://schemas.microsoft.com/office/powerpoint/2010/main" val="22546335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E69D0D-85E4-1347-F7D2-2DE1949F7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6A44F2E-E823-0B06-D698-FD763D8EAB5B}"/>
              </a:ext>
            </a:extLst>
          </p:cNvPr>
          <p:cNvSpPr txBox="1"/>
          <p:nvPr/>
        </p:nvSpPr>
        <p:spPr>
          <a:xfrm>
            <a:off x="3574724" y="-117996"/>
            <a:ext cx="51154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latin typeface="Bahnschrift Condensed" panose="020B0502040204020203" pitchFamily="34" charset="0"/>
              </a:rPr>
              <a:t>Корабли: Линкор</a:t>
            </a:r>
            <a:endParaRPr lang="ru-RU" sz="3200" dirty="0">
              <a:latin typeface="Bahnschrift Condensed" panose="020B0502040204020203" pitchFamily="34" charset="0"/>
            </a:endParaRPr>
          </a:p>
        </p:txBody>
      </p:sp>
      <p:pic>
        <p:nvPicPr>
          <p:cNvPr id="4" name="Рисунок 3" descr="Советские линкоры в Великой Отечественной войне">
            <a:extLst>
              <a:ext uri="{FF2B5EF4-FFF2-40B4-BE49-F238E27FC236}">
                <a16:creationId xmlns:a16="http://schemas.microsoft.com/office/drawing/2014/main" id="{C446A18E-DA57-FA29-8EFD-1088AB396C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010" y="2097606"/>
            <a:ext cx="6446889" cy="44767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290BE5-F2B3-5B7E-6DC8-0474A11E385D}"/>
              </a:ext>
            </a:extLst>
          </p:cNvPr>
          <p:cNvSpPr txBox="1"/>
          <p:nvPr/>
        </p:nvSpPr>
        <p:spPr>
          <a:xfrm>
            <a:off x="147484" y="912380"/>
            <a:ext cx="12044516" cy="991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Лине́йный</a:t>
            </a:r>
            <a:r>
              <a:rPr lang="ru-RU" sz="2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кора́бль</a:t>
            </a:r>
            <a:r>
              <a:rPr lang="ru-RU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(сокр. </a:t>
            </a:r>
            <a:r>
              <a:rPr lang="ru-RU" sz="2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линко́р</a:t>
            </a:r>
            <a:r>
              <a:rPr lang="ru-RU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 — русское название класса самых мощных артиллерийских бронированных кораблей в XX столетии.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9FE3DD-C28A-8278-97FF-78AACF533929}"/>
              </a:ext>
            </a:extLst>
          </p:cNvPr>
          <p:cNvSpPr txBox="1"/>
          <p:nvPr/>
        </p:nvSpPr>
        <p:spPr>
          <a:xfrm>
            <a:off x="9601201" y="2905780"/>
            <a:ext cx="19762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 линкора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35074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E69D0D-85E4-1347-F7D2-2DE1949F7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D12A32-D35E-A7C9-C489-18C19A5EF0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493" y="3179424"/>
            <a:ext cx="5715000" cy="36099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A4957F2-6A72-B9CE-7A29-912240AF5493}"/>
              </a:ext>
            </a:extLst>
          </p:cNvPr>
          <p:cNvSpPr txBox="1"/>
          <p:nvPr/>
        </p:nvSpPr>
        <p:spPr>
          <a:xfrm>
            <a:off x="3538268" y="-1"/>
            <a:ext cx="59154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latin typeface="Bahnschrift Condensed" panose="020B0502040204020203" pitchFamily="34" charset="0"/>
              </a:rPr>
              <a:t>Корабли: Крейсер</a:t>
            </a:r>
            <a:endParaRPr lang="ru-RU" sz="3200" dirty="0">
              <a:latin typeface="Bahnschrift Condensed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CB6387-0D6B-27C5-67E5-FBEDD678FA91}"/>
              </a:ext>
            </a:extLst>
          </p:cNvPr>
          <p:cNvSpPr txBox="1"/>
          <p:nvPr/>
        </p:nvSpPr>
        <p:spPr>
          <a:xfrm>
            <a:off x="9317293" y="4070378"/>
            <a:ext cx="256990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7 крейсеров</a:t>
            </a:r>
            <a:endParaRPr lang="ru-RU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75E496-4290-FEB7-C0DB-A12F74E20BD2}"/>
              </a:ext>
            </a:extLst>
          </p:cNvPr>
          <p:cNvSpPr txBox="1"/>
          <p:nvPr/>
        </p:nvSpPr>
        <p:spPr>
          <a:xfrm>
            <a:off x="117986" y="921965"/>
            <a:ext cx="12074013" cy="2443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err="1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Кре́йсер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— 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боевых надводных 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кораблей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способных выполнять задачи независимо от основного флота, среди которых, может быть, борьба с лёгкими силами флота и торговыми судами противника, оборона 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соединений боевых кораблей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и 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конвоев судов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 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огневая поддержка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приморских флангов сухопутных войск и обеспечение высадки морских десантов, постановка минных заграждений и другие.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199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E69D0D-85E4-1347-F7D2-2DE1949F7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CA973C-8DF2-972B-EA3C-BEB87D25F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189" y="2963638"/>
            <a:ext cx="5230760" cy="363537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1B662BD-5DC8-5B11-0D10-1BE5A55ECEAA}"/>
              </a:ext>
            </a:extLst>
          </p:cNvPr>
          <p:cNvSpPr txBox="1"/>
          <p:nvPr/>
        </p:nvSpPr>
        <p:spPr>
          <a:xfrm>
            <a:off x="0" y="938602"/>
            <a:ext cx="12192000" cy="2039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202124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Эска́дренный</a:t>
            </a:r>
            <a:r>
              <a:rPr lang="ru-RU" sz="24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ru-RU" sz="24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миноно́сец</a:t>
            </a:r>
            <a:r>
              <a:rPr lang="ru-RU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(сокр. </a:t>
            </a:r>
            <a:r>
              <a:rPr lang="ru-RU" sz="2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эсми́нец</a:t>
            </a:r>
            <a:r>
              <a:rPr lang="ru-RU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— класс многоцелевых боевых быстроходных манёвренных кораблей, предназначенных для борьбы с подводными лодками, летательными аппаратами (в том числе ракетами) и кораблями противника, а также для охраны и обороны соединений кораблей или конвоев судов при переходе морем.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38545D-6FA0-5039-57D9-F1C6C97293FA}"/>
              </a:ext>
            </a:extLst>
          </p:cNvPr>
          <p:cNvSpPr txBox="1"/>
          <p:nvPr/>
        </p:nvSpPr>
        <p:spPr>
          <a:xfrm>
            <a:off x="565351" y="3095199"/>
            <a:ext cx="5869861" cy="2443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Лидер эскадренных миноносцев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— подкласс торпедно- артиллерийских 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кораблей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существовавший в 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военно-морских силах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ряда стран в первой половине 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XX века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EA4E10-D482-D43F-160A-38CB5A64D749}"/>
              </a:ext>
            </a:extLst>
          </p:cNvPr>
          <p:cNvSpPr txBox="1"/>
          <p:nvPr/>
        </p:nvSpPr>
        <p:spPr>
          <a:xfrm>
            <a:off x="1032051" y="-84697"/>
            <a:ext cx="101278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latin typeface="Bahnschrift Condensed" panose="020B0502040204020203" pitchFamily="34" charset="0"/>
              </a:rPr>
              <a:t>Корабли: миноносцы и лидеры</a:t>
            </a:r>
            <a:endParaRPr lang="ru-RU" sz="3200" dirty="0">
              <a:latin typeface="Bahnschrift Condensed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055694-16B6-2E9A-7055-CA552FBF3751}"/>
              </a:ext>
            </a:extLst>
          </p:cNvPr>
          <p:cNvSpPr txBox="1"/>
          <p:nvPr/>
        </p:nvSpPr>
        <p:spPr>
          <a:xfrm>
            <a:off x="2169246" y="5967511"/>
            <a:ext cx="4211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59 лидеров и миноносцев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20611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E69D0D-85E4-1347-F7D2-2DE1949F7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819C194-4C55-5B7C-B5DA-96D5DF09C5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743" y="2121688"/>
            <a:ext cx="5948516" cy="41535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4783E5-129F-DD27-37E1-F0A7294CA6C5}"/>
              </a:ext>
            </a:extLst>
          </p:cNvPr>
          <p:cNvSpPr txBox="1"/>
          <p:nvPr/>
        </p:nvSpPr>
        <p:spPr>
          <a:xfrm>
            <a:off x="1769134" y="55470"/>
            <a:ext cx="86537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latin typeface="Bahnschrift Condensed" panose="020B0502040204020203" pitchFamily="34" charset="0"/>
              </a:rPr>
              <a:t>Корабли: подводные лодки</a:t>
            </a:r>
            <a:endParaRPr lang="ru-RU" sz="3200" dirty="0">
              <a:latin typeface="Bahnschrift Condensed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D30A1A-6FDD-B60B-3713-5B359F21D061}"/>
              </a:ext>
            </a:extLst>
          </p:cNvPr>
          <p:cNvSpPr txBox="1"/>
          <p:nvPr/>
        </p:nvSpPr>
        <p:spPr>
          <a:xfrm>
            <a:off x="7366821" y="1538881"/>
            <a:ext cx="340687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218 подводных лодок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2828263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E69D0D-85E4-1347-F7D2-2DE1949F7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5AE018-386C-4C1F-D567-C3D4DEE66E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593" y="1996044"/>
            <a:ext cx="6810811" cy="4806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6DC3D7-40A8-3439-795E-B102EDFE6FFA}"/>
              </a:ext>
            </a:extLst>
          </p:cNvPr>
          <p:cNvSpPr txBox="1"/>
          <p:nvPr/>
        </p:nvSpPr>
        <p:spPr>
          <a:xfrm>
            <a:off x="1769134" y="55470"/>
            <a:ext cx="86537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latin typeface="Bahnschrift Condensed" panose="020B0502040204020203" pitchFamily="34" charset="0"/>
              </a:rPr>
              <a:t>Корабли: торпедные катера</a:t>
            </a:r>
            <a:endParaRPr lang="ru-RU" sz="3200" dirty="0">
              <a:latin typeface="Bahnschrift Condensed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86D9B4-A5A2-91D2-BA12-C4C4B0B49326}"/>
              </a:ext>
            </a:extLst>
          </p:cNvPr>
          <p:cNvSpPr txBox="1"/>
          <p:nvPr/>
        </p:nvSpPr>
        <p:spPr>
          <a:xfrm>
            <a:off x="211391" y="1077774"/>
            <a:ext cx="11769213" cy="862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Торпедный катер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— 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быстроходных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маломерных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кораблей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 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основным вооружением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которых является 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торпеда</a:t>
            </a:r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2AA3EF-A0C5-A027-8E1F-C0666E074953}"/>
              </a:ext>
            </a:extLst>
          </p:cNvPr>
          <p:cNvSpPr txBox="1"/>
          <p:nvPr/>
        </p:nvSpPr>
        <p:spPr>
          <a:xfrm>
            <a:off x="9607102" y="3018348"/>
            <a:ext cx="2479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269 торпедных катеров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925320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E69D0D-85E4-1347-F7D2-2DE1949F7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5119EF-467C-5C17-8C3E-E4CD790E039E}"/>
              </a:ext>
            </a:extLst>
          </p:cNvPr>
          <p:cNvSpPr txBox="1"/>
          <p:nvPr/>
        </p:nvSpPr>
        <p:spPr>
          <a:xfrm>
            <a:off x="0" y="981432"/>
            <a:ext cx="12192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Сторожевой корабль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 класс боевых надводных кораблей, предназначенных для несения дозорной службы, охранения крупных кораблей, транспортов и десантных кораблей (судов) от атак подводных лодок, торпедных катеров и авиации противника на переходе морем и при стоянке на открытых рейдах.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E236FA-DB96-F7BA-A473-59C0CB0811EB}"/>
              </a:ext>
            </a:extLst>
          </p:cNvPr>
          <p:cNvSpPr txBox="1"/>
          <p:nvPr/>
        </p:nvSpPr>
        <p:spPr>
          <a:xfrm>
            <a:off x="1769134" y="55470"/>
            <a:ext cx="86537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latin typeface="Bahnschrift Condensed" panose="020B0502040204020203" pitchFamily="34" charset="0"/>
              </a:rPr>
              <a:t>Корабли: сторожевой корабль</a:t>
            </a:r>
            <a:endParaRPr lang="ru-RU" sz="3200" dirty="0">
              <a:latin typeface="Bahnschrift Condensed" panose="020B0502040204020203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181B52C-5D87-B456-AACF-193B001C68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739" y="2795981"/>
            <a:ext cx="5715000" cy="381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6C8366E-5886-6D10-8667-51415C9126CF}"/>
              </a:ext>
            </a:extLst>
          </p:cNvPr>
          <p:cNvSpPr txBox="1"/>
          <p:nvPr/>
        </p:nvSpPr>
        <p:spPr>
          <a:xfrm>
            <a:off x="9056739" y="3111910"/>
            <a:ext cx="277146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22 сторожевых корабля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231225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E69D0D-85E4-1347-F7D2-2DE1949F7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22A899-8035-5521-D69F-BCEE263D1B43}"/>
              </a:ext>
            </a:extLst>
          </p:cNvPr>
          <p:cNvSpPr txBox="1"/>
          <p:nvPr/>
        </p:nvSpPr>
        <p:spPr>
          <a:xfrm>
            <a:off x="117987" y="867321"/>
            <a:ext cx="12074013" cy="1653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Тральщик</a:t>
            </a:r>
            <a:r>
              <a:rPr lang="ru-RU" sz="2400" dirty="0">
                <a:solidFill>
                  <a:srgbClr val="202124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предназначен для поиска и уничтожения морских мин и проводки кораблей через минные заграждения. Дополнительные задачи: конвоировать транспорты, совершать набеговые операции, обстреливать побережье, высаживать десанты, эвакуировать войска.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DECB03A-220B-4E98-A20B-EDE232E86B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126" y="2554796"/>
            <a:ext cx="4981729" cy="41887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4803F9-4CB6-59FA-5E42-A3B8D9993AC1}"/>
              </a:ext>
            </a:extLst>
          </p:cNvPr>
          <p:cNvSpPr txBox="1"/>
          <p:nvPr/>
        </p:nvSpPr>
        <p:spPr>
          <a:xfrm>
            <a:off x="1429921" y="0"/>
            <a:ext cx="865373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>
                <a:latin typeface="Bahnschrift Condensed" panose="020B0502040204020203" pitchFamily="34" charset="0"/>
              </a:rPr>
              <a:t>Корабли: тральщик</a:t>
            </a:r>
            <a:endParaRPr lang="ru-RU" sz="3200" dirty="0">
              <a:latin typeface="Bahnschrift Condensed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34A2F2-EDDA-E578-FBB4-F6F882F6F889}"/>
              </a:ext>
            </a:extLst>
          </p:cNvPr>
          <p:cNvSpPr txBox="1"/>
          <p:nvPr/>
        </p:nvSpPr>
        <p:spPr>
          <a:xfrm>
            <a:off x="9201763" y="2757948"/>
            <a:ext cx="25674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88 тральщиков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251617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365</Words>
  <Application>Microsoft Office PowerPoint</Application>
  <PresentationFormat>Широкоэкранный</PresentationFormat>
  <Paragraphs>38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Bahnschrift Condensed</vt:lpstr>
      <vt:lpstr>Calibri</vt:lpstr>
      <vt:lpstr>Calibri Light</vt:lpstr>
      <vt:lpstr>Linux Libertine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Professional</dc:creator>
  <cp:lastModifiedBy>Professional</cp:lastModifiedBy>
  <cp:revision>7</cp:revision>
  <dcterms:created xsi:type="dcterms:W3CDTF">2022-05-02T10:24:21Z</dcterms:created>
  <dcterms:modified xsi:type="dcterms:W3CDTF">2022-05-09T07:08:49Z</dcterms:modified>
</cp:coreProperties>
</file>