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81" r:id="rId3"/>
    <p:sldId id="282" r:id="rId4"/>
    <p:sldId id="258" r:id="rId5"/>
    <p:sldId id="260" r:id="rId6"/>
    <p:sldId id="261" r:id="rId7"/>
    <p:sldId id="262" r:id="rId8"/>
    <p:sldId id="263" r:id="rId9"/>
    <p:sldId id="283" r:id="rId10"/>
    <p:sldId id="284" r:id="rId11"/>
    <p:sldId id="285" r:id="rId12"/>
    <p:sldId id="271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27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Медали</a:t>
            </a:r>
            <a:r>
              <a:rPr lang="ru-RU" sz="2000" b="1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сборной России на Олимпиаде в Пекине</a:t>
            </a:r>
            <a:endParaRPr lang="ru-RU" sz="2000" b="1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4896981627296588"/>
          <c:y val="3.57142857142857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28-4117-AC00-C1B29C98112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28-4117-AC00-C1B29C981122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Лист1!$A$2:$A$5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28-4117-AC00-C1B29C9811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24542463"/>
        <c:axId val="1124539967"/>
      </c:barChart>
      <c:catAx>
        <c:axId val="112454246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24539967"/>
        <c:crosses val="autoZero"/>
        <c:auto val="1"/>
        <c:lblAlgn val="ctr"/>
        <c:lblOffset val="100"/>
        <c:noMultiLvlLbl val="0"/>
      </c:catAx>
      <c:valAx>
        <c:axId val="11245399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45424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Распределение площади земной суши между материками и частями света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5A30-4499-BBE3-59DF85C1453D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3-5A30-4499-BBE3-59DF85C1453D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5A30-4499-BBE3-59DF85C1453D}"/>
              </c:ext>
            </c:extLst>
          </c:dPt>
          <c:dPt>
            <c:idx val="3"/>
            <c:invertIfNegative val="0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7-5A30-4499-BBE3-59DF85C1453D}"/>
              </c:ext>
            </c:extLst>
          </c:dPt>
          <c:dPt>
            <c:idx val="4"/>
            <c:invertIfNegative val="0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9-5A30-4499-BBE3-59DF85C1453D}"/>
              </c:ext>
            </c:extLst>
          </c:dPt>
          <c:dPt>
            <c:idx val="5"/>
            <c:invertIfNegative val="0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B-5A30-4499-BBE3-59DF85C1453D}"/>
              </c:ext>
            </c:extLst>
          </c:dPt>
          <c:cat>
            <c:strRef>
              <c:f>Лист1!$A$2:$A$8</c:f>
              <c:strCache>
                <c:ptCount val="7"/>
                <c:pt idx="0">
                  <c:v>Африка</c:v>
                </c:pt>
                <c:pt idx="1">
                  <c:v>Южная Америка</c:v>
                </c:pt>
                <c:pt idx="2">
                  <c:v>Северная Америка</c:v>
                </c:pt>
                <c:pt idx="3">
                  <c:v>Азия</c:v>
                </c:pt>
                <c:pt idx="4">
                  <c:v>Европа</c:v>
                </c:pt>
                <c:pt idx="5">
                  <c:v>Австралия</c:v>
                </c:pt>
                <c:pt idx="6">
                  <c:v>Антарктида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21</c:v>
                </c:pt>
                <c:pt idx="1">
                  <c:v>12</c:v>
                </c:pt>
                <c:pt idx="2">
                  <c:v>17</c:v>
                </c:pt>
                <c:pt idx="3">
                  <c:v>29</c:v>
                </c:pt>
                <c:pt idx="4">
                  <c:v>7</c:v>
                </c:pt>
                <c:pt idx="5">
                  <c:v>5</c:v>
                </c:pt>
                <c:pt idx="6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A30-4499-BBE3-59DF85C145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377024"/>
        <c:axId val="29582464"/>
      </c:barChart>
      <c:catAx>
        <c:axId val="27377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9582464"/>
        <c:crosses val="autoZero"/>
        <c:auto val="1"/>
        <c:lblAlgn val="ctr"/>
        <c:lblOffset val="100"/>
        <c:noMultiLvlLbl val="0"/>
      </c:catAx>
      <c:valAx>
        <c:axId val="295824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73770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0.18699</cdr:x>
      <cdr:y>0.13636</cdr:y>
    </cdr:from>
    <cdr:to>
      <cdr:x>0.29023</cdr:x>
      <cdr:y>0.28067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8640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Бронза</a:t>
          </a:r>
          <a:endParaRPr lang="ru-RU" sz="18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7390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886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1442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7939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001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753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028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067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249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9729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5941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E0DE403-31B8-43AD-9BFE-6E0AB2D52CB6}" type="datetimeFigureOut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06.06.2022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412701C-71C8-4FB3-A85A-052C79C5968E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18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7965504" cy="7920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dirty="0" smtClean="0"/>
              <a:t>На Олимпиаде в Пекине в 2022 году команды России завоевали медали: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02743" y="953055"/>
            <a:ext cx="15203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2400" dirty="0">
                <a:solidFill>
                  <a:srgbClr val="FF0000"/>
                </a:solidFill>
              </a:rPr>
              <a:t>ЗОЛОТО:</a:t>
            </a:r>
          </a:p>
          <a:p>
            <a:endParaRPr lang="ru-RU" dirty="0"/>
          </a:p>
        </p:txBody>
      </p:sp>
      <p:pic>
        <p:nvPicPr>
          <p:cNvPr id="1028" name="Picture 4" descr="Александр Большунов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764703"/>
            <a:ext cx="2378273" cy="169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оссия команда фигуристов Олимпиада-20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01" y="1764193"/>
            <a:ext cx="2909139" cy="2077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95031" y="306101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myPT"/>
              </a:rPr>
              <a:t>Фигурное катание.</a:t>
            </a:r>
          </a:p>
          <a:p>
            <a:r>
              <a:rPr lang="ru-RU" dirty="0" smtClean="0">
                <a:solidFill>
                  <a:srgbClr val="000000"/>
                </a:solidFill>
                <a:latin typeface="myPT"/>
              </a:rPr>
              <a:t> Анна Щербакова</a:t>
            </a:r>
            <a:endParaRPr lang="ru-RU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pic>
        <p:nvPicPr>
          <p:cNvPr id="1032" name="Picture 8" descr="Анна Щербаков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162" b="48039"/>
          <a:stretch/>
        </p:blipFill>
        <p:spPr bwMode="auto">
          <a:xfrm>
            <a:off x="3202743" y="2046041"/>
            <a:ext cx="2521385" cy="153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2230" y="1394861"/>
            <a:ext cx="4394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Фигурное катание. Командный турнир.</a:t>
            </a:r>
          </a:p>
        </p:txBody>
      </p:sp>
      <p:pic>
        <p:nvPicPr>
          <p:cNvPr id="1034" name="Picture 10" descr="Российские лыжники эстафета Олимпиада-202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866086"/>
            <a:ext cx="3995434" cy="285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Российские лыжницы эстафета Олимпиада-20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24" y="3870143"/>
            <a:ext cx="4038544" cy="2884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724128" y="2470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Александр </a:t>
            </a:r>
            <a:r>
              <a:rPr lang="ru-RU" dirty="0" err="1"/>
              <a:t>Большунов</a:t>
            </a:r>
            <a:r>
              <a:rPr lang="ru-RU" dirty="0"/>
              <a:t> (лыжный </a:t>
            </a:r>
            <a:r>
              <a:rPr lang="ru-RU" dirty="0" err="1"/>
              <a:t>скиатлон</a:t>
            </a:r>
            <a:r>
              <a:rPr lang="ru-RU" dirty="0"/>
              <a:t>, лыжный </a:t>
            </a:r>
            <a:r>
              <a:rPr lang="ru-RU" dirty="0" smtClean="0"/>
              <a:t>марафон)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80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669108" y="980729"/>
            <a:ext cx="6783212" cy="39631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34462" y="6530"/>
            <a:ext cx="8258017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диаграмме представлена среднемесячная температура воздуха по Курской области в 2013 году. Используя диаграмму, выберите среди данных утверждений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верные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941168"/>
            <a:ext cx="7992888" cy="1614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Самым холодным месяцем был февраль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году было 5 месяцев с отрицательной среднемесячной температурой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августе среднемесячная температура была выше 15 градусов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Июнь был самым жарким месяцем года.                                  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757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6632"/>
            <a:ext cx="8208912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 startAt="2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диаграмме показано распределение площади земной суши между материками и частями света (в %). Используя диаграмму, выберите среди данных утверждений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неверные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350792175"/>
              </p:ext>
            </p:extLst>
          </p:nvPr>
        </p:nvGraphicFramePr>
        <p:xfrm>
          <a:off x="1043608" y="1268760"/>
          <a:ext cx="6271592" cy="37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39552" y="4941168"/>
            <a:ext cx="8280920" cy="1709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Европа является наименьшей по площади среди материков и частей света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Азия является наибольшей по площади среди материков и частей света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Суммарная площадь двух Америк меньше площади Африки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4) Площадь Антарктиды больше площади Австралии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8269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348880"/>
            <a:ext cx="7920880" cy="388843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СПАСИБО ЗА УРОК!!!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404664"/>
            <a:ext cx="6400800" cy="140133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3556454" cy="3275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1700808"/>
            <a:ext cx="3995026" cy="332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74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676728" y="-4029"/>
            <a:ext cx="15837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 indent="0"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СЕРЕБРО: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6585" y="1491841"/>
            <a:ext cx="23251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myPT"/>
              </a:rPr>
              <a:t>Наталья </a:t>
            </a:r>
            <a:r>
              <a:rPr lang="ru-RU" sz="1400" dirty="0" err="1" smtClean="0">
                <a:solidFill>
                  <a:srgbClr val="000000"/>
                </a:solidFill>
                <a:latin typeface="myPT"/>
              </a:rPr>
              <a:t>Непряева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 (лыжный </a:t>
            </a:r>
            <a:r>
              <a:rPr lang="ru-RU" sz="1400" dirty="0" err="1" smtClean="0">
                <a:solidFill>
                  <a:srgbClr val="000000"/>
                </a:solidFill>
                <a:latin typeface="myPT"/>
              </a:rPr>
              <a:t>скиатлон</a:t>
            </a:r>
            <a:r>
              <a:rPr lang="ru-RU" sz="1400" dirty="0" smtClean="0">
                <a:solidFill>
                  <a:srgbClr val="000000"/>
                </a:solidFill>
                <a:latin typeface="myPT"/>
              </a:rPr>
              <a:t>)</a:t>
            </a:r>
            <a:endParaRPr lang="ru-RU" sz="14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pic>
        <p:nvPicPr>
          <p:cNvPr id="2050" name="Picture 2" descr="Наталья Непряев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55" y="70387"/>
            <a:ext cx="1882043" cy="1344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425651" y="2530223"/>
            <a:ext cx="16499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myPT"/>
              </a:rPr>
              <a:t>Денис </a:t>
            </a:r>
            <a:r>
              <a:rPr lang="ru-RU" sz="1400" dirty="0" err="1" smtClean="0">
                <a:solidFill>
                  <a:srgbClr val="000000"/>
                </a:solidFill>
                <a:latin typeface="myPT"/>
              </a:rPr>
              <a:t>Спицов</a:t>
            </a:r>
            <a:r>
              <a:rPr lang="ru-RU" sz="1400" dirty="0" smtClean="0">
                <a:solidFill>
                  <a:srgbClr val="000000"/>
                </a:solidFill>
                <a:latin typeface="myPT"/>
              </a:rPr>
              <a:t> </a:t>
            </a:r>
            <a:endParaRPr lang="ru-RU" sz="14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58149" y="2744031"/>
            <a:ext cx="17849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(лыжный </a:t>
            </a:r>
            <a:r>
              <a:rPr lang="ru-RU" sz="1400" dirty="0" err="1" smtClean="0">
                <a:solidFill>
                  <a:srgbClr val="000000"/>
                </a:solidFill>
                <a:latin typeface="myPT"/>
              </a:rPr>
              <a:t>скиатлон</a:t>
            </a:r>
            <a:r>
              <a:rPr lang="ru-RU" sz="1400" dirty="0" smtClean="0">
                <a:solidFill>
                  <a:srgbClr val="000000"/>
                </a:solidFill>
                <a:latin typeface="myPT"/>
              </a:rPr>
              <a:t>)</a:t>
            </a:r>
            <a:endParaRPr lang="ru-RU" sz="1400" dirty="0">
              <a:solidFill>
                <a:srgbClr val="000000"/>
              </a:solidFill>
              <a:latin typeface="myPT"/>
            </a:endParaRPr>
          </a:p>
        </p:txBody>
      </p:sp>
      <p:pic>
        <p:nvPicPr>
          <p:cNvPr id="2052" name="Picture 4" descr="Денис Спицов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" t="-1" r="41322" b="14776"/>
          <a:stretch/>
        </p:blipFill>
        <p:spPr bwMode="auto">
          <a:xfrm>
            <a:off x="6941079" y="39811"/>
            <a:ext cx="2178728" cy="250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065818" y="274542"/>
            <a:ext cx="21297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myPT"/>
              </a:rPr>
              <a:t>Прыжки с трамплина. 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Командный микст</a:t>
            </a:r>
            <a:endParaRPr lang="ru-RU" sz="14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pic>
        <p:nvPicPr>
          <p:cNvPr id="2054" name="Picture 6" descr="прыжки с трамплина команда России Олимпиада-202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00"/>
          <a:stretch/>
        </p:blipFill>
        <p:spPr bwMode="auto">
          <a:xfrm>
            <a:off x="1936010" y="768457"/>
            <a:ext cx="2986252" cy="1753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22491" y="1990377"/>
            <a:ext cx="2123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myPT"/>
              </a:rPr>
              <a:t>Александр </a:t>
            </a:r>
            <a:r>
              <a:rPr lang="ru-RU" sz="1400" dirty="0" err="1" smtClean="0">
                <a:solidFill>
                  <a:srgbClr val="000000"/>
                </a:solidFill>
                <a:latin typeface="myPT"/>
              </a:rPr>
              <a:t>Большунов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 (лыжные гонки, 15км)</a:t>
            </a:r>
            <a:endParaRPr lang="ru-RU" sz="14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1088" y="3796858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myPT"/>
              </a:rPr>
              <a:t>Константин </a:t>
            </a:r>
            <a:r>
              <a:rPr lang="ru-RU" sz="1400" dirty="0" err="1" smtClean="0">
                <a:solidFill>
                  <a:srgbClr val="000000"/>
                </a:solidFill>
                <a:latin typeface="myPT"/>
              </a:rPr>
              <a:t>Ивлиев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 ( шорт-трек)</a:t>
            </a:r>
            <a:endParaRPr lang="ru-RU" sz="14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pic>
        <p:nvPicPr>
          <p:cNvPr id="2056" name="Picture 8" descr="Константин Ивлиев серебро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562"/>
          <a:stretch/>
        </p:blipFill>
        <p:spPr bwMode="auto">
          <a:xfrm>
            <a:off x="7272106" y="4353671"/>
            <a:ext cx="1871894" cy="241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060134" y="4003181"/>
            <a:ext cx="19905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myPT"/>
              </a:rPr>
              <a:t>Виктория </a:t>
            </a:r>
            <a:r>
              <a:rPr lang="ru-RU" sz="1400" dirty="0" err="1">
                <a:solidFill>
                  <a:srgbClr val="000000"/>
                </a:solidFill>
                <a:latin typeface="myPT"/>
              </a:rPr>
              <a:t>Синицина</a:t>
            </a:r>
            <a:r>
              <a:rPr lang="ru-RU" sz="1400" dirty="0">
                <a:solidFill>
                  <a:srgbClr val="000000"/>
                </a:solidFill>
                <a:latin typeface="myPT"/>
              </a:rPr>
              <a:t> 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и </a:t>
            </a:r>
            <a:r>
              <a:rPr lang="ru-RU" sz="1400" dirty="0">
                <a:solidFill>
                  <a:srgbClr val="000000"/>
                </a:solidFill>
                <a:latin typeface="myPT"/>
              </a:rPr>
              <a:t>Никита </a:t>
            </a:r>
            <a:r>
              <a:rPr lang="ru-RU" sz="1400" dirty="0" err="1" smtClean="0">
                <a:solidFill>
                  <a:srgbClr val="000000"/>
                </a:solidFill>
                <a:latin typeface="myPT"/>
              </a:rPr>
              <a:t>Кацалапов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 (танцы на льду)</a:t>
            </a:r>
            <a:endParaRPr lang="ru-RU" sz="14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pic>
        <p:nvPicPr>
          <p:cNvPr id="2060" name="Picture 12" descr="Российские конькобежцы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8" r="11082"/>
          <a:stretch/>
        </p:blipFill>
        <p:spPr bwMode="auto">
          <a:xfrm>
            <a:off x="1965938" y="4734355"/>
            <a:ext cx="2311853" cy="2123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9870" y="6420905"/>
            <a:ext cx="19495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Конькобежный спорт</a:t>
            </a:r>
            <a:endParaRPr lang="ru-RU" sz="1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95" y="4337205"/>
            <a:ext cx="20623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myPT"/>
              </a:rPr>
              <a:t>Биатлон. Женщины</a:t>
            </a:r>
            <a:r>
              <a:rPr lang="ru-RU" sz="1400" dirty="0" smtClean="0">
                <a:solidFill>
                  <a:srgbClr val="000000"/>
                </a:solidFill>
                <a:latin typeface="myPT"/>
              </a:rPr>
              <a:t>.</a:t>
            </a: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myPT"/>
              </a:rPr>
              <a:t>Эстафета. 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Ирина </a:t>
            </a:r>
            <a:r>
              <a:rPr lang="ru-RU" sz="1400" dirty="0">
                <a:solidFill>
                  <a:srgbClr val="000000"/>
                </a:solidFill>
                <a:latin typeface="myPT"/>
              </a:rPr>
              <a:t>Казакевич, 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Кристина </a:t>
            </a:r>
            <a:r>
              <a:rPr lang="ru-RU" sz="1400" dirty="0" err="1">
                <a:solidFill>
                  <a:srgbClr val="000000"/>
                </a:solidFill>
                <a:latin typeface="myPT"/>
              </a:rPr>
              <a:t>Резцова</a:t>
            </a:r>
            <a:r>
              <a:rPr lang="ru-RU" sz="1400" dirty="0">
                <a:solidFill>
                  <a:srgbClr val="000000"/>
                </a:solidFill>
                <a:latin typeface="myPT"/>
              </a:rPr>
              <a:t>, 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Светлана </a:t>
            </a:r>
            <a:r>
              <a:rPr lang="ru-RU" sz="1400" dirty="0">
                <a:solidFill>
                  <a:srgbClr val="000000"/>
                </a:solidFill>
                <a:latin typeface="myPT"/>
              </a:rPr>
              <a:t>Миронова 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Ульяна </a:t>
            </a:r>
            <a:r>
              <a:rPr lang="ru-RU" sz="1400" dirty="0" err="1" smtClean="0">
                <a:solidFill>
                  <a:srgbClr val="000000"/>
                </a:solidFill>
                <a:latin typeface="myPT"/>
              </a:rPr>
              <a:t>Нигматуллина</a:t>
            </a:r>
            <a:endParaRPr lang="ru-RU" sz="14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pic>
        <p:nvPicPr>
          <p:cNvPr id="2062" name="Picture 14" descr="Российские биатлонистки серебро Олимпиада-202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8" t="5089" r="13242" b="28383"/>
          <a:stretch/>
        </p:blipFill>
        <p:spPr bwMode="auto">
          <a:xfrm>
            <a:off x="-22491" y="2569843"/>
            <a:ext cx="2529837" cy="173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Александра Трусова серебро Олимпиада-202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599" y="4749958"/>
            <a:ext cx="2576433" cy="184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5216741" y="39811"/>
            <a:ext cx="1179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myPT"/>
              </a:rPr>
              <a:t>Иван </a:t>
            </a:r>
            <a:r>
              <a:rPr lang="ru-RU" sz="1400" dirty="0" err="1" smtClean="0">
                <a:solidFill>
                  <a:srgbClr val="000000"/>
                </a:solidFill>
                <a:latin typeface="myPT"/>
              </a:rPr>
              <a:t>Якимушкин</a:t>
            </a:r>
            <a:endParaRPr lang="ru-RU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pic>
        <p:nvPicPr>
          <p:cNvPr id="2066" name="Picture 18" descr="Иван Якимушкин серебро Олимпиада-202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9" r="16482" b="16828"/>
          <a:stretch/>
        </p:blipFill>
        <p:spPr bwMode="auto">
          <a:xfrm>
            <a:off x="4922262" y="546904"/>
            <a:ext cx="2244257" cy="176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Виктория Синицина и Никита Кацалапов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957" y="2358544"/>
            <a:ext cx="2379894" cy="1699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552918" y="2570389"/>
            <a:ext cx="20185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myPT"/>
              </a:rPr>
              <a:t>Евгения Тарасова </a:t>
            </a:r>
            <a:endParaRPr lang="ru-RU" sz="14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и </a:t>
            </a:r>
            <a:r>
              <a:rPr lang="ru-RU" sz="1400" dirty="0">
                <a:solidFill>
                  <a:srgbClr val="000000"/>
                </a:solidFill>
                <a:latin typeface="myPT"/>
              </a:rPr>
              <a:t>Владимир </a:t>
            </a:r>
            <a:r>
              <a:rPr lang="ru-RU" sz="1400" dirty="0" smtClean="0">
                <a:solidFill>
                  <a:srgbClr val="000000"/>
                </a:solidFill>
                <a:latin typeface="myPT"/>
              </a:rPr>
              <a:t>Морозов</a:t>
            </a:r>
            <a:endParaRPr lang="ru-RU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pic>
        <p:nvPicPr>
          <p:cNvPr id="2068" name="Picture 20" descr="Тарасова и Морозов серебро Олимпиада Пекин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254" y="3097901"/>
            <a:ext cx="2291035" cy="163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7760276" y="3210317"/>
            <a:ext cx="773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0000"/>
                </a:solidFill>
                <a:latin typeface="myPT"/>
              </a:rPr>
              <a:t>Хоккей.</a:t>
            </a:r>
            <a:endParaRPr lang="ru-RU" sz="1400" b="0" i="0" dirty="0">
              <a:solidFill>
                <a:srgbClr val="000000"/>
              </a:solidFill>
              <a:effectLst/>
              <a:latin typeface="myPT"/>
            </a:endParaRPr>
          </a:p>
        </p:txBody>
      </p:sp>
    </p:spTree>
    <p:extLst>
      <p:ext uri="{BB962C8B-B14F-4D97-AF65-F5344CB8AC3E}">
        <p14:creationId xmlns:p14="http://schemas.microsoft.com/office/powerpoint/2010/main" val="142337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5856" y="188640"/>
            <a:ext cx="1398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БРОНЗА: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692696"/>
            <a:ext cx="3438128" cy="338554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Анастасия 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Смирнова (могул)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1192158"/>
            <a:ext cx="4572000" cy="830997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Биатлон. Смешанная эстафета. </a:t>
            </a:r>
            <a:endParaRPr lang="ru-RU" sz="16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myPT"/>
              </a:rPr>
              <a:t>Ульяна </a:t>
            </a:r>
            <a:r>
              <a:rPr lang="ru-RU" sz="1600" dirty="0" err="1">
                <a:solidFill>
                  <a:srgbClr val="000000"/>
                </a:solidFill>
                <a:latin typeface="myPT"/>
              </a:rPr>
              <a:t>Нигматуллина</a:t>
            </a:r>
            <a:r>
              <a:rPr lang="ru-RU" sz="1600" dirty="0">
                <a:solidFill>
                  <a:srgbClr val="000000"/>
                </a:solidFill>
                <a:latin typeface="myPT"/>
              </a:rPr>
              <a:t>, Кристина </a:t>
            </a:r>
            <a:r>
              <a:rPr lang="ru-RU" sz="1600" dirty="0" err="1">
                <a:solidFill>
                  <a:srgbClr val="000000"/>
                </a:solidFill>
                <a:latin typeface="myPT"/>
              </a:rPr>
              <a:t>Резцова</a:t>
            </a:r>
            <a:r>
              <a:rPr lang="ru-RU" sz="1600" dirty="0">
                <a:solidFill>
                  <a:srgbClr val="000000"/>
                </a:solidFill>
                <a:latin typeface="myPT"/>
              </a:rPr>
              <a:t>, Александр Логинов и Эдуард </a:t>
            </a:r>
            <a:r>
              <a:rPr lang="ru-RU" sz="1600" dirty="0" err="1" smtClean="0">
                <a:solidFill>
                  <a:srgbClr val="000000"/>
                </a:solidFill>
                <a:latin typeface="myPT"/>
              </a:rPr>
              <a:t>Латыпов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41168" y="1893205"/>
            <a:ext cx="3960745" cy="338554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Александр 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Терентьев (лыжный спринт)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3832" y="2243007"/>
            <a:ext cx="4878288" cy="338554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Вик </a:t>
            </a:r>
            <a:r>
              <a:rPr lang="ru-RU" sz="1600" dirty="0" err="1" smtClean="0">
                <a:solidFill>
                  <a:srgbClr val="000000"/>
                </a:solidFill>
                <a:latin typeface="myPT"/>
              </a:rPr>
              <a:t>Уайлд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 (параллельный гигантский слалом)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30216" y="2620303"/>
            <a:ext cx="4572000" cy="338554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Татьяна 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Иванова ( одиночные сани)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692696"/>
            <a:ext cx="3150096" cy="338554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Семен 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Елистратов (шорт-трек)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3051704"/>
            <a:ext cx="5454352" cy="369332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myPT"/>
              </a:rPr>
              <a:t>Эдуард </a:t>
            </a:r>
            <a:r>
              <a:rPr lang="ru-RU" dirty="0" err="1" smtClean="0">
                <a:solidFill>
                  <a:srgbClr val="000000"/>
                </a:solidFill>
                <a:latin typeface="myPT"/>
              </a:rPr>
              <a:t>Латыпов</a:t>
            </a:r>
            <a:r>
              <a:rPr lang="ru-RU" dirty="0" smtClean="0">
                <a:solidFill>
                  <a:srgbClr val="000000"/>
                </a:solidFill>
                <a:latin typeface="myPT"/>
              </a:rPr>
              <a:t> (биатлон. Гонка преследования)</a:t>
            </a:r>
            <a:endParaRPr lang="ru-RU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1880" y="3549315"/>
            <a:ext cx="5013176" cy="369332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myPT"/>
              </a:rPr>
              <a:t>Ангелина </a:t>
            </a:r>
            <a:r>
              <a:rPr lang="ru-RU" dirty="0" smtClean="0">
                <a:solidFill>
                  <a:srgbClr val="000000"/>
                </a:solidFill>
                <a:latin typeface="myPT"/>
              </a:rPr>
              <a:t>Голикова ( конькобежный спорт)</a:t>
            </a:r>
            <a:endParaRPr lang="ru-RU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4705" y="4028060"/>
            <a:ext cx="3635896" cy="830997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Биатлон. Мужчины. Эстафета. </a:t>
            </a:r>
            <a:endParaRPr lang="ru-RU" sz="16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myPT"/>
              </a:rPr>
              <a:t>Карим </a:t>
            </a:r>
            <a:r>
              <a:rPr lang="ru-RU" sz="1600" dirty="0" err="1">
                <a:solidFill>
                  <a:srgbClr val="000000"/>
                </a:solidFill>
                <a:latin typeface="myPT"/>
              </a:rPr>
              <a:t>Халили</a:t>
            </a:r>
            <a:r>
              <a:rPr lang="ru-RU" sz="1600" dirty="0">
                <a:solidFill>
                  <a:srgbClr val="000000"/>
                </a:solidFill>
                <a:latin typeface="myPT"/>
              </a:rPr>
              <a:t>, Александр Логинов, </a:t>
            </a:r>
            <a:endParaRPr lang="ru-RU" sz="1600" dirty="0" smtClean="0">
              <a:solidFill>
                <a:srgbClr val="000000"/>
              </a:solidFill>
              <a:latin typeface="myPT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myPT"/>
              </a:rPr>
              <a:t>Максим </a:t>
            </a:r>
            <a:r>
              <a:rPr lang="ru-RU" sz="1600" dirty="0">
                <a:solidFill>
                  <a:srgbClr val="000000"/>
                </a:solidFill>
                <a:latin typeface="myPT"/>
              </a:rPr>
              <a:t>Цветков и Эдуард </a:t>
            </a:r>
            <a:r>
              <a:rPr lang="ru-RU" sz="1600" dirty="0" err="1" smtClean="0">
                <a:solidFill>
                  <a:srgbClr val="000000"/>
                </a:solidFill>
                <a:latin typeface="myPT"/>
              </a:rPr>
              <a:t>Латыпов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34677" y="4089125"/>
            <a:ext cx="3767539" cy="584775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Лыжи. Женщины. Командный спринт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.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myPT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myPT"/>
              </a:rPr>
              <a:t>Юлия </a:t>
            </a:r>
            <a:r>
              <a:rPr lang="ru-RU" sz="1600" dirty="0" err="1">
                <a:solidFill>
                  <a:srgbClr val="000000"/>
                </a:solidFill>
                <a:latin typeface="myPT"/>
              </a:rPr>
              <a:t>Ступак</a:t>
            </a:r>
            <a:r>
              <a:rPr lang="ru-RU" sz="1600" dirty="0">
                <a:solidFill>
                  <a:srgbClr val="000000"/>
                </a:solidFill>
                <a:latin typeface="myPT"/>
              </a:rPr>
              <a:t> и Наталья </a:t>
            </a:r>
            <a:r>
              <a:rPr lang="ru-RU" sz="1600" dirty="0" err="1" smtClean="0">
                <a:solidFill>
                  <a:srgbClr val="000000"/>
                </a:solidFill>
                <a:latin typeface="myPT"/>
              </a:rPr>
              <a:t>Непряева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5356545"/>
            <a:ext cx="3749081" cy="830997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Лыжи. Мужчины. Командный спринт. Александр </a:t>
            </a:r>
            <a:r>
              <a:rPr lang="ru-RU" sz="1600" dirty="0" err="1">
                <a:solidFill>
                  <a:srgbClr val="000000"/>
                </a:solidFill>
                <a:latin typeface="myPT"/>
              </a:rPr>
              <a:t>Большунов</a:t>
            </a:r>
            <a:r>
              <a:rPr lang="ru-RU" sz="1600" dirty="0">
                <a:solidFill>
                  <a:srgbClr val="000000"/>
                </a:solidFill>
                <a:latin typeface="myPT"/>
              </a:rPr>
              <a:t> и Александр 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Терентьев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16016" y="5091590"/>
            <a:ext cx="4572000" cy="338554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Илья 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Буров (лыжная акробатика)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85081" y="1155983"/>
            <a:ext cx="2916832" cy="369332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Сергей </a:t>
            </a:r>
            <a:r>
              <a:rPr lang="ru-RU" sz="1600" dirty="0" err="1" smtClean="0">
                <a:solidFill>
                  <a:srgbClr val="000000"/>
                </a:solidFill>
                <a:latin typeface="myPT"/>
              </a:rPr>
              <a:t>Ридзик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 ( </a:t>
            </a:r>
            <a:r>
              <a:rPr lang="ru-RU" sz="1600" dirty="0" err="1" smtClean="0">
                <a:solidFill>
                  <a:srgbClr val="000000"/>
                </a:solidFill>
                <a:latin typeface="myPT"/>
              </a:rPr>
              <a:t>ски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-кросс</a:t>
            </a:r>
            <a:r>
              <a:rPr lang="ru-RU" dirty="0" smtClean="0">
                <a:solidFill>
                  <a:srgbClr val="000000"/>
                </a:solidFill>
                <a:latin typeface="myPT"/>
              </a:rPr>
              <a:t>)</a:t>
            </a:r>
            <a:endParaRPr lang="ru-RU" b="0" i="0" dirty="0">
              <a:solidFill>
                <a:srgbClr val="000000"/>
              </a:solidFill>
              <a:effectLst/>
              <a:latin typeface="myP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09728" y="5797232"/>
            <a:ext cx="4572000" cy="584775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myPT"/>
              </a:rPr>
              <a:t>Анастасия Мишина и Александр </a:t>
            </a:r>
            <a:r>
              <a:rPr lang="ru-RU" sz="1600" dirty="0" err="1" smtClean="0">
                <a:solidFill>
                  <a:srgbClr val="000000"/>
                </a:solidFill>
                <a:latin typeface="myPT"/>
              </a:rPr>
              <a:t>Галлямов</a:t>
            </a:r>
            <a:r>
              <a:rPr lang="ru-RU" sz="1600" dirty="0" smtClean="0">
                <a:solidFill>
                  <a:srgbClr val="000000"/>
                </a:solidFill>
                <a:latin typeface="myPT"/>
              </a:rPr>
              <a:t> (фигурное катание)</a:t>
            </a:r>
            <a:endParaRPr lang="ru-RU" sz="1600" b="0" i="0" dirty="0">
              <a:solidFill>
                <a:srgbClr val="000000"/>
              </a:solidFill>
              <a:effectLst/>
              <a:latin typeface="myPT"/>
            </a:endParaRPr>
          </a:p>
        </p:txBody>
      </p:sp>
    </p:spTree>
    <p:extLst>
      <p:ext uri="{BB962C8B-B14F-4D97-AF65-F5344CB8AC3E}">
        <p14:creationId xmlns:p14="http://schemas.microsoft.com/office/powerpoint/2010/main" val="44464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458836"/>
              </p:ext>
            </p:extLst>
          </p:nvPr>
        </p:nvGraphicFramePr>
        <p:xfrm>
          <a:off x="1691680" y="404664"/>
          <a:ext cx="5904655" cy="52419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46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7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520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Медали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Количество</a:t>
                      </a: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20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Золото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20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Серебро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20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Бронза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20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20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ИТОГО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                           </a:t>
                      </a:r>
                      <a:endParaRPr lang="ru-RU" sz="28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i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79485" y="1367345"/>
            <a:ext cx="5148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6</a:t>
            </a:r>
            <a:endParaRPr lang="ru-RU" sz="4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817395" y="2225123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12</a:t>
            </a:r>
            <a:endParaRPr lang="ru-RU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884721" y="3025629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14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27979" y="4757751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32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val="132017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196752"/>
            <a:ext cx="7786867" cy="4664809"/>
          </a:xfrm>
        </p:spPr>
        <p:txBody>
          <a:bodyPr>
            <a:normAutofit fontScale="90000"/>
          </a:bodyPr>
          <a:lstStyle/>
          <a:p>
            <a:pPr marL="18288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4000" i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Диаграмма</a:t>
            </a: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/>
                <a:ea typeface="Calibri"/>
                <a:cs typeface="Times New Roman"/>
              </a:rPr>
              <a:t> – это наглядное, запоминающееся представление данных таблицы в графическом виде, которое используется для анализа и сравнения данных.</a:t>
            </a:r>
            <a: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40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262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71600" y="260649"/>
            <a:ext cx="7175351" cy="576064"/>
          </a:xfrm>
        </p:spPr>
        <p:txBody>
          <a:bodyPr>
            <a:normAutofit fontScale="90000"/>
          </a:bodyPr>
          <a:lstStyle/>
          <a:p>
            <a:pPr marL="18288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3200" i="1" dirty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Олимпийские медали </a:t>
            </a:r>
            <a:r>
              <a:rPr lang="ru-RU" sz="3200" i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  <a:t>Пекин- 2022</a:t>
            </a:r>
            <a:br>
              <a:rPr lang="ru-RU" sz="3200" i="1" dirty="0" smtClean="0">
                <a:solidFill>
                  <a:srgbClr val="002060"/>
                </a:solidFill>
                <a:effectLst/>
                <a:latin typeface="+mn-lt"/>
                <a:ea typeface="Calibri"/>
                <a:cs typeface="Times New Roman"/>
              </a:rPr>
            </a:br>
            <a:endParaRPr lang="ru-RU" sz="3200" i="1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5" name="Picture 2" descr="https://olympteka.ru/images/olympic__news_gal/2021/big/2684_71718884434699_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09"/>
          <a:stretch/>
        </p:blipFill>
        <p:spPr bwMode="auto">
          <a:xfrm>
            <a:off x="899592" y="908721"/>
            <a:ext cx="7620000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90581" y="5158488"/>
            <a:ext cx="622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6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1653978" y="5127265"/>
            <a:ext cx="936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12</a:t>
            </a:r>
            <a:endParaRPr lang="ru-RU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6804248" y="5229201"/>
            <a:ext cx="9124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14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323622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978056789"/>
              </p:ext>
            </p:extLst>
          </p:nvPr>
        </p:nvGraphicFramePr>
        <p:xfrm>
          <a:off x="107504" y="188640"/>
          <a:ext cx="8856984" cy="633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82906" y="3755554"/>
            <a:ext cx="9108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Золото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700808"/>
            <a:ext cx="10807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Серебро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948264" y="6741368"/>
            <a:ext cx="23984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Достоинство медали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-26723" y="188640"/>
            <a:ext cx="1420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Количество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82906" y="6381328"/>
            <a:ext cx="764547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82906" y="557972"/>
            <a:ext cx="0" cy="5823356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3559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380" y="0"/>
            <a:ext cx="9345907" cy="7965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827584" y="2636912"/>
            <a:ext cx="7560840" cy="2016224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СТОЛБЧАТЫЕ ДИАГРАММЫ</a:t>
            </a:r>
            <a:endParaRPr lang="ru-RU" sz="60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99592" y="404665"/>
            <a:ext cx="7175351" cy="1008112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833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992888" cy="1728192"/>
          </a:xfrm>
        </p:spPr>
        <p:txBody>
          <a:bodyPr/>
          <a:lstStyle/>
          <a:p>
            <a:r>
              <a:rPr lang="ru-RU" dirty="0" smtClean="0"/>
              <a:t>Алгоритм построения столбчатой диаграммы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999899"/>
            <a:ext cx="7374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1. Упорядочить информацию ( составить таблицу)</a:t>
            </a:r>
          </a:p>
          <a:p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24411" y="2870632"/>
            <a:ext cx="79928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2. Провести две перпендикулярные оси, подписать их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524411" y="3526582"/>
            <a:ext cx="3050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3. Выбрать масштаб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24410" y="4182532"/>
            <a:ext cx="82240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 Выбрать ширину столбика (одинаковая у всех столбиков)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92995" y="5125213"/>
            <a:ext cx="5577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5. Построить столбики нужной длины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99357" y="5781163"/>
            <a:ext cx="5570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6. Сделать необходимые подписи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2118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9639887af286a1eb4c4c034dbd3dd1bf46e97"/>
  <p:tag name="ISPRING_RESOURCE_PATHS_HASH_PRESENTER" val="dbbe76b463be58c786a4672337fa59102e61"/>
</p:tagLst>
</file>

<file path=ppt/theme/theme1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492</TotalTime>
  <Words>458</Words>
  <Application>Microsoft Office PowerPoint</Application>
  <PresentationFormat>Экран (4:3)</PresentationFormat>
  <Paragraphs>94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Georgia</vt:lpstr>
      <vt:lpstr>myPT</vt:lpstr>
      <vt:lpstr>Times New Roman</vt:lpstr>
      <vt:lpstr>Trebuchet MS</vt:lpstr>
      <vt:lpstr>2_Воздушный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Диаграмма – это наглядное, запоминающееся представление данных таблицы в графическом виде, которое используется для анализа и сравнения данных. </vt:lpstr>
      <vt:lpstr>Олимпийские медали Пекин- 2022 </vt:lpstr>
      <vt:lpstr>Презентация PowerPoint</vt:lpstr>
      <vt:lpstr>Тема урока</vt:lpstr>
      <vt:lpstr>Алгоритм построения столбчатой диаграммы</vt:lpstr>
      <vt:lpstr>Презентация PowerPoint</vt:lpstr>
      <vt:lpstr>Презентация PowerPoint</vt:lpstr>
      <vt:lpstr>    СПАСИБО ЗА УРОК!!!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Столбчатые диаграммы</dc:title>
  <dc:creator>Раиса</dc:creator>
  <cp:lastModifiedBy>User</cp:lastModifiedBy>
  <cp:revision>52</cp:revision>
  <dcterms:created xsi:type="dcterms:W3CDTF">2014-05-19T14:27:17Z</dcterms:created>
  <dcterms:modified xsi:type="dcterms:W3CDTF">2022-06-06T12:36:22Z</dcterms:modified>
</cp:coreProperties>
</file>