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  <p:sldId id="270" r:id="rId9"/>
    <p:sldId id="264" r:id="rId10"/>
    <p:sldId id="266" r:id="rId11"/>
    <p:sldId id="265" r:id="rId12"/>
    <p:sldId id="269" r:id="rId13"/>
    <p:sldId id="267" r:id="rId14"/>
    <p:sldId id="268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341A16C-8464-42A1-83CB-F9ED77041B8C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9835FFB-2BDD-4F10-92CF-76F41F4ABD5D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0248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1A16C-8464-42A1-83CB-F9ED77041B8C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35FFB-2BDD-4F10-92CF-76F41F4ABD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88993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1A16C-8464-42A1-83CB-F9ED77041B8C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35FFB-2BDD-4F10-92CF-76F41F4ABD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22913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1A16C-8464-42A1-83CB-F9ED77041B8C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35FFB-2BDD-4F10-92CF-76F41F4ABD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35614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1A16C-8464-42A1-83CB-F9ED77041B8C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35FFB-2BDD-4F10-92CF-76F41F4ABD5D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9747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1A16C-8464-42A1-83CB-F9ED77041B8C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35FFB-2BDD-4F10-92CF-76F41F4ABD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83910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1A16C-8464-42A1-83CB-F9ED77041B8C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35FFB-2BDD-4F10-92CF-76F41F4ABD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2552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1A16C-8464-42A1-83CB-F9ED77041B8C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35FFB-2BDD-4F10-92CF-76F41F4ABD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23273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1A16C-8464-42A1-83CB-F9ED77041B8C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35FFB-2BDD-4F10-92CF-76F41F4ABD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96942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1A16C-8464-42A1-83CB-F9ED77041B8C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35FFB-2BDD-4F10-92CF-76F41F4ABD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53766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1A16C-8464-42A1-83CB-F9ED77041B8C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35FFB-2BDD-4F10-92CF-76F41F4ABD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58541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C341A16C-8464-42A1-83CB-F9ED77041B8C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89835FFB-2BDD-4F10-92CF-76F41F4ABD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61080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s://learningapps.org/2661218" TargetMode="Externa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131128" y="429492"/>
            <a:ext cx="53014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Heute ist der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de-DE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Februar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747165" y="1289778"/>
            <a:ext cx="464582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Heute ist Donnerstag.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919" y="1289778"/>
            <a:ext cx="5447608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511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песня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10146" y="211282"/>
            <a:ext cx="8395854" cy="6296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442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45673" y="432460"/>
            <a:ext cx="8977745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Ich bin Lehrerin. </a:t>
            </a:r>
            <a:r>
              <a:rPr lang="de-DE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Du </a:t>
            </a:r>
            <a:r>
              <a:rPr lang="de-DE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bist Verkäufer.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de-DE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Er ist Busfahrer. Er ist Busfahrer.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de-DE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Ich bin Architekt. Du bist Sekretär.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de-DE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Sie ist Krankenschwester.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de-DE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Sie ist Krankenschwester.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de-DE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Wir sind </a:t>
            </a:r>
            <a:r>
              <a:rPr lang="de-DE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Polizisten.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Ihr </a:t>
            </a:r>
            <a:r>
              <a:rPr lang="de-DE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seid Fußballspieler.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de-DE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Sie sind Automechaniker.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de-DE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Wir sind </a:t>
            </a:r>
            <a:r>
              <a:rPr lang="de-DE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Informatiker.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Ihr </a:t>
            </a:r>
            <a:r>
              <a:rPr lang="de-DE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seid Tierärzte.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de-DE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Sie sind Bauarbeiter.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de-DE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Ja, ja, ja, wir lernen Deutsch.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de-DE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Ja, ja, ja, wir lernen Deutsch.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07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песня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10146" y="211282"/>
            <a:ext cx="8395854" cy="6296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5740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22" t="14141" r="9696" b="14344"/>
          <a:stretch/>
        </p:blipFill>
        <p:spPr>
          <a:xfrm>
            <a:off x="2133600" y="955964"/>
            <a:ext cx="7148945" cy="490450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39" b="3434"/>
          <a:stretch/>
        </p:blipFill>
        <p:spPr>
          <a:xfrm rot="21157627">
            <a:off x="2250301" y="572975"/>
            <a:ext cx="1818696" cy="19359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13048">
            <a:off x="9642763" y="449740"/>
            <a:ext cx="2022764" cy="170048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6976" y="3409371"/>
            <a:ext cx="1891145" cy="189114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8353" y="4509653"/>
            <a:ext cx="1779443" cy="158172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363" y="3109319"/>
            <a:ext cx="1891145" cy="1891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449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4988">
            <a:off x="962891" y="699655"/>
            <a:ext cx="3969327" cy="396932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303818" y="1648692"/>
            <a:ext cx="458869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Danke für die Arbeit!</a:t>
            </a:r>
            <a:endParaRPr lang="ru-RU" sz="4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0073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33601" y="640394"/>
            <a:ext cx="3789692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Wie heißt du?</a:t>
            </a:r>
          </a:p>
          <a:p>
            <a:r>
              <a:rPr lang="de-DE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Wie alt bist du?</a:t>
            </a:r>
          </a:p>
          <a:p>
            <a:r>
              <a:rPr lang="de-DE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Wo wohnst du?</a:t>
            </a:r>
          </a:p>
          <a:p>
            <a:r>
              <a:rPr lang="de-DE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Woher kommst du?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788727" y="590361"/>
            <a:ext cx="3467616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Ich heiße…</a:t>
            </a:r>
          </a:p>
          <a:p>
            <a:r>
              <a:rPr lang="de-DE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Ich bin…</a:t>
            </a:r>
          </a:p>
          <a:p>
            <a:r>
              <a:rPr lang="de-DE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Ich wohne in…</a:t>
            </a:r>
          </a:p>
          <a:p>
            <a:r>
              <a:rPr lang="de-DE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Ich komme aus…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63395" y="3325091"/>
            <a:ext cx="819294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Was ist deine Mutter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de-DE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dein Vater von </a:t>
            </a:r>
            <a:r>
              <a:rPr lang="de-DE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Beruf</a:t>
            </a:r>
            <a:r>
              <a:rPr lang="de-DE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algn="ctr"/>
            <a:r>
              <a:rPr lang="de-DE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der Beruf </a:t>
            </a:r>
            <a:r>
              <a:rPr lang="de-DE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профессия</a:t>
            </a:r>
            <a:endParaRPr lang="de-DE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9418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47310" y="374073"/>
            <a:ext cx="28151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Die Berufe </a:t>
            </a:r>
            <a:endParaRPr lang="ru-RU" sz="4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023"/>
          <a:stretch/>
        </p:blipFill>
        <p:spPr>
          <a:xfrm rot="21408629">
            <a:off x="652047" y="695306"/>
            <a:ext cx="2722015" cy="26695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9603">
            <a:off x="7679032" y="763013"/>
            <a:ext cx="3839771" cy="23998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045" y="3852834"/>
            <a:ext cx="3710074" cy="24671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792" y="1171939"/>
            <a:ext cx="3398115" cy="22665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504" y="3816659"/>
            <a:ext cx="3425311" cy="25656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09292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80" t="11717" r="9483" b="14169"/>
          <a:stretch/>
        </p:blipFill>
        <p:spPr>
          <a:xfrm>
            <a:off x="2963792" y="368141"/>
            <a:ext cx="8808841" cy="6226624"/>
          </a:xfrm>
          <a:prstGeom prst="rect">
            <a:avLst/>
          </a:prstGeom>
        </p:spPr>
      </p:pic>
      <p:sp>
        <p:nvSpPr>
          <p:cNvPr id="4" name="Овальная выноска 3"/>
          <p:cNvSpPr/>
          <p:nvPr/>
        </p:nvSpPr>
        <p:spPr>
          <a:xfrm rot="20450032">
            <a:off x="2238629" y="2672042"/>
            <a:ext cx="2594061" cy="2102041"/>
          </a:xfrm>
          <a:prstGeom prst="wedgeEllipseCallou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Wie sind unsere Ziele?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вальная выноска 4"/>
          <p:cNvSpPr/>
          <p:nvPr/>
        </p:nvSpPr>
        <p:spPr>
          <a:xfrm rot="20912706">
            <a:off x="4673970" y="759910"/>
            <a:ext cx="2840182" cy="1678449"/>
          </a:xfrm>
          <a:prstGeom prst="wedgeEllipseCallou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Machen wir einen Plan!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233398" y="4526319"/>
            <a:ext cx="41638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latin typeface="Times New Roman" panose="02020603050405020304" pitchFamily="18" charset="0"/>
                <a:ea typeface="Calibri" panose="020F0502020204030204" pitchFamily="34" charset="0"/>
              </a:rPr>
              <a:t>Neue Wörter </a:t>
            </a:r>
            <a:r>
              <a:rPr lang="de-DE" u="sng" dirty="0">
                <a:latin typeface="Times New Roman" panose="02020603050405020304" pitchFamily="18" charset="0"/>
                <a:ea typeface="Calibri" panose="020F0502020204030204" pitchFamily="34" charset="0"/>
              </a:rPr>
              <a:t>kennenlernen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 (знакомиться)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342251" y="5488770"/>
            <a:ext cx="50819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latin typeface="Times New Roman" panose="02020603050405020304" pitchFamily="18" charset="0"/>
                <a:ea typeface="Calibri" panose="020F0502020204030204" pitchFamily="34" charset="0"/>
              </a:rPr>
              <a:t>Neue Wörter in den Sätzen </a:t>
            </a:r>
            <a:r>
              <a:rPr lang="de-DE" u="sng" dirty="0">
                <a:latin typeface="Times New Roman" panose="02020603050405020304" pitchFamily="18" charset="0"/>
                <a:ea typeface="Calibri" panose="020F0502020204030204" pitchFamily="34" charset="0"/>
              </a:rPr>
              <a:t>benutzen</a:t>
            </a:r>
            <a:r>
              <a:rPr lang="de-DE" dirty="0">
                <a:latin typeface="Times New Roman" panose="02020603050405020304" pitchFamily="18" charset="0"/>
                <a:ea typeface="Calibri" panose="020F0502020204030204" pitchFamily="34" charset="0"/>
              </a:rPr>
              <a:t> (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использовать</a:t>
            </a:r>
            <a:r>
              <a:rPr lang="de-DE" dirty="0">
                <a:latin typeface="Times New Roman" panose="02020603050405020304" pitchFamily="18" charset="0"/>
                <a:ea typeface="Calibri" panose="020F0502020204030204" pitchFamily="34" charset="0"/>
              </a:rPr>
              <a:t>)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883235" y="3296787"/>
            <a:ext cx="38893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latin typeface="Times New Roman" panose="02020603050405020304" pitchFamily="18" charset="0"/>
                <a:ea typeface="Calibri" panose="020F0502020204030204" pitchFamily="34" charset="0"/>
              </a:rPr>
              <a:t>Neue Wörter im Text </a:t>
            </a:r>
            <a:r>
              <a:rPr lang="de-DE" u="sng" dirty="0">
                <a:latin typeface="Times New Roman" panose="02020603050405020304" pitchFamily="18" charset="0"/>
                <a:ea typeface="Calibri" panose="020F0502020204030204" pitchFamily="34" charset="0"/>
              </a:rPr>
              <a:t>finden </a:t>
            </a:r>
            <a:r>
              <a:rPr lang="de-DE" dirty="0">
                <a:latin typeface="Times New Roman" panose="02020603050405020304" pitchFamily="18" charset="0"/>
                <a:ea typeface="Calibri" panose="020F0502020204030204" pitchFamily="34" charset="0"/>
              </a:rPr>
              <a:t>(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находить</a:t>
            </a:r>
            <a:r>
              <a:rPr lang="de-DE" dirty="0">
                <a:latin typeface="Times New Roman" panose="02020603050405020304" pitchFamily="18" charset="0"/>
                <a:ea typeface="Calibri" panose="020F0502020204030204" pitchFamily="34" charset="0"/>
              </a:rPr>
              <a:t>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388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4.44444E-6 L 0.00313 -0.113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" y="-5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9110626"/>
              </p:ext>
            </p:extLst>
          </p:nvPr>
        </p:nvGraphicFramePr>
        <p:xfrm>
          <a:off x="344657" y="831075"/>
          <a:ext cx="3299090" cy="575730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299090">
                  <a:extLst>
                    <a:ext uri="{9D8B030D-6E8A-4147-A177-3AD203B41FA5}">
                      <a16:colId xmlns:a16="http://schemas.microsoft.com/office/drawing/2014/main" val="3052887730"/>
                    </a:ext>
                  </a:extLst>
                </a:gridCol>
              </a:tblGrid>
              <a:tr h="58171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der Buchhalter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24" marR="65324" marT="0" marB="0"/>
                </a:tc>
                <a:extLst>
                  <a:ext uri="{0D108BD9-81ED-4DB2-BD59-A6C34878D82A}">
                    <a16:rowId xmlns:a16="http://schemas.microsoft.com/office/drawing/2014/main" val="2446997262"/>
                  </a:ext>
                </a:extLst>
              </a:tr>
              <a:tr h="58171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der Sportler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24" marR="65324" marT="0" marB="0"/>
                </a:tc>
                <a:extLst>
                  <a:ext uri="{0D108BD9-81ED-4DB2-BD59-A6C34878D82A}">
                    <a16:rowId xmlns:a16="http://schemas.microsoft.com/office/drawing/2014/main" val="2528759876"/>
                  </a:ext>
                </a:extLst>
              </a:tr>
              <a:tr h="58171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der Ingenieur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24" marR="65324" marT="0" marB="0"/>
                </a:tc>
                <a:extLst>
                  <a:ext uri="{0D108BD9-81ED-4DB2-BD59-A6C34878D82A}">
                    <a16:rowId xmlns:a16="http://schemas.microsoft.com/office/drawing/2014/main" val="3230731"/>
                  </a:ext>
                </a:extLst>
              </a:tr>
              <a:tr h="58171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der Bibliothekar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24" marR="65324" marT="0" marB="0"/>
                </a:tc>
                <a:extLst>
                  <a:ext uri="{0D108BD9-81ED-4DB2-BD59-A6C34878D82A}">
                    <a16:rowId xmlns:a16="http://schemas.microsoft.com/office/drawing/2014/main" val="2258973631"/>
                  </a:ext>
                </a:extLst>
              </a:tr>
              <a:tr h="58171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der Apotheker 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24" marR="65324" marT="0" marB="0"/>
                </a:tc>
                <a:extLst>
                  <a:ext uri="{0D108BD9-81ED-4DB2-BD59-A6C34878D82A}">
                    <a16:rowId xmlns:a16="http://schemas.microsoft.com/office/drawing/2014/main" val="1132722508"/>
                  </a:ext>
                </a:extLst>
              </a:tr>
              <a:tr h="58171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der Mechaniker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24" marR="65324" marT="0" marB="0"/>
                </a:tc>
                <a:extLst>
                  <a:ext uri="{0D108BD9-81ED-4DB2-BD59-A6C34878D82A}">
                    <a16:rowId xmlns:a16="http://schemas.microsoft.com/office/drawing/2014/main" val="181254624"/>
                  </a:ext>
                </a:extLst>
              </a:tr>
              <a:tr h="58171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der Sekretär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24" marR="65324" marT="0" marB="0"/>
                </a:tc>
                <a:extLst>
                  <a:ext uri="{0D108BD9-81ED-4DB2-BD59-A6C34878D82A}">
                    <a16:rowId xmlns:a16="http://schemas.microsoft.com/office/drawing/2014/main" val="1904053454"/>
                  </a:ext>
                </a:extLst>
              </a:tr>
              <a:tr h="58171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der Reporter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24" marR="65324" marT="0" marB="0"/>
                </a:tc>
                <a:extLst>
                  <a:ext uri="{0D108BD9-81ED-4DB2-BD59-A6C34878D82A}">
                    <a16:rowId xmlns:a16="http://schemas.microsoft.com/office/drawing/2014/main" val="1263403838"/>
                  </a:ext>
                </a:extLst>
              </a:tr>
              <a:tr h="58171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der Choreograph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24" marR="65324" marT="0" marB="0"/>
                </a:tc>
                <a:extLst>
                  <a:ext uri="{0D108BD9-81ED-4DB2-BD59-A6C34878D82A}">
                    <a16:rowId xmlns:a16="http://schemas.microsoft.com/office/drawing/2014/main" val="3437619888"/>
                  </a:ext>
                </a:extLst>
              </a:tr>
              <a:tr h="413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der Technologe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24" marR="65324" marT="0" marB="0"/>
                </a:tc>
                <a:extLst>
                  <a:ext uri="{0D108BD9-81ED-4DB2-BD59-A6C34878D82A}">
                    <a16:rowId xmlns:a16="http://schemas.microsoft.com/office/drawing/2014/main" val="2291056749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6489237" y="2947726"/>
            <a:ext cx="538941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Meine Mutter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de-DE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mein Vater </a:t>
            </a:r>
            <a:endParaRPr lang="ru-RU" sz="32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de-DE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ist . . . von Beruf.</a:t>
            </a: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643746" y="246300"/>
            <a:ext cx="56909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Die Berufe. Die 1.(erste) Gruppe.</a:t>
            </a:r>
            <a:endParaRPr lang="ru-RU" sz="32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1450621"/>
              </p:ext>
            </p:extLst>
          </p:nvPr>
        </p:nvGraphicFramePr>
        <p:xfrm>
          <a:off x="3643745" y="831075"/>
          <a:ext cx="2772000" cy="5791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72000">
                  <a:extLst>
                    <a:ext uri="{9D8B030D-6E8A-4147-A177-3AD203B41FA5}">
                      <a16:colId xmlns:a16="http://schemas.microsoft.com/office/drawing/2014/main" val="3503758689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Бухгалтер </a:t>
                      </a:r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6822215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Спортсмен </a:t>
                      </a:r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3330050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Инженер </a:t>
                      </a:r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3328439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Библиотекарь </a:t>
                      </a:r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84457695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Аптекарь </a:t>
                      </a:r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8374742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Механик </a:t>
                      </a:r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4874436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Секретарь </a:t>
                      </a:r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800472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Репортёр </a:t>
                      </a:r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2107380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Хореограф </a:t>
                      </a:r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9108427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Технолог </a:t>
                      </a:r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2392195"/>
                  </a:ext>
                </a:extLst>
              </a:tr>
            </a:tbl>
          </a:graphicData>
        </a:graphic>
      </p:graphicFrame>
      <p:sp>
        <p:nvSpPr>
          <p:cNvPr id="5" name="Стрелка вниз 4"/>
          <p:cNvSpPr/>
          <p:nvPr/>
        </p:nvSpPr>
        <p:spPr>
          <a:xfrm>
            <a:off x="8659091" y="4225637"/>
            <a:ext cx="675637" cy="110836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7848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2619" y="484909"/>
            <a:ext cx="47113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Der Mann ist </a:t>
            </a:r>
            <a:r>
              <a:rPr lang="de-DE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der</a:t>
            </a:r>
            <a:r>
              <a:rPr lang="de-DE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Architekt.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594764" y="487793"/>
            <a:ext cx="47786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Die Frau ist </a:t>
            </a:r>
            <a:r>
              <a:rPr lang="de-DE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die</a:t>
            </a:r>
            <a:r>
              <a:rPr lang="de-DE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Architekt</a:t>
            </a:r>
            <a:r>
              <a:rPr lang="de-DE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de-DE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8691" y="4186515"/>
            <a:ext cx="925764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der Apotheker – die Apotheker</a:t>
            </a:r>
            <a:r>
              <a:rPr lang="de-DE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</a:p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de-DE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der Sekretär – die Sekretär</a:t>
            </a:r>
            <a:r>
              <a:rPr lang="de-DE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39868" y="5778794"/>
            <a:ext cx="73458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Meine Mutter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de-DE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mein Vater ist . . . von Beruf.</a:t>
            </a: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691" y="1148195"/>
            <a:ext cx="3867990" cy="25232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1205" y="1148195"/>
            <a:ext cx="3565797" cy="23771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05792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6066891"/>
              </p:ext>
            </p:extLst>
          </p:nvPr>
        </p:nvGraphicFramePr>
        <p:xfrm>
          <a:off x="232701" y="913567"/>
          <a:ext cx="2607482" cy="417474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607482">
                  <a:extLst>
                    <a:ext uri="{9D8B030D-6E8A-4147-A177-3AD203B41FA5}">
                      <a16:colId xmlns:a16="http://schemas.microsoft.com/office/drawing/2014/main" val="18809213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der Arzt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70091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der Bäcker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89378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der Arbeiter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766999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der Verkäufer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933391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der Fahrer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4481287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der Wachmann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451527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der Angestellte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5727026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der </a:t>
                      </a:r>
                      <a:r>
                        <a:rPr lang="de-DE" sz="3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Ölmann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5499619"/>
                  </a:ext>
                </a:extLst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2550587"/>
              </p:ext>
            </p:extLst>
          </p:nvPr>
        </p:nvGraphicFramePr>
        <p:xfrm>
          <a:off x="6046858" y="913567"/>
          <a:ext cx="3420000" cy="40320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420000">
                  <a:extLst>
                    <a:ext uri="{9D8B030D-6E8A-4147-A177-3AD203B41FA5}">
                      <a16:colId xmlns:a16="http://schemas.microsoft.com/office/drawing/2014/main" val="2046224315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2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der Erzieher</a:t>
                      </a:r>
                      <a:endParaRPr lang="ru-RU" sz="2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78601908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2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die Krankenschwester </a:t>
                      </a:r>
                      <a:endParaRPr lang="ru-RU" sz="2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65212176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2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der Lehrer</a:t>
                      </a:r>
                      <a:endParaRPr lang="ru-RU" sz="2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59774451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2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der Manager </a:t>
                      </a:r>
                      <a:endParaRPr lang="ru-RU" sz="2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49805146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2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der Wirtschaftler</a:t>
                      </a:r>
                      <a:endParaRPr lang="ru-RU" sz="2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4534641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2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der Polizist</a:t>
                      </a:r>
                      <a:endParaRPr lang="ru-RU" sz="2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31091232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2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der Staatsanwalt</a:t>
                      </a:r>
                      <a:endParaRPr lang="ru-RU" sz="2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26565798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2008909" y="5569527"/>
            <a:ext cx="72122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Mein Vater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de-DE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meine Mutter ist … von Beruf.</a:t>
            </a: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76266" y="233356"/>
            <a:ext cx="63107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2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Die Berufe.</a:t>
            </a:r>
            <a:r>
              <a:rPr lang="ru-RU" sz="32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32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Die 2.(zweite) Gruppe.</a:t>
            </a:r>
            <a:endParaRPr lang="ru-RU" sz="32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1421761"/>
              </p:ext>
            </p:extLst>
          </p:nvPr>
        </p:nvGraphicFramePr>
        <p:xfrm>
          <a:off x="2840183" y="913567"/>
          <a:ext cx="2124000" cy="4167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24000">
                  <a:extLst>
                    <a:ext uri="{9D8B030D-6E8A-4147-A177-3AD203B41FA5}">
                      <a16:colId xmlns:a16="http://schemas.microsoft.com/office/drawing/2014/main" val="151317897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Врач 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20180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Пекарь 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70168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Рабочий 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693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Продавец 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19195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Водитель 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65456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Охранник 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6432198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Служащий 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043150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Нефтяник 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7929190"/>
                  </a:ext>
                </a:extLst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3233863"/>
              </p:ext>
            </p:extLst>
          </p:nvPr>
        </p:nvGraphicFramePr>
        <p:xfrm>
          <a:off x="9466858" y="913567"/>
          <a:ext cx="2484000" cy="40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84000">
                  <a:extLst>
                    <a:ext uri="{9D8B030D-6E8A-4147-A177-3AD203B41FA5}">
                      <a16:colId xmlns:a16="http://schemas.microsoft.com/office/drawing/2014/main" val="3655575698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r>
                        <a:rPr lang="ru-RU" sz="2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Воспитатель </a:t>
                      </a:r>
                      <a:endParaRPr lang="ru-RU" sz="2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6278806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r>
                        <a:rPr lang="ru-RU" sz="2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Медсестра </a:t>
                      </a:r>
                      <a:endParaRPr lang="ru-RU" sz="2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5019257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r>
                        <a:rPr lang="ru-RU" sz="2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Учитель </a:t>
                      </a:r>
                      <a:endParaRPr lang="ru-RU" sz="2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0395683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r>
                        <a:rPr lang="ru-RU" sz="2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Менеджер </a:t>
                      </a:r>
                      <a:endParaRPr lang="ru-RU" sz="2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8963151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r>
                        <a:rPr lang="ru-RU" sz="2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Экономист </a:t>
                      </a:r>
                      <a:endParaRPr lang="ru-RU" sz="2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8935187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r>
                        <a:rPr lang="ru-RU" sz="2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Полицейский </a:t>
                      </a:r>
                      <a:endParaRPr lang="ru-RU" sz="2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151003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r>
                        <a:rPr lang="ru-RU" sz="2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Прокурор </a:t>
                      </a:r>
                      <a:endParaRPr lang="ru-RU" sz="2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95180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60219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45026" y="438726"/>
            <a:ext cx="34018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 smtClean="0">
                <a:hlinkClick r:id="rId2"/>
              </a:rPr>
              <a:t>https</a:t>
            </a:r>
            <a:r>
              <a:rPr lang="de-DE" dirty="0">
                <a:hlinkClick r:id="rId2"/>
              </a:rPr>
              <a:t>://</a:t>
            </a:r>
            <a:r>
              <a:rPr lang="de-DE" dirty="0" smtClean="0">
                <a:hlinkClick r:id="rId2"/>
              </a:rPr>
              <a:t>learningapps.org/2661218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691" y="808058"/>
            <a:ext cx="10058400" cy="565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53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440"/>
          <a:stretch/>
        </p:blipFill>
        <p:spPr>
          <a:xfrm>
            <a:off x="765162" y="2230582"/>
            <a:ext cx="10058400" cy="4336473"/>
          </a:xfrm>
          <a:prstGeom prst="rect">
            <a:avLst/>
          </a:prstGeom>
        </p:spPr>
      </p:pic>
      <p:sp>
        <p:nvSpPr>
          <p:cNvPr id="4" name="Овальная выноска 3"/>
          <p:cNvSpPr/>
          <p:nvPr/>
        </p:nvSpPr>
        <p:spPr>
          <a:xfrm>
            <a:off x="7245927" y="207819"/>
            <a:ext cx="3061855" cy="2022764"/>
          </a:xfrm>
          <a:prstGeom prst="wedgeEllipseCallou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Wir singen gern!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8863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Базис">
  <a:themeElements>
    <a:clrScheme name="Базис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Базис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TM03457444[[fn=Базис]]</Template>
  <TotalTime>186</TotalTime>
  <Words>331</Words>
  <Application>Microsoft Office PowerPoint</Application>
  <PresentationFormat>Широкоэкранный</PresentationFormat>
  <Paragraphs>92</Paragraphs>
  <Slides>14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Calibri</vt:lpstr>
      <vt:lpstr>Corbel</vt:lpstr>
      <vt:lpstr>Times New Roman</vt:lpstr>
      <vt:lpstr>Базис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Учитель</dc:creator>
  <cp:lastModifiedBy>Учитель</cp:lastModifiedBy>
  <cp:revision>25</cp:revision>
  <dcterms:created xsi:type="dcterms:W3CDTF">2022-02-05T04:02:56Z</dcterms:created>
  <dcterms:modified xsi:type="dcterms:W3CDTF">2022-02-24T15:50:03Z</dcterms:modified>
</cp:coreProperties>
</file>