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353" r:id="rId3"/>
    <p:sldId id="354" r:id="rId4"/>
    <p:sldId id="355" r:id="rId5"/>
    <p:sldId id="356" r:id="rId6"/>
    <p:sldId id="357" r:id="rId7"/>
    <p:sldId id="358" r:id="rId8"/>
    <p:sldId id="359" r:id="rId9"/>
    <p:sldId id="360" r:id="rId10"/>
    <p:sldId id="361" r:id="rId11"/>
    <p:sldId id="364" r:id="rId12"/>
    <p:sldId id="362" r:id="rId13"/>
    <p:sldId id="363" r:id="rId14"/>
    <p:sldId id="365" r:id="rId15"/>
    <p:sldId id="366" r:id="rId16"/>
    <p:sldId id="367" r:id="rId17"/>
    <p:sldId id="368" r:id="rId18"/>
    <p:sldId id="369" r:id="rId19"/>
    <p:sldId id="370" r:id="rId20"/>
    <p:sldId id="371" r:id="rId21"/>
    <p:sldId id="372" r:id="rId22"/>
    <p:sldId id="373" r:id="rId23"/>
    <p:sldId id="374" r:id="rId24"/>
    <p:sldId id="375" r:id="rId25"/>
    <p:sldId id="376" r:id="rId26"/>
    <p:sldId id="377" r:id="rId27"/>
    <p:sldId id="379" r:id="rId28"/>
    <p:sldId id="380" r:id="rId29"/>
    <p:sldId id="381" r:id="rId30"/>
    <p:sldId id="382" r:id="rId31"/>
    <p:sldId id="383" r:id="rId32"/>
    <p:sldId id="384" r:id="rId33"/>
    <p:sldId id="385" r:id="rId34"/>
    <p:sldId id="386" r:id="rId35"/>
    <p:sldId id="387" r:id="rId36"/>
    <p:sldId id="388" r:id="rId37"/>
    <p:sldId id="389" r:id="rId38"/>
    <p:sldId id="390" r:id="rId39"/>
    <p:sldId id="391" r:id="rId40"/>
    <p:sldId id="392" r:id="rId41"/>
    <p:sldId id="393" r:id="rId42"/>
    <p:sldId id="394" r:id="rId43"/>
    <p:sldId id="395" r:id="rId44"/>
    <p:sldId id="396" r:id="rId45"/>
    <p:sldId id="397" r:id="rId46"/>
    <p:sldId id="398" r:id="rId47"/>
    <p:sldId id="399" r:id="rId48"/>
    <p:sldId id="400" r:id="rId49"/>
    <p:sldId id="401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CCFF66"/>
    <a:srgbClr val="21713A"/>
    <a:srgbClr val="99FFCC"/>
    <a:srgbClr val="CCFFCC"/>
    <a:srgbClr val="960000"/>
    <a:srgbClr val="66FFFF"/>
    <a:srgbClr val="98C5CC"/>
    <a:srgbClr val="79B3BD"/>
    <a:srgbClr val="70AE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A1CB7-3E88-4225-9A77-8A6E30B481F2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A6BEB-D397-4320-9B63-538FE57FAF4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A1CB7-3E88-4225-9A77-8A6E30B481F2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A6BEB-D397-4320-9B63-538FE57FAF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A1CB7-3E88-4225-9A77-8A6E30B481F2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A6BEB-D397-4320-9B63-538FE57FAF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A1CB7-3E88-4225-9A77-8A6E30B481F2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A6BEB-D397-4320-9B63-538FE57FAF4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A1CB7-3E88-4225-9A77-8A6E30B481F2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A6BEB-D397-4320-9B63-538FE57FAF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A1CB7-3E88-4225-9A77-8A6E30B481F2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A6BEB-D397-4320-9B63-538FE57FAF4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A1CB7-3E88-4225-9A77-8A6E30B481F2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A6BEB-D397-4320-9B63-538FE57FAF4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A1CB7-3E88-4225-9A77-8A6E30B481F2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A6BEB-D397-4320-9B63-538FE57FAF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A1CB7-3E88-4225-9A77-8A6E30B481F2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A6BEB-D397-4320-9B63-538FE57FAF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A1CB7-3E88-4225-9A77-8A6E30B481F2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A6BEB-D397-4320-9B63-538FE57FAF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A1CB7-3E88-4225-9A77-8A6E30B481F2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A6BEB-D397-4320-9B63-538FE57FAF4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ACA1CB7-3E88-4225-9A77-8A6E30B481F2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8EA6BEB-D397-4320-9B63-538FE57FAF4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image" Target="../media/image5.png"/><Relationship Id="rId3" Type="http://schemas.openxmlformats.org/officeDocument/2006/relationships/image" Target="../media/image2.jpeg"/><Relationship Id="rId7" Type="http://schemas.openxmlformats.org/officeDocument/2006/relationships/slide" Target="slide5.xml"/><Relationship Id="rId12" Type="http://schemas.openxmlformats.org/officeDocument/2006/relationships/slide" Target="slide4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4.xml"/><Relationship Id="rId11" Type="http://schemas.openxmlformats.org/officeDocument/2006/relationships/slide" Target="slide2.xml"/><Relationship Id="rId5" Type="http://schemas.openxmlformats.org/officeDocument/2006/relationships/image" Target="../media/image4.jpeg"/><Relationship Id="rId10" Type="http://schemas.openxmlformats.org/officeDocument/2006/relationships/slide" Target="slide4.xml"/><Relationship Id="rId4" Type="http://schemas.openxmlformats.org/officeDocument/2006/relationships/image" Target="../media/image3.png"/><Relationship Id="rId9" Type="http://schemas.openxmlformats.org/officeDocument/2006/relationships/slide" Target="slide21.xml"/><Relationship Id="rId14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13.png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10.jpeg"/><Relationship Id="rId5" Type="http://schemas.openxmlformats.org/officeDocument/2006/relationships/slide" Target="slide5.xml"/><Relationship Id="rId10" Type="http://schemas.openxmlformats.org/officeDocument/2006/relationships/slide" Target="slide42.xml"/><Relationship Id="rId4" Type="http://schemas.openxmlformats.org/officeDocument/2006/relationships/slide" Target="slide14.xml"/><Relationship Id="rId9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3.xml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10.jpeg"/><Relationship Id="rId5" Type="http://schemas.openxmlformats.org/officeDocument/2006/relationships/slide" Target="slide5.xml"/><Relationship Id="rId10" Type="http://schemas.openxmlformats.org/officeDocument/2006/relationships/slide" Target="slide42.xml"/><Relationship Id="rId4" Type="http://schemas.openxmlformats.org/officeDocument/2006/relationships/slide" Target="slide14.xml"/><Relationship Id="rId9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240.png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23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10.jpeg"/><Relationship Id="rId5" Type="http://schemas.openxmlformats.org/officeDocument/2006/relationships/slide" Target="slide5.xml"/><Relationship Id="rId15" Type="http://schemas.openxmlformats.org/officeDocument/2006/relationships/image" Target="../media/image13.png"/><Relationship Id="rId10" Type="http://schemas.openxmlformats.org/officeDocument/2006/relationships/slide" Target="slide42.xml"/><Relationship Id="rId4" Type="http://schemas.openxmlformats.org/officeDocument/2006/relationships/slide" Target="slide14.xml"/><Relationship Id="rId9" Type="http://schemas.openxmlformats.org/officeDocument/2006/relationships/slide" Target="slide2.xml"/><Relationship Id="rId1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6.png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2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10.jpeg"/><Relationship Id="rId5" Type="http://schemas.openxmlformats.org/officeDocument/2006/relationships/slide" Target="slide5.xml"/><Relationship Id="rId10" Type="http://schemas.openxmlformats.org/officeDocument/2006/relationships/slide" Target="slide42.xml"/><Relationship Id="rId4" Type="http://schemas.openxmlformats.org/officeDocument/2006/relationships/slide" Target="slide14.xml"/><Relationship Id="rId9" Type="http://schemas.openxmlformats.org/officeDocument/2006/relationships/slide" Target="slide2.xml"/><Relationship Id="rId1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26.png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10.jpeg"/><Relationship Id="rId5" Type="http://schemas.openxmlformats.org/officeDocument/2006/relationships/slide" Target="slide5.xml"/><Relationship Id="rId15" Type="http://schemas.openxmlformats.org/officeDocument/2006/relationships/slide" Target="slide3.xml"/><Relationship Id="rId10" Type="http://schemas.openxmlformats.org/officeDocument/2006/relationships/slide" Target="slide42.xml"/><Relationship Id="rId4" Type="http://schemas.openxmlformats.org/officeDocument/2006/relationships/slide" Target="slide14.xml"/><Relationship Id="rId9" Type="http://schemas.openxmlformats.org/officeDocument/2006/relationships/slide" Target="slide2.xml"/><Relationship Id="rId1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24.jpeg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28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10.jpeg"/><Relationship Id="rId5" Type="http://schemas.openxmlformats.org/officeDocument/2006/relationships/slide" Target="slide5.xml"/><Relationship Id="rId15" Type="http://schemas.openxmlformats.org/officeDocument/2006/relationships/slide" Target="slide3.xml"/><Relationship Id="rId10" Type="http://schemas.openxmlformats.org/officeDocument/2006/relationships/slide" Target="slide42.xml"/><Relationship Id="rId4" Type="http://schemas.openxmlformats.org/officeDocument/2006/relationships/slide" Target="slide14.xml"/><Relationship Id="rId9" Type="http://schemas.openxmlformats.org/officeDocument/2006/relationships/slide" Target="slide2.xml"/><Relationship Id="rId1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27.png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10.jpeg"/><Relationship Id="rId5" Type="http://schemas.openxmlformats.org/officeDocument/2006/relationships/slide" Target="slide5.xml"/><Relationship Id="rId10" Type="http://schemas.openxmlformats.org/officeDocument/2006/relationships/slide" Target="slide42.xml"/><Relationship Id="rId4" Type="http://schemas.openxmlformats.org/officeDocument/2006/relationships/slide" Target="slide14.xml"/><Relationship Id="rId9" Type="http://schemas.openxmlformats.org/officeDocument/2006/relationships/slide" Target="slide2.xml"/><Relationship Id="rId1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29.png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10.jpeg"/><Relationship Id="rId5" Type="http://schemas.openxmlformats.org/officeDocument/2006/relationships/slide" Target="slide5.xml"/><Relationship Id="rId15" Type="http://schemas.openxmlformats.org/officeDocument/2006/relationships/slide" Target="slide3.xml"/><Relationship Id="rId10" Type="http://schemas.openxmlformats.org/officeDocument/2006/relationships/slide" Target="slide42.xml"/><Relationship Id="rId4" Type="http://schemas.openxmlformats.org/officeDocument/2006/relationships/slide" Target="slide14.xml"/><Relationship Id="rId9" Type="http://schemas.openxmlformats.org/officeDocument/2006/relationships/slide" Target="slide2.xml"/><Relationship Id="rId1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31.png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10.jpeg"/><Relationship Id="rId5" Type="http://schemas.openxmlformats.org/officeDocument/2006/relationships/slide" Target="slide5.xml"/><Relationship Id="rId15" Type="http://schemas.openxmlformats.org/officeDocument/2006/relationships/slide" Target="slide3.xml"/><Relationship Id="rId10" Type="http://schemas.openxmlformats.org/officeDocument/2006/relationships/slide" Target="slide42.xml"/><Relationship Id="rId4" Type="http://schemas.openxmlformats.org/officeDocument/2006/relationships/slide" Target="slide14.xml"/><Relationship Id="rId9" Type="http://schemas.openxmlformats.org/officeDocument/2006/relationships/slide" Target="slide2.xml"/><Relationship Id="rId1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33.png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13.png"/><Relationship Id="rId17" Type="http://schemas.openxmlformats.org/officeDocument/2006/relationships/slide" Target="slide3.xml"/><Relationship Id="rId2" Type="http://schemas.openxmlformats.org/officeDocument/2006/relationships/image" Target="../media/image8.jpeg"/><Relationship Id="rId16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10.jpeg"/><Relationship Id="rId5" Type="http://schemas.openxmlformats.org/officeDocument/2006/relationships/slide" Target="slide5.xml"/><Relationship Id="rId15" Type="http://schemas.openxmlformats.org/officeDocument/2006/relationships/image" Target="../media/image35.png"/><Relationship Id="rId10" Type="http://schemas.openxmlformats.org/officeDocument/2006/relationships/slide" Target="slide42.xml"/><Relationship Id="rId4" Type="http://schemas.openxmlformats.org/officeDocument/2006/relationships/slide" Target="slide14.xml"/><Relationship Id="rId9" Type="http://schemas.openxmlformats.org/officeDocument/2006/relationships/slide" Target="slide2.xml"/><Relationship Id="rId1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6.png"/><Relationship Id="rId3" Type="http://schemas.openxmlformats.org/officeDocument/2006/relationships/image" Target="../media/image2.jpeg"/><Relationship Id="rId7" Type="http://schemas.openxmlformats.org/officeDocument/2006/relationships/slide" Target="slide21.xml"/><Relationship Id="rId12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42.xml"/><Relationship Id="rId5" Type="http://schemas.openxmlformats.org/officeDocument/2006/relationships/slide" Target="slide5.xml"/><Relationship Id="rId10" Type="http://schemas.openxmlformats.org/officeDocument/2006/relationships/slide" Target="slide2.xml"/><Relationship Id="rId4" Type="http://schemas.openxmlformats.org/officeDocument/2006/relationships/slide" Target="slide14.xml"/><Relationship Id="rId9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3.xml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10.jpeg"/><Relationship Id="rId5" Type="http://schemas.openxmlformats.org/officeDocument/2006/relationships/slide" Target="slide5.xml"/><Relationship Id="rId10" Type="http://schemas.openxmlformats.org/officeDocument/2006/relationships/slide" Target="slide42.xml"/><Relationship Id="rId4" Type="http://schemas.openxmlformats.org/officeDocument/2006/relationships/slide" Target="slide14.xml"/><Relationship Id="rId9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22.xml"/><Relationship Id="rId18" Type="http://schemas.openxmlformats.org/officeDocument/2006/relationships/slide" Target="slide36.xml"/><Relationship Id="rId3" Type="http://schemas.openxmlformats.org/officeDocument/2006/relationships/image" Target="../media/image9.jpeg"/><Relationship Id="rId21" Type="http://schemas.openxmlformats.org/officeDocument/2006/relationships/slide" Target="slide40.xml"/><Relationship Id="rId7" Type="http://schemas.openxmlformats.org/officeDocument/2006/relationships/slide" Target="slide21.xml"/><Relationship Id="rId12" Type="http://schemas.openxmlformats.org/officeDocument/2006/relationships/image" Target="../media/image13.png"/><Relationship Id="rId17" Type="http://schemas.openxmlformats.org/officeDocument/2006/relationships/slide" Target="slide26.xml"/><Relationship Id="rId25" Type="http://schemas.openxmlformats.org/officeDocument/2006/relationships/slide" Target="slide20.xml"/><Relationship Id="rId2" Type="http://schemas.openxmlformats.org/officeDocument/2006/relationships/image" Target="../media/image8.jpeg"/><Relationship Id="rId16" Type="http://schemas.openxmlformats.org/officeDocument/2006/relationships/slide" Target="slide34.xml"/><Relationship Id="rId20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10.jpeg"/><Relationship Id="rId24" Type="http://schemas.openxmlformats.org/officeDocument/2006/relationships/slide" Target="slide3.xml"/><Relationship Id="rId5" Type="http://schemas.openxmlformats.org/officeDocument/2006/relationships/slide" Target="slide5.xml"/><Relationship Id="rId15" Type="http://schemas.openxmlformats.org/officeDocument/2006/relationships/slide" Target="slide24.xml"/><Relationship Id="rId23" Type="http://schemas.openxmlformats.org/officeDocument/2006/relationships/image" Target="../media/image30.png"/><Relationship Id="rId10" Type="http://schemas.openxmlformats.org/officeDocument/2006/relationships/slide" Target="slide42.xml"/><Relationship Id="rId19" Type="http://schemas.openxmlformats.org/officeDocument/2006/relationships/slide" Target="slide28.xml"/><Relationship Id="rId4" Type="http://schemas.openxmlformats.org/officeDocument/2006/relationships/slide" Target="slide14.xml"/><Relationship Id="rId9" Type="http://schemas.openxmlformats.org/officeDocument/2006/relationships/slide" Target="slide2.xml"/><Relationship Id="rId14" Type="http://schemas.openxmlformats.org/officeDocument/2006/relationships/slide" Target="slide32.xml"/><Relationship Id="rId22" Type="http://schemas.openxmlformats.org/officeDocument/2006/relationships/slide" Target="slide3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30.png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13.png"/><Relationship Id="rId17" Type="http://schemas.openxmlformats.org/officeDocument/2006/relationships/slide" Target="slide3.xml"/><Relationship Id="rId2" Type="http://schemas.openxmlformats.org/officeDocument/2006/relationships/image" Target="../media/image8.jpeg"/><Relationship Id="rId16" Type="http://schemas.openxmlformats.org/officeDocument/2006/relationships/slide" Target="slide2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10.jpeg"/><Relationship Id="rId5" Type="http://schemas.openxmlformats.org/officeDocument/2006/relationships/slide" Target="slide5.xml"/><Relationship Id="rId15" Type="http://schemas.openxmlformats.org/officeDocument/2006/relationships/slide" Target="slide8.xml"/><Relationship Id="rId10" Type="http://schemas.openxmlformats.org/officeDocument/2006/relationships/slide" Target="slide42.xml"/><Relationship Id="rId4" Type="http://schemas.openxmlformats.org/officeDocument/2006/relationships/slide" Target="slide14.xml"/><Relationship Id="rId9" Type="http://schemas.openxmlformats.org/officeDocument/2006/relationships/slide" Target="slide2.xml"/><Relationship Id="rId1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30.png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10.jpeg"/><Relationship Id="rId5" Type="http://schemas.openxmlformats.org/officeDocument/2006/relationships/slide" Target="slide5.xml"/><Relationship Id="rId15" Type="http://schemas.openxmlformats.org/officeDocument/2006/relationships/slide" Target="slide3.xml"/><Relationship Id="rId10" Type="http://schemas.openxmlformats.org/officeDocument/2006/relationships/slide" Target="slide42.xml"/><Relationship Id="rId4" Type="http://schemas.openxmlformats.org/officeDocument/2006/relationships/slide" Target="slide14.xml"/><Relationship Id="rId9" Type="http://schemas.openxmlformats.org/officeDocument/2006/relationships/slide" Target="slide2.xml"/><Relationship Id="rId1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30.png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13.png"/><Relationship Id="rId17" Type="http://schemas.openxmlformats.org/officeDocument/2006/relationships/slide" Target="slide3.xml"/><Relationship Id="rId2" Type="http://schemas.openxmlformats.org/officeDocument/2006/relationships/image" Target="../media/image8.jpeg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10.jpeg"/><Relationship Id="rId5" Type="http://schemas.openxmlformats.org/officeDocument/2006/relationships/slide" Target="slide5.xml"/><Relationship Id="rId15" Type="http://schemas.openxmlformats.org/officeDocument/2006/relationships/slide" Target="slide23.xml"/><Relationship Id="rId10" Type="http://schemas.openxmlformats.org/officeDocument/2006/relationships/slide" Target="slide42.xml"/><Relationship Id="rId4" Type="http://schemas.openxmlformats.org/officeDocument/2006/relationships/slide" Target="slide14.xml"/><Relationship Id="rId9" Type="http://schemas.openxmlformats.org/officeDocument/2006/relationships/slide" Target="slide2.xml"/><Relationship Id="rId1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30.png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13.png"/><Relationship Id="rId2" Type="http://schemas.openxmlformats.org/officeDocument/2006/relationships/image" Target="../media/image8.jpeg"/><Relationship Id="rId16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10.jpeg"/><Relationship Id="rId5" Type="http://schemas.openxmlformats.org/officeDocument/2006/relationships/slide" Target="slide5.xml"/><Relationship Id="rId15" Type="http://schemas.openxmlformats.org/officeDocument/2006/relationships/image" Target="../media/image42.png"/><Relationship Id="rId10" Type="http://schemas.openxmlformats.org/officeDocument/2006/relationships/slide" Target="slide42.xml"/><Relationship Id="rId4" Type="http://schemas.openxmlformats.org/officeDocument/2006/relationships/slide" Target="slide14.xml"/><Relationship Id="rId9" Type="http://schemas.openxmlformats.org/officeDocument/2006/relationships/slide" Target="slide2.xml"/><Relationship Id="rId1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30.png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13.png"/><Relationship Id="rId17" Type="http://schemas.openxmlformats.org/officeDocument/2006/relationships/slide" Target="slide3.xml"/><Relationship Id="rId2" Type="http://schemas.openxmlformats.org/officeDocument/2006/relationships/image" Target="../media/image8.jpeg"/><Relationship Id="rId16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10.jpeg"/><Relationship Id="rId5" Type="http://schemas.openxmlformats.org/officeDocument/2006/relationships/slide" Target="slide5.xml"/><Relationship Id="rId15" Type="http://schemas.openxmlformats.org/officeDocument/2006/relationships/slide" Target="slide27.xml"/><Relationship Id="rId10" Type="http://schemas.openxmlformats.org/officeDocument/2006/relationships/slide" Target="slide42.xml"/><Relationship Id="rId4" Type="http://schemas.openxmlformats.org/officeDocument/2006/relationships/slide" Target="slide14.xml"/><Relationship Id="rId9" Type="http://schemas.openxmlformats.org/officeDocument/2006/relationships/slide" Target="slide2.xml"/><Relationship Id="rId14" Type="http://schemas.openxmlformats.org/officeDocument/2006/relationships/slide" Target="slide1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30.png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13.png"/><Relationship Id="rId2" Type="http://schemas.openxmlformats.org/officeDocument/2006/relationships/image" Target="../media/image8.jpeg"/><Relationship Id="rId16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10.jpeg"/><Relationship Id="rId5" Type="http://schemas.openxmlformats.org/officeDocument/2006/relationships/slide" Target="slide5.xml"/><Relationship Id="rId15" Type="http://schemas.openxmlformats.org/officeDocument/2006/relationships/image" Target="../media/image45.png"/><Relationship Id="rId10" Type="http://schemas.openxmlformats.org/officeDocument/2006/relationships/slide" Target="slide42.xml"/><Relationship Id="rId4" Type="http://schemas.openxmlformats.org/officeDocument/2006/relationships/slide" Target="slide14.xml"/><Relationship Id="rId9" Type="http://schemas.openxmlformats.org/officeDocument/2006/relationships/slide" Target="slide2.xml"/><Relationship Id="rId14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30.png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13.png"/><Relationship Id="rId17" Type="http://schemas.openxmlformats.org/officeDocument/2006/relationships/slide" Target="slide3.xml"/><Relationship Id="rId2" Type="http://schemas.openxmlformats.org/officeDocument/2006/relationships/image" Target="../media/image8.jpeg"/><Relationship Id="rId16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10.jpeg"/><Relationship Id="rId5" Type="http://schemas.openxmlformats.org/officeDocument/2006/relationships/slide" Target="slide5.xml"/><Relationship Id="rId15" Type="http://schemas.openxmlformats.org/officeDocument/2006/relationships/slide" Target="slide29.xml"/><Relationship Id="rId10" Type="http://schemas.openxmlformats.org/officeDocument/2006/relationships/slide" Target="slide42.xml"/><Relationship Id="rId4" Type="http://schemas.openxmlformats.org/officeDocument/2006/relationships/slide" Target="slide14.xml"/><Relationship Id="rId9" Type="http://schemas.openxmlformats.org/officeDocument/2006/relationships/slide" Target="slide2.xml"/><Relationship Id="rId14" Type="http://schemas.openxmlformats.org/officeDocument/2006/relationships/slide" Target="slide1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30.png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13.png"/><Relationship Id="rId2" Type="http://schemas.openxmlformats.org/officeDocument/2006/relationships/image" Target="../media/image8.jpeg"/><Relationship Id="rId16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10.jpeg"/><Relationship Id="rId5" Type="http://schemas.openxmlformats.org/officeDocument/2006/relationships/slide" Target="slide5.xml"/><Relationship Id="rId15" Type="http://schemas.openxmlformats.org/officeDocument/2006/relationships/image" Target="../media/image47.png"/><Relationship Id="rId10" Type="http://schemas.openxmlformats.org/officeDocument/2006/relationships/slide" Target="slide42.xml"/><Relationship Id="rId4" Type="http://schemas.openxmlformats.org/officeDocument/2006/relationships/slide" Target="slide13.xml"/><Relationship Id="rId9" Type="http://schemas.openxmlformats.org/officeDocument/2006/relationships/slide" Target="slide2.xml"/><Relationship Id="rId1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6.png"/><Relationship Id="rId3" Type="http://schemas.openxmlformats.org/officeDocument/2006/relationships/image" Target="../media/image2.jpeg"/><Relationship Id="rId7" Type="http://schemas.openxmlformats.org/officeDocument/2006/relationships/slide" Target="slide21.xml"/><Relationship Id="rId12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42.xml"/><Relationship Id="rId5" Type="http://schemas.openxmlformats.org/officeDocument/2006/relationships/slide" Target="slide5.xml"/><Relationship Id="rId10" Type="http://schemas.openxmlformats.org/officeDocument/2006/relationships/slide" Target="slide2.xml"/><Relationship Id="rId4" Type="http://schemas.openxmlformats.org/officeDocument/2006/relationships/slide" Target="slide14.xml"/><Relationship Id="rId9" Type="http://schemas.openxmlformats.org/officeDocument/2006/relationships/slide" Target="slide3.xml"/><Relationship Id="rId1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30.png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13.png"/><Relationship Id="rId17" Type="http://schemas.openxmlformats.org/officeDocument/2006/relationships/slide" Target="slide3.xml"/><Relationship Id="rId2" Type="http://schemas.openxmlformats.org/officeDocument/2006/relationships/image" Target="../media/image8.jpeg"/><Relationship Id="rId16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10.jpeg"/><Relationship Id="rId5" Type="http://schemas.openxmlformats.org/officeDocument/2006/relationships/slide" Target="slide5.xml"/><Relationship Id="rId15" Type="http://schemas.openxmlformats.org/officeDocument/2006/relationships/slide" Target="slide31.xml"/><Relationship Id="rId10" Type="http://schemas.openxmlformats.org/officeDocument/2006/relationships/slide" Target="slide42.xml"/><Relationship Id="rId4" Type="http://schemas.openxmlformats.org/officeDocument/2006/relationships/slide" Target="slide14.xml"/><Relationship Id="rId9" Type="http://schemas.openxmlformats.org/officeDocument/2006/relationships/slide" Target="slide2.xml"/><Relationship Id="rId14" Type="http://schemas.openxmlformats.org/officeDocument/2006/relationships/slide" Target="slide1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30.png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13.png"/><Relationship Id="rId2" Type="http://schemas.openxmlformats.org/officeDocument/2006/relationships/image" Target="../media/image8.jpeg"/><Relationship Id="rId16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10.jpeg"/><Relationship Id="rId5" Type="http://schemas.openxmlformats.org/officeDocument/2006/relationships/slide" Target="slide5.xml"/><Relationship Id="rId15" Type="http://schemas.openxmlformats.org/officeDocument/2006/relationships/image" Target="../media/image49.png"/><Relationship Id="rId10" Type="http://schemas.openxmlformats.org/officeDocument/2006/relationships/slide" Target="slide42.xml"/><Relationship Id="rId4" Type="http://schemas.openxmlformats.org/officeDocument/2006/relationships/slide" Target="slide14.xml"/><Relationship Id="rId9" Type="http://schemas.openxmlformats.org/officeDocument/2006/relationships/slide" Target="slide2.xml"/><Relationship Id="rId14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30.png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13.png"/><Relationship Id="rId17" Type="http://schemas.openxmlformats.org/officeDocument/2006/relationships/slide" Target="slide3.xml"/><Relationship Id="rId2" Type="http://schemas.openxmlformats.org/officeDocument/2006/relationships/image" Target="../media/image8.jpeg"/><Relationship Id="rId16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10.jpeg"/><Relationship Id="rId5" Type="http://schemas.openxmlformats.org/officeDocument/2006/relationships/slide" Target="slide5.xml"/><Relationship Id="rId15" Type="http://schemas.openxmlformats.org/officeDocument/2006/relationships/slide" Target="slide33.xml"/><Relationship Id="rId10" Type="http://schemas.openxmlformats.org/officeDocument/2006/relationships/slide" Target="slide42.xml"/><Relationship Id="rId4" Type="http://schemas.openxmlformats.org/officeDocument/2006/relationships/slide" Target="slide14.xml"/><Relationship Id="rId9" Type="http://schemas.openxmlformats.org/officeDocument/2006/relationships/slide" Target="slide2.xml"/><Relationship Id="rId14" Type="http://schemas.openxmlformats.org/officeDocument/2006/relationships/slide" Target="slide1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30.png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13.png"/><Relationship Id="rId2" Type="http://schemas.openxmlformats.org/officeDocument/2006/relationships/image" Target="../media/image8.jpeg"/><Relationship Id="rId16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10.jpeg"/><Relationship Id="rId5" Type="http://schemas.openxmlformats.org/officeDocument/2006/relationships/slide" Target="slide5.xml"/><Relationship Id="rId15" Type="http://schemas.openxmlformats.org/officeDocument/2006/relationships/image" Target="../media/image52.png"/><Relationship Id="rId10" Type="http://schemas.openxmlformats.org/officeDocument/2006/relationships/slide" Target="slide42.xml"/><Relationship Id="rId4" Type="http://schemas.openxmlformats.org/officeDocument/2006/relationships/slide" Target="slide14.xml"/><Relationship Id="rId9" Type="http://schemas.openxmlformats.org/officeDocument/2006/relationships/slide" Target="slide2.xml"/><Relationship Id="rId14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30.png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13.png"/><Relationship Id="rId17" Type="http://schemas.openxmlformats.org/officeDocument/2006/relationships/slide" Target="slide3.xml"/><Relationship Id="rId2" Type="http://schemas.openxmlformats.org/officeDocument/2006/relationships/image" Target="../media/image8.jpeg"/><Relationship Id="rId16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10.jpeg"/><Relationship Id="rId5" Type="http://schemas.openxmlformats.org/officeDocument/2006/relationships/slide" Target="slide5.xml"/><Relationship Id="rId15" Type="http://schemas.openxmlformats.org/officeDocument/2006/relationships/slide" Target="slide35.xml"/><Relationship Id="rId10" Type="http://schemas.openxmlformats.org/officeDocument/2006/relationships/slide" Target="slide42.xml"/><Relationship Id="rId4" Type="http://schemas.openxmlformats.org/officeDocument/2006/relationships/slide" Target="slide14.xml"/><Relationship Id="rId9" Type="http://schemas.openxmlformats.org/officeDocument/2006/relationships/slide" Target="slide2.xml"/><Relationship Id="rId14" Type="http://schemas.openxmlformats.org/officeDocument/2006/relationships/slide" Target="slide1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30.png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10.jpeg"/><Relationship Id="rId5" Type="http://schemas.openxmlformats.org/officeDocument/2006/relationships/slide" Target="slide5.xml"/><Relationship Id="rId15" Type="http://schemas.openxmlformats.org/officeDocument/2006/relationships/slide" Target="slide3.xml"/><Relationship Id="rId10" Type="http://schemas.openxmlformats.org/officeDocument/2006/relationships/slide" Target="slide42.xml"/><Relationship Id="rId4" Type="http://schemas.openxmlformats.org/officeDocument/2006/relationships/slide" Target="slide14.xml"/><Relationship Id="rId9" Type="http://schemas.openxmlformats.org/officeDocument/2006/relationships/slide" Target="slide2.xml"/><Relationship Id="rId14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13.png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10.jpeg"/><Relationship Id="rId17" Type="http://schemas.openxmlformats.org/officeDocument/2006/relationships/image" Target="../media/image55.png"/><Relationship Id="rId2" Type="http://schemas.openxmlformats.org/officeDocument/2006/relationships/image" Target="../media/image8.jpeg"/><Relationship Id="rId16" Type="http://schemas.openxmlformats.org/officeDocument/2006/relationships/slide" Target="slide3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42.xml"/><Relationship Id="rId5" Type="http://schemas.openxmlformats.org/officeDocument/2006/relationships/slide" Target="slide5.xml"/><Relationship Id="rId15" Type="http://schemas.openxmlformats.org/officeDocument/2006/relationships/slide" Target="slide12.xml"/><Relationship Id="rId10" Type="http://schemas.openxmlformats.org/officeDocument/2006/relationships/slide" Target="slide2.xml"/><Relationship Id="rId4" Type="http://schemas.openxmlformats.org/officeDocument/2006/relationships/slide" Target="slide14.xml"/><Relationship Id="rId9" Type="http://schemas.openxmlformats.org/officeDocument/2006/relationships/slide" Target="slide3.xml"/><Relationship Id="rId14" Type="http://schemas.openxmlformats.org/officeDocument/2006/relationships/image" Target="../media/image30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30.png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10.jpeg"/><Relationship Id="rId5" Type="http://schemas.openxmlformats.org/officeDocument/2006/relationships/slide" Target="slide5.xml"/><Relationship Id="rId15" Type="http://schemas.openxmlformats.org/officeDocument/2006/relationships/slide" Target="slide3.xml"/><Relationship Id="rId10" Type="http://schemas.openxmlformats.org/officeDocument/2006/relationships/slide" Target="slide42.xml"/><Relationship Id="rId4" Type="http://schemas.openxmlformats.org/officeDocument/2006/relationships/slide" Target="slide14.xml"/><Relationship Id="rId9" Type="http://schemas.openxmlformats.org/officeDocument/2006/relationships/slide" Target="slide2.xml"/><Relationship Id="rId14" Type="http://schemas.openxmlformats.org/officeDocument/2006/relationships/image" Target="../media/image56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13.png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10.jpeg"/><Relationship Id="rId17" Type="http://schemas.openxmlformats.org/officeDocument/2006/relationships/image" Target="../media/image57.png"/><Relationship Id="rId2" Type="http://schemas.openxmlformats.org/officeDocument/2006/relationships/image" Target="../media/image8.jpeg"/><Relationship Id="rId16" Type="http://schemas.openxmlformats.org/officeDocument/2006/relationships/slide" Target="slide3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42.xml"/><Relationship Id="rId5" Type="http://schemas.openxmlformats.org/officeDocument/2006/relationships/slide" Target="slide5.xml"/><Relationship Id="rId15" Type="http://schemas.openxmlformats.org/officeDocument/2006/relationships/slide" Target="slide12.xml"/><Relationship Id="rId10" Type="http://schemas.openxmlformats.org/officeDocument/2006/relationships/slide" Target="slide2.xml"/><Relationship Id="rId4" Type="http://schemas.openxmlformats.org/officeDocument/2006/relationships/slide" Target="slide14.xml"/><Relationship Id="rId9" Type="http://schemas.openxmlformats.org/officeDocument/2006/relationships/slide" Target="slide3.xml"/><Relationship Id="rId14" Type="http://schemas.openxmlformats.org/officeDocument/2006/relationships/image" Target="../media/image30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13.png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42.xml"/><Relationship Id="rId5" Type="http://schemas.openxmlformats.org/officeDocument/2006/relationships/slide" Target="slide5.xml"/><Relationship Id="rId15" Type="http://schemas.openxmlformats.org/officeDocument/2006/relationships/image" Target="../media/image58.png"/><Relationship Id="rId10" Type="http://schemas.openxmlformats.org/officeDocument/2006/relationships/slide" Target="slide2.xml"/><Relationship Id="rId4" Type="http://schemas.openxmlformats.org/officeDocument/2006/relationships/slide" Target="slide14.xml"/><Relationship Id="rId9" Type="http://schemas.openxmlformats.org/officeDocument/2006/relationships/slide" Target="slide3.xml"/><Relationship Id="rId1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3.xml"/><Relationship Id="rId3" Type="http://schemas.openxmlformats.org/officeDocument/2006/relationships/image" Target="../media/image2.jpeg"/><Relationship Id="rId7" Type="http://schemas.openxmlformats.org/officeDocument/2006/relationships/slide" Target="slide21.xml"/><Relationship Id="rId12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5.png"/><Relationship Id="rId5" Type="http://schemas.openxmlformats.org/officeDocument/2006/relationships/slide" Target="slide5.xml"/><Relationship Id="rId10" Type="http://schemas.openxmlformats.org/officeDocument/2006/relationships/slide" Target="slide42.xml"/><Relationship Id="rId4" Type="http://schemas.openxmlformats.org/officeDocument/2006/relationships/slide" Target="slide14.xml"/><Relationship Id="rId9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13.png"/><Relationship Id="rId3" Type="http://schemas.openxmlformats.org/officeDocument/2006/relationships/image" Target="../media/image9.jpeg"/><Relationship Id="rId7" Type="http://schemas.openxmlformats.org/officeDocument/2006/relationships/slide" Target="slide40.xml"/><Relationship Id="rId12" Type="http://schemas.openxmlformats.org/officeDocument/2006/relationships/image" Target="../media/image10.jpeg"/><Relationship Id="rId17" Type="http://schemas.openxmlformats.org/officeDocument/2006/relationships/image" Target="../media/image59.png"/><Relationship Id="rId2" Type="http://schemas.openxmlformats.org/officeDocument/2006/relationships/image" Target="../media/image8.jpeg"/><Relationship Id="rId16" Type="http://schemas.openxmlformats.org/officeDocument/2006/relationships/slide" Target="slide4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42.xml"/><Relationship Id="rId5" Type="http://schemas.openxmlformats.org/officeDocument/2006/relationships/slide" Target="slide5.xml"/><Relationship Id="rId15" Type="http://schemas.openxmlformats.org/officeDocument/2006/relationships/slide" Target="slide12.xml"/><Relationship Id="rId10" Type="http://schemas.openxmlformats.org/officeDocument/2006/relationships/slide" Target="slide2.xml"/><Relationship Id="rId4" Type="http://schemas.openxmlformats.org/officeDocument/2006/relationships/slide" Target="slide14.xml"/><Relationship Id="rId9" Type="http://schemas.openxmlformats.org/officeDocument/2006/relationships/slide" Target="slide3.xml"/><Relationship Id="rId14" Type="http://schemas.openxmlformats.org/officeDocument/2006/relationships/image" Target="../media/image30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13.png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10.jpeg"/><Relationship Id="rId2" Type="http://schemas.openxmlformats.org/officeDocument/2006/relationships/image" Target="../media/image8.jpeg"/><Relationship Id="rId16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42.xml"/><Relationship Id="rId5" Type="http://schemas.openxmlformats.org/officeDocument/2006/relationships/slide" Target="slide5.xml"/><Relationship Id="rId15" Type="http://schemas.openxmlformats.org/officeDocument/2006/relationships/image" Target="../media/image60.png"/><Relationship Id="rId10" Type="http://schemas.openxmlformats.org/officeDocument/2006/relationships/slide" Target="slide2.xml"/><Relationship Id="rId4" Type="http://schemas.openxmlformats.org/officeDocument/2006/relationships/slide" Target="slide14.xml"/><Relationship Id="rId9" Type="http://schemas.openxmlformats.org/officeDocument/2006/relationships/slide" Target="slide3.xml"/><Relationship Id="rId14" Type="http://schemas.openxmlformats.org/officeDocument/2006/relationships/image" Target="../media/image30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13.png"/><Relationship Id="rId18" Type="http://schemas.openxmlformats.org/officeDocument/2006/relationships/slide" Target="slide48.xml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10.jpeg"/><Relationship Id="rId17" Type="http://schemas.openxmlformats.org/officeDocument/2006/relationships/slide" Target="slide47.xml"/><Relationship Id="rId2" Type="http://schemas.openxmlformats.org/officeDocument/2006/relationships/image" Target="../media/image8.jpeg"/><Relationship Id="rId16" Type="http://schemas.openxmlformats.org/officeDocument/2006/relationships/slide" Target="slide46.xml"/><Relationship Id="rId20" Type="http://schemas.openxmlformats.org/officeDocument/2006/relationships/slide" Target="slide4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42.xml"/><Relationship Id="rId5" Type="http://schemas.openxmlformats.org/officeDocument/2006/relationships/slide" Target="slide5.xml"/><Relationship Id="rId15" Type="http://schemas.openxmlformats.org/officeDocument/2006/relationships/slide" Target="slide43.xml"/><Relationship Id="rId10" Type="http://schemas.openxmlformats.org/officeDocument/2006/relationships/slide" Target="slide2.xml"/><Relationship Id="rId19" Type="http://schemas.openxmlformats.org/officeDocument/2006/relationships/slide" Target="slide44.xml"/><Relationship Id="rId4" Type="http://schemas.openxmlformats.org/officeDocument/2006/relationships/slide" Target="slide14.xml"/><Relationship Id="rId9" Type="http://schemas.openxmlformats.org/officeDocument/2006/relationships/slide" Target="slide3.xml"/><Relationship Id="rId14" Type="http://schemas.openxmlformats.org/officeDocument/2006/relationships/image" Target="../media/image31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13.png"/><Relationship Id="rId18" Type="http://schemas.openxmlformats.org/officeDocument/2006/relationships/image" Target="../media/image63.png"/><Relationship Id="rId26" Type="http://schemas.openxmlformats.org/officeDocument/2006/relationships/image" Target="../media/image70.png"/><Relationship Id="rId3" Type="http://schemas.openxmlformats.org/officeDocument/2006/relationships/image" Target="../media/image9.jpeg"/><Relationship Id="rId21" Type="http://schemas.openxmlformats.org/officeDocument/2006/relationships/image" Target="../media/image66.png"/><Relationship Id="rId7" Type="http://schemas.openxmlformats.org/officeDocument/2006/relationships/slide" Target="slide21.xml"/><Relationship Id="rId12" Type="http://schemas.openxmlformats.org/officeDocument/2006/relationships/image" Target="../media/image10.jpeg"/><Relationship Id="rId17" Type="http://schemas.openxmlformats.org/officeDocument/2006/relationships/image" Target="../media/image620.png"/><Relationship Id="rId25" Type="http://schemas.openxmlformats.org/officeDocument/2006/relationships/image" Target="../media/image62.png"/><Relationship Id="rId2" Type="http://schemas.openxmlformats.org/officeDocument/2006/relationships/image" Target="../media/image8.jpeg"/><Relationship Id="rId16" Type="http://schemas.openxmlformats.org/officeDocument/2006/relationships/image" Target="../media/image37.png"/><Relationship Id="rId20" Type="http://schemas.openxmlformats.org/officeDocument/2006/relationships/image" Target="../media/image6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43.xml"/><Relationship Id="rId24" Type="http://schemas.openxmlformats.org/officeDocument/2006/relationships/image" Target="../media/image69.png"/><Relationship Id="rId5" Type="http://schemas.openxmlformats.org/officeDocument/2006/relationships/slide" Target="slide5.xml"/><Relationship Id="rId15" Type="http://schemas.openxmlformats.org/officeDocument/2006/relationships/image" Target="../media/image32.png"/><Relationship Id="rId23" Type="http://schemas.openxmlformats.org/officeDocument/2006/relationships/image" Target="../media/image68.png"/><Relationship Id="rId10" Type="http://schemas.openxmlformats.org/officeDocument/2006/relationships/slide" Target="slide2.xml"/><Relationship Id="rId19" Type="http://schemas.openxmlformats.org/officeDocument/2006/relationships/image" Target="../media/image64.png"/><Relationship Id="rId4" Type="http://schemas.openxmlformats.org/officeDocument/2006/relationships/slide" Target="slide14.xml"/><Relationship Id="rId9" Type="http://schemas.openxmlformats.org/officeDocument/2006/relationships/slide" Target="slide3.xml"/><Relationship Id="rId14" Type="http://schemas.openxmlformats.org/officeDocument/2006/relationships/image" Target="../media/image31.jpeg"/><Relationship Id="rId22" Type="http://schemas.openxmlformats.org/officeDocument/2006/relationships/image" Target="../media/image67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13.png"/><Relationship Id="rId18" Type="http://schemas.openxmlformats.org/officeDocument/2006/relationships/image" Target="../media/image75.png"/><Relationship Id="rId26" Type="http://schemas.openxmlformats.org/officeDocument/2006/relationships/image" Target="../media/image83.png"/><Relationship Id="rId3" Type="http://schemas.openxmlformats.org/officeDocument/2006/relationships/image" Target="../media/image9.jpeg"/><Relationship Id="rId21" Type="http://schemas.openxmlformats.org/officeDocument/2006/relationships/image" Target="../media/image78.png"/><Relationship Id="rId7" Type="http://schemas.openxmlformats.org/officeDocument/2006/relationships/slide" Target="slide21.xml"/><Relationship Id="rId12" Type="http://schemas.openxmlformats.org/officeDocument/2006/relationships/image" Target="../media/image10.jpeg"/><Relationship Id="rId17" Type="http://schemas.openxmlformats.org/officeDocument/2006/relationships/image" Target="../media/image74.png"/><Relationship Id="rId25" Type="http://schemas.openxmlformats.org/officeDocument/2006/relationships/image" Target="../media/image82.png"/><Relationship Id="rId2" Type="http://schemas.openxmlformats.org/officeDocument/2006/relationships/image" Target="../media/image8.jpeg"/><Relationship Id="rId16" Type="http://schemas.openxmlformats.org/officeDocument/2006/relationships/image" Target="../media/image73.png"/><Relationship Id="rId20" Type="http://schemas.openxmlformats.org/officeDocument/2006/relationships/image" Target="../media/image77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42.xml"/><Relationship Id="rId24" Type="http://schemas.openxmlformats.org/officeDocument/2006/relationships/image" Target="../media/image81.png"/><Relationship Id="rId5" Type="http://schemas.openxmlformats.org/officeDocument/2006/relationships/slide" Target="slide5.xml"/><Relationship Id="rId15" Type="http://schemas.openxmlformats.org/officeDocument/2006/relationships/image" Target="../media/image72.png"/><Relationship Id="rId23" Type="http://schemas.openxmlformats.org/officeDocument/2006/relationships/image" Target="../media/image80.png"/><Relationship Id="rId10" Type="http://schemas.openxmlformats.org/officeDocument/2006/relationships/slide" Target="slide2.xml"/><Relationship Id="rId19" Type="http://schemas.openxmlformats.org/officeDocument/2006/relationships/image" Target="../media/image76.png"/><Relationship Id="rId4" Type="http://schemas.openxmlformats.org/officeDocument/2006/relationships/slide" Target="slide14.xml"/><Relationship Id="rId9" Type="http://schemas.openxmlformats.org/officeDocument/2006/relationships/slide" Target="slide3.xml"/><Relationship Id="rId14" Type="http://schemas.openxmlformats.org/officeDocument/2006/relationships/image" Target="../media/image31.jpeg"/><Relationship Id="rId22" Type="http://schemas.openxmlformats.org/officeDocument/2006/relationships/image" Target="../media/image79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13.png"/><Relationship Id="rId18" Type="http://schemas.openxmlformats.org/officeDocument/2006/relationships/image" Target="../media/image87.png"/><Relationship Id="rId26" Type="http://schemas.openxmlformats.org/officeDocument/2006/relationships/image" Target="../media/image95.png"/><Relationship Id="rId3" Type="http://schemas.openxmlformats.org/officeDocument/2006/relationships/image" Target="../media/image9.jpeg"/><Relationship Id="rId21" Type="http://schemas.openxmlformats.org/officeDocument/2006/relationships/image" Target="../media/image90.png"/><Relationship Id="rId7" Type="http://schemas.openxmlformats.org/officeDocument/2006/relationships/slide" Target="slide21.xml"/><Relationship Id="rId12" Type="http://schemas.openxmlformats.org/officeDocument/2006/relationships/image" Target="../media/image10.jpeg"/><Relationship Id="rId17" Type="http://schemas.openxmlformats.org/officeDocument/2006/relationships/image" Target="../media/image86.png"/><Relationship Id="rId25" Type="http://schemas.openxmlformats.org/officeDocument/2006/relationships/image" Target="../media/image94.png"/><Relationship Id="rId2" Type="http://schemas.openxmlformats.org/officeDocument/2006/relationships/image" Target="../media/image8.jpeg"/><Relationship Id="rId16" Type="http://schemas.openxmlformats.org/officeDocument/2006/relationships/image" Target="../media/image85.png"/><Relationship Id="rId20" Type="http://schemas.openxmlformats.org/officeDocument/2006/relationships/image" Target="../media/image89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42.xml"/><Relationship Id="rId24" Type="http://schemas.openxmlformats.org/officeDocument/2006/relationships/image" Target="../media/image93.png"/><Relationship Id="rId5" Type="http://schemas.openxmlformats.org/officeDocument/2006/relationships/slide" Target="slide5.xml"/><Relationship Id="rId15" Type="http://schemas.openxmlformats.org/officeDocument/2006/relationships/image" Target="../media/image84.png"/><Relationship Id="rId23" Type="http://schemas.openxmlformats.org/officeDocument/2006/relationships/image" Target="../media/image92.png"/><Relationship Id="rId10" Type="http://schemas.openxmlformats.org/officeDocument/2006/relationships/slide" Target="slide2.xml"/><Relationship Id="rId19" Type="http://schemas.openxmlformats.org/officeDocument/2006/relationships/image" Target="../media/image88.png"/><Relationship Id="rId4" Type="http://schemas.openxmlformats.org/officeDocument/2006/relationships/slide" Target="slide14.xml"/><Relationship Id="rId9" Type="http://schemas.openxmlformats.org/officeDocument/2006/relationships/slide" Target="slide3.xml"/><Relationship Id="rId14" Type="http://schemas.openxmlformats.org/officeDocument/2006/relationships/image" Target="../media/image31.jpeg"/><Relationship Id="rId22" Type="http://schemas.openxmlformats.org/officeDocument/2006/relationships/image" Target="../media/image91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13.png"/><Relationship Id="rId18" Type="http://schemas.openxmlformats.org/officeDocument/2006/relationships/image" Target="../media/image99.png"/><Relationship Id="rId26" Type="http://schemas.openxmlformats.org/officeDocument/2006/relationships/image" Target="../media/image107.png"/><Relationship Id="rId3" Type="http://schemas.openxmlformats.org/officeDocument/2006/relationships/image" Target="../media/image9.jpeg"/><Relationship Id="rId21" Type="http://schemas.openxmlformats.org/officeDocument/2006/relationships/image" Target="../media/image102.png"/><Relationship Id="rId7" Type="http://schemas.openxmlformats.org/officeDocument/2006/relationships/slide" Target="slide21.xml"/><Relationship Id="rId12" Type="http://schemas.openxmlformats.org/officeDocument/2006/relationships/image" Target="../media/image10.jpeg"/><Relationship Id="rId17" Type="http://schemas.openxmlformats.org/officeDocument/2006/relationships/image" Target="../media/image98.png"/><Relationship Id="rId25" Type="http://schemas.openxmlformats.org/officeDocument/2006/relationships/image" Target="../media/image71.jpeg"/><Relationship Id="rId2" Type="http://schemas.openxmlformats.org/officeDocument/2006/relationships/image" Target="../media/image8.jpeg"/><Relationship Id="rId16" Type="http://schemas.openxmlformats.org/officeDocument/2006/relationships/image" Target="../media/image97.png"/><Relationship Id="rId20" Type="http://schemas.openxmlformats.org/officeDocument/2006/relationships/image" Target="../media/image10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42.xml"/><Relationship Id="rId24" Type="http://schemas.openxmlformats.org/officeDocument/2006/relationships/image" Target="../media/image105.png"/><Relationship Id="rId5" Type="http://schemas.openxmlformats.org/officeDocument/2006/relationships/slide" Target="slide5.xml"/><Relationship Id="rId15" Type="http://schemas.openxmlformats.org/officeDocument/2006/relationships/image" Target="../media/image96.png"/><Relationship Id="rId23" Type="http://schemas.openxmlformats.org/officeDocument/2006/relationships/image" Target="../media/image104.png"/><Relationship Id="rId10" Type="http://schemas.openxmlformats.org/officeDocument/2006/relationships/slide" Target="slide2.xml"/><Relationship Id="rId19" Type="http://schemas.openxmlformats.org/officeDocument/2006/relationships/image" Target="../media/image100.png"/><Relationship Id="rId4" Type="http://schemas.openxmlformats.org/officeDocument/2006/relationships/slide" Target="slide14.xml"/><Relationship Id="rId9" Type="http://schemas.openxmlformats.org/officeDocument/2006/relationships/slide" Target="slide3.xml"/><Relationship Id="rId14" Type="http://schemas.openxmlformats.org/officeDocument/2006/relationships/image" Target="../media/image31.jpeg"/><Relationship Id="rId22" Type="http://schemas.openxmlformats.org/officeDocument/2006/relationships/image" Target="../media/image103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13.png"/><Relationship Id="rId18" Type="http://schemas.openxmlformats.org/officeDocument/2006/relationships/image" Target="../media/image111.png"/><Relationship Id="rId26" Type="http://schemas.openxmlformats.org/officeDocument/2006/relationships/image" Target="../media/image119.png"/><Relationship Id="rId3" Type="http://schemas.openxmlformats.org/officeDocument/2006/relationships/image" Target="../media/image9.jpeg"/><Relationship Id="rId21" Type="http://schemas.openxmlformats.org/officeDocument/2006/relationships/image" Target="../media/image106.png"/><Relationship Id="rId7" Type="http://schemas.openxmlformats.org/officeDocument/2006/relationships/slide" Target="slide21.xml"/><Relationship Id="rId12" Type="http://schemas.openxmlformats.org/officeDocument/2006/relationships/image" Target="../media/image10.jpeg"/><Relationship Id="rId17" Type="http://schemas.openxmlformats.org/officeDocument/2006/relationships/image" Target="../media/image110.png"/><Relationship Id="rId25" Type="http://schemas.openxmlformats.org/officeDocument/2006/relationships/image" Target="../media/image118.png"/><Relationship Id="rId2" Type="http://schemas.openxmlformats.org/officeDocument/2006/relationships/image" Target="../media/image8.jpeg"/><Relationship Id="rId16" Type="http://schemas.openxmlformats.org/officeDocument/2006/relationships/image" Target="../media/image109.png"/><Relationship Id="rId20" Type="http://schemas.openxmlformats.org/officeDocument/2006/relationships/image" Target="../media/image11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42.xml"/><Relationship Id="rId24" Type="http://schemas.openxmlformats.org/officeDocument/2006/relationships/image" Target="../media/image117.png"/><Relationship Id="rId5" Type="http://schemas.openxmlformats.org/officeDocument/2006/relationships/slide" Target="slide5.xml"/><Relationship Id="rId15" Type="http://schemas.openxmlformats.org/officeDocument/2006/relationships/image" Target="../media/image108.png"/><Relationship Id="rId23" Type="http://schemas.openxmlformats.org/officeDocument/2006/relationships/image" Target="../media/image116.png"/><Relationship Id="rId10" Type="http://schemas.openxmlformats.org/officeDocument/2006/relationships/slide" Target="slide2.xml"/><Relationship Id="rId19" Type="http://schemas.openxmlformats.org/officeDocument/2006/relationships/image" Target="../media/image112.png"/><Relationship Id="rId4" Type="http://schemas.openxmlformats.org/officeDocument/2006/relationships/slide" Target="slide14.xml"/><Relationship Id="rId9" Type="http://schemas.openxmlformats.org/officeDocument/2006/relationships/slide" Target="slide3.xml"/><Relationship Id="rId14" Type="http://schemas.openxmlformats.org/officeDocument/2006/relationships/image" Target="../media/image31.jpeg"/><Relationship Id="rId22" Type="http://schemas.openxmlformats.org/officeDocument/2006/relationships/image" Target="../media/image115.png"/><Relationship Id="rId27" Type="http://schemas.openxmlformats.org/officeDocument/2006/relationships/image" Target="../media/image120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13.png"/><Relationship Id="rId18" Type="http://schemas.openxmlformats.org/officeDocument/2006/relationships/image" Target="../media/image124.png"/><Relationship Id="rId26" Type="http://schemas.openxmlformats.org/officeDocument/2006/relationships/image" Target="../media/image132.png"/><Relationship Id="rId3" Type="http://schemas.openxmlformats.org/officeDocument/2006/relationships/image" Target="../media/image9.jpeg"/><Relationship Id="rId21" Type="http://schemas.openxmlformats.org/officeDocument/2006/relationships/image" Target="../media/image127.png"/><Relationship Id="rId7" Type="http://schemas.openxmlformats.org/officeDocument/2006/relationships/slide" Target="slide21.xml"/><Relationship Id="rId12" Type="http://schemas.openxmlformats.org/officeDocument/2006/relationships/image" Target="../media/image10.jpeg"/><Relationship Id="rId17" Type="http://schemas.openxmlformats.org/officeDocument/2006/relationships/image" Target="../media/image123.png"/><Relationship Id="rId25" Type="http://schemas.openxmlformats.org/officeDocument/2006/relationships/image" Target="../media/image131.png"/><Relationship Id="rId2" Type="http://schemas.openxmlformats.org/officeDocument/2006/relationships/image" Target="../media/image8.jpeg"/><Relationship Id="rId16" Type="http://schemas.openxmlformats.org/officeDocument/2006/relationships/image" Target="../media/image122.png"/><Relationship Id="rId20" Type="http://schemas.openxmlformats.org/officeDocument/2006/relationships/image" Target="../media/image126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42.xml"/><Relationship Id="rId24" Type="http://schemas.openxmlformats.org/officeDocument/2006/relationships/image" Target="../media/image130.png"/><Relationship Id="rId5" Type="http://schemas.openxmlformats.org/officeDocument/2006/relationships/slide" Target="slide5.xml"/><Relationship Id="rId15" Type="http://schemas.openxmlformats.org/officeDocument/2006/relationships/image" Target="../media/image121.png"/><Relationship Id="rId23" Type="http://schemas.openxmlformats.org/officeDocument/2006/relationships/image" Target="../media/image129.png"/><Relationship Id="rId10" Type="http://schemas.openxmlformats.org/officeDocument/2006/relationships/slide" Target="slide2.xml"/><Relationship Id="rId19" Type="http://schemas.openxmlformats.org/officeDocument/2006/relationships/image" Target="../media/image125.png"/><Relationship Id="rId4" Type="http://schemas.openxmlformats.org/officeDocument/2006/relationships/slide" Target="slide14.xml"/><Relationship Id="rId9" Type="http://schemas.openxmlformats.org/officeDocument/2006/relationships/slide" Target="slide3.xml"/><Relationship Id="rId14" Type="http://schemas.openxmlformats.org/officeDocument/2006/relationships/image" Target="../media/image31.jpeg"/><Relationship Id="rId22" Type="http://schemas.openxmlformats.org/officeDocument/2006/relationships/image" Target="../media/image128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13.png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42.xml"/><Relationship Id="rId5" Type="http://schemas.openxmlformats.org/officeDocument/2006/relationships/slide" Target="slide5.xml"/><Relationship Id="rId15" Type="http://schemas.openxmlformats.org/officeDocument/2006/relationships/image" Target="../media/image108.jpeg"/><Relationship Id="rId10" Type="http://schemas.openxmlformats.org/officeDocument/2006/relationships/slide" Target="slide2.xml"/><Relationship Id="rId4" Type="http://schemas.openxmlformats.org/officeDocument/2006/relationships/slide" Target="slide14.xml"/><Relationship Id="rId9" Type="http://schemas.openxmlformats.org/officeDocument/2006/relationships/slide" Target="slide3.xml"/><Relationship Id="rId14" Type="http://schemas.openxmlformats.org/officeDocument/2006/relationships/image" Target="../media/image10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3.xml"/><Relationship Id="rId3" Type="http://schemas.openxmlformats.org/officeDocument/2006/relationships/image" Target="../media/image2.jpeg"/><Relationship Id="rId7" Type="http://schemas.openxmlformats.org/officeDocument/2006/relationships/slide" Target="slide21.xml"/><Relationship Id="rId12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5.png"/><Relationship Id="rId5" Type="http://schemas.openxmlformats.org/officeDocument/2006/relationships/slide" Target="slide5.xml"/><Relationship Id="rId10" Type="http://schemas.openxmlformats.org/officeDocument/2006/relationships/slide" Target="slide42.xml"/><Relationship Id="rId4" Type="http://schemas.openxmlformats.org/officeDocument/2006/relationships/slide" Target="slide14.xml"/><Relationship Id="rId9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slide" Target="slide21.xml"/><Relationship Id="rId12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6.png"/><Relationship Id="rId5" Type="http://schemas.openxmlformats.org/officeDocument/2006/relationships/slide" Target="slide5.xml"/><Relationship Id="rId10" Type="http://schemas.openxmlformats.org/officeDocument/2006/relationships/slide" Target="slide42.xml"/><Relationship Id="rId4" Type="http://schemas.openxmlformats.org/officeDocument/2006/relationships/slide" Target="slide14.xml"/><Relationship Id="rId9" Type="http://schemas.openxmlformats.org/officeDocument/2006/relationships/slide" Target="slide2.xml"/><Relationship Id="rId1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11.png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12.png"/><Relationship Id="rId5" Type="http://schemas.openxmlformats.org/officeDocument/2006/relationships/slide" Target="slide5.xml"/><Relationship Id="rId15" Type="http://schemas.openxmlformats.org/officeDocument/2006/relationships/image" Target="../media/image13.png"/><Relationship Id="rId10" Type="http://schemas.openxmlformats.org/officeDocument/2006/relationships/slide" Target="slide42.xml"/><Relationship Id="rId4" Type="http://schemas.openxmlformats.org/officeDocument/2006/relationships/slide" Target="slide14.xml"/><Relationship Id="rId9" Type="http://schemas.openxmlformats.org/officeDocument/2006/relationships/slide" Target="slide2.xml"/><Relationship Id="rId1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15.png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1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10.jpeg"/><Relationship Id="rId5" Type="http://schemas.openxmlformats.org/officeDocument/2006/relationships/slide" Target="slide5.xml"/><Relationship Id="rId15" Type="http://schemas.openxmlformats.org/officeDocument/2006/relationships/image" Target="../media/image13.png"/><Relationship Id="rId10" Type="http://schemas.openxmlformats.org/officeDocument/2006/relationships/slide" Target="slide42.xml"/><Relationship Id="rId4" Type="http://schemas.openxmlformats.org/officeDocument/2006/relationships/slide" Target="slide14.xml"/><Relationship Id="rId9" Type="http://schemas.openxmlformats.org/officeDocument/2006/relationships/slide" Target="slide2.xml"/><Relationship Id="rId1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openxmlformats.org/officeDocument/2006/relationships/image" Target="../media/image9.jpeg"/><Relationship Id="rId7" Type="http://schemas.openxmlformats.org/officeDocument/2006/relationships/slide" Target="slide21.xml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image" Target="../media/image8.jpeg"/><Relationship Id="rId16" Type="http://schemas.openxmlformats.org/officeDocument/2006/relationships/image" Target="../media/image20.png"/><Relationship Id="rId20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10.jpeg"/><Relationship Id="rId5" Type="http://schemas.openxmlformats.org/officeDocument/2006/relationships/slide" Target="slide5.xml"/><Relationship Id="rId15" Type="http://schemas.openxmlformats.org/officeDocument/2006/relationships/image" Target="../media/image19.png"/><Relationship Id="rId10" Type="http://schemas.openxmlformats.org/officeDocument/2006/relationships/slide" Target="slide42.xml"/><Relationship Id="rId19" Type="http://schemas.openxmlformats.org/officeDocument/2006/relationships/slide" Target="slide3.xml"/><Relationship Id="rId4" Type="http://schemas.openxmlformats.org/officeDocument/2006/relationships/slide" Target="slide14.xml"/><Relationship Id="rId9" Type="http://schemas.openxmlformats.org/officeDocument/2006/relationships/slide" Target="slide2.xml"/><Relationship Id="rId1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24657" y="6165304"/>
            <a:ext cx="4584328" cy="72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4608985" y="6165304"/>
            <a:ext cx="4520978" cy="69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479827" y="2823811"/>
            <a:ext cx="619108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ВЕБ – КВЕСТ ПО МАТЕМАТИКЕ</a:t>
            </a:r>
            <a:endParaRPr lang="ru-RU" alt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08376" y="4066671"/>
            <a:ext cx="457470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 b="1" dirty="0">
                <a:solidFill>
                  <a:schemeClr val="bg2">
                    <a:lumMod val="25000"/>
                  </a:schemeClr>
                </a:solidFill>
              </a:rPr>
              <a:t>Предмет: </a:t>
            </a:r>
            <a:r>
              <a:rPr lang="ru-RU" altLang="ru-RU" sz="2000" b="1" dirty="0" smtClean="0">
                <a:solidFill>
                  <a:schemeClr val="bg2">
                    <a:lumMod val="25000"/>
                  </a:schemeClr>
                </a:solidFill>
              </a:rPr>
              <a:t>математика</a:t>
            </a:r>
            <a:endParaRPr lang="ru-RU" altLang="ru-RU" sz="2000" b="1" dirty="0">
              <a:solidFill>
                <a:schemeClr val="bg2">
                  <a:lumMod val="25000"/>
                </a:schemeClr>
              </a:solidFill>
            </a:endParaRPr>
          </a:p>
          <a:p>
            <a:pPr eaLnBrk="1" hangingPunct="1"/>
            <a:r>
              <a:rPr lang="ru-RU" altLang="ru-RU" sz="2000" b="1" dirty="0">
                <a:solidFill>
                  <a:schemeClr val="bg2">
                    <a:lumMod val="25000"/>
                  </a:schemeClr>
                </a:solidFill>
              </a:rPr>
              <a:t>Тема: </a:t>
            </a:r>
            <a:r>
              <a:rPr lang="ru-RU" altLang="ru-RU" sz="2000" b="1" dirty="0" smtClean="0">
                <a:solidFill>
                  <a:schemeClr val="bg2">
                    <a:lumMod val="25000"/>
                  </a:schemeClr>
                </a:solidFill>
              </a:rPr>
              <a:t>Числа и вычисления</a:t>
            </a:r>
            <a:endParaRPr lang="ru-RU" altLang="ru-RU" sz="2000" b="1" dirty="0">
              <a:solidFill>
                <a:schemeClr val="bg2">
                  <a:lumMod val="25000"/>
                </a:schemeClr>
              </a:solidFill>
            </a:endParaRPr>
          </a:p>
          <a:p>
            <a:pPr eaLnBrk="1" hangingPunct="1"/>
            <a:r>
              <a:rPr lang="ru-RU" altLang="ru-RU" sz="2000" b="1" dirty="0">
                <a:solidFill>
                  <a:schemeClr val="bg2">
                    <a:lumMod val="25000"/>
                  </a:schemeClr>
                </a:solidFill>
              </a:rPr>
              <a:t>Учитель: </a:t>
            </a:r>
            <a:r>
              <a:rPr lang="ru-RU" altLang="ru-RU" sz="2000" b="1" dirty="0" smtClean="0">
                <a:solidFill>
                  <a:schemeClr val="bg2">
                    <a:lumMod val="25000"/>
                  </a:schemeClr>
                </a:solidFill>
              </a:rPr>
              <a:t>Левшина Ольга Николаевна,</a:t>
            </a:r>
          </a:p>
          <a:p>
            <a:pPr eaLnBrk="1" hangingPunct="1"/>
            <a:r>
              <a:rPr lang="ru-RU" altLang="ru-RU" sz="2000" b="1" dirty="0" smtClean="0">
                <a:solidFill>
                  <a:schemeClr val="bg2">
                    <a:lumMod val="25000"/>
                  </a:schemeClr>
                </a:solidFill>
              </a:rPr>
              <a:t>МБОУ «</a:t>
            </a:r>
            <a:r>
              <a:rPr lang="ru-RU" altLang="ru-RU" sz="2000" b="1" dirty="0" err="1" smtClean="0">
                <a:solidFill>
                  <a:schemeClr val="bg2">
                    <a:lumMod val="25000"/>
                  </a:schemeClr>
                </a:solidFill>
              </a:rPr>
              <a:t>Плотавская</a:t>
            </a:r>
            <a:r>
              <a:rPr lang="ru-RU" altLang="ru-RU" sz="2000" b="1" dirty="0" smtClean="0">
                <a:solidFill>
                  <a:schemeClr val="bg2">
                    <a:lumMod val="25000"/>
                  </a:schemeClr>
                </a:solidFill>
              </a:rPr>
              <a:t> СОШ»</a:t>
            </a:r>
            <a:endParaRPr lang="ru-RU" altLang="ru-RU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27" name="Picture 3" descr="C:\Users\olga\Desktop\Конкурс урок сценарий до 30 апреля\banner-eg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5" y="-2"/>
            <a:ext cx="9144000" cy="620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olga\Desktop\Конкурс урок сценарий до 30 апреля\8a8JhqgVUjc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820" y="-8801"/>
            <a:ext cx="3240360" cy="638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332859" y="499257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97963" y="5568124"/>
            <a:ext cx="15953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000" b="1" dirty="0" smtClean="0">
                <a:solidFill>
                  <a:schemeClr val="tx2">
                    <a:lumMod val="75000"/>
                  </a:schemeClr>
                </a:solidFill>
              </a:rPr>
              <a:t>Плота 2021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325963" y="2739322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360615" y="4230326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513155" y="126157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325963" y="3492549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313272" y="194568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1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4637585" y="1221098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2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3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t="9993" r="6776" b="2749"/>
          <a:stretch/>
        </p:blipFill>
        <p:spPr bwMode="auto">
          <a:xfrm>
            <a:off x="7404625" y="881845"/>
            <a:ext cx="1231900" cy="1257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Прямоугольник с двумя скругленными противолежащими углами 27"/>
          <p:cNvSpPr/>
          <p:nvPr/>
        </p:nvSpPr>
        <p:spPr>
          <a:xfrm>
            <a:off x="313272" y="121628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4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259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57276" y="474354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94510" y="398129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519771" y="413252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94510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32272" y="551723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217422" y="232702"/>
            <a:ext cx="1734974" cy="36110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9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СПРАВОЧНИК</a:t>
            </a:r>
            <a:endParaRPr lang="ru-RU" sz="1600" b="1" dirty="0">
              <a:solidFill>
                <a:srgbClr val="96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039628" y="1269889"/>
            <a:ext cx="6912768" cy="4445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000" b="1" u="sng" dirty="0">
                <a:solidFill>
                  <a:srgbClr val="8338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Положительные и отрицательные </a:t>
            </a:r>
            <a:r>
              <a:rPr lang="ru-RU" sz="2000" b="1" u="sng" dirty="0" smtClean="0">
                <a:solidFill>
                  <a:srgbClr val="8338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числа</a:t>
            </a:r>
          </a:p>
          <a:p>
            <a:pPr algn="ctr" fontAlgn="base"/>
            <a:endParaRPr lang="ru-RU" sz="900" b="1" dirty="0">
              <a:solidFill>
                <a:srgbClr val="83384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ru-RU" sz="1400" b="1" dirty="0" smtClean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</a:t>
            </a:r>
            <a:r>
              <a:rPr lang="ru-RU" sz="1400" b="1" i="1" dirty="0" smtClean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.Модулем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положительного числа и нуля называется само это число. </a:t>
            </a:r>
            <a:endParaRPr lang="ru-RU" sz="14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ru-RU" sz="1400" b="1" i="1" dirty="0" smtClean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Модулем 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отрицательного числа называется противоположное ему положительное число. Модуль числа </a:t>
            </a:r>
            <a:r>
              <a:rPr lang="ru-RU" sz="14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обозначают |</a:t>
            </a:r>
            <a:r>
              <a:rPr lang="ru-RU" sz="14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|. </a:t>
            </a:r>
            <a:endParaRPr lang="ru-RU" sz="14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/>
            <a:r>
              <a:rPr lang="ru-RU" b="1" dirty="0">
                <a:solidFill>
                  <a:srgbClr val="581E1E"/>
                </a:solidFill>
                <a:latin typeface="Times New Roman"/>
                <a:ea typeface="Times New Roman"/>
              </a:rPr>
              <a:t>3,6| = 3,6;   |0| = 0; |–2,8| = 2,8.</a:t>
            </a:r>
            <a:endParaRPr lang="ru-RU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Чтобы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1400" b="1" i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сложить два отрицательных числа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надо сложить их модули и перед полученным результатом поставить знак «минус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»:</a:t>
            </a:r>
          </a:p>
          <a:p>
            <a:pPr algn="ctr" fontAlgn="base"/>
            <a:r>
              <a:rPr lang="ru-RU" b="1" dirty="0">
                <a:solidFill>
                  <a:srgbClr val="464242"/>
                </a:solidFill>
                <a:latin typeface="Times New Roman"/>
                <a:ea typeface="Times New Roman"/>
                <a:cs typeface="Times New Roman"/>
              </a:rPr>
              <a:t>–3,4+ (–1,8) = –5,2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Чтобы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1400" b="1" i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сложить два числа с разными знаками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надо из большего модуля вычесть меньший и перед полученным результатом поставить знак того слагаемого, модуль которого 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больше: </a:t>
            </a:r>
          </a:p>
          <a:p>
            <a:pPr algn="ctr" fontAlgn="base"/>
            <a:r>
              <a:rPr lang="ru-RU" b="1" dirty="0">
                <a:solidFill>
                  <a:srgbClr val="464242"/>
                </a:solidFill>
                <a:latin typeface="Times New Roman"/>
                <a:ea typeface="Times New Roman"/>
              </a:rPr>
              <a:t>2,5 + (–4,1) = –1,6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Сумма 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двух противоположных чисел равна нулю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 fontAlgn="base">
              <a:lnSpc>
                <a:spcPct val="115000"/>
              </a:lnSpc>
              <a:spcAft>
                <a:spcPts val="1125"/>
              </a:spcAft>
            </a:pPr>
            <a:r>
              <a:rPr lang="ru-RU" sz="1400" b="1" dirty="0" smtClean="0">
                <a:solidFill>
                  <a:srgbClr val="464242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1" dirty="0">
                <a:solidFill>
                  <a:srgbClr val="464242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b="1" dirty="0">
                <a:solidFill>
                  <a:srgbClr val="464242"/>
                </a:solidFill>
                <a:latin typeface="Times New Roman"/>
                <a:ea typeface="Times New Roman"/>
                <a:cs typeface="Times New Roman"/>
              </a:rPr>
              <a:t> –3,6 + 3,6 = </a:t>
            </a:r>
            <a:r>
              <a:rPr lang="ru-RU" b="1" dirty="0" smtClean="0">
                <a:solidFill>
                  <a:srgbClr val="464242"/>
                </a:solidFill>
                <a:latin typeface="Times New Roman"/>
                <a:ea typeface="Times New Roman"/>
                <a:cs typeface="Times New Roman"/>
              </a:rPr>
              <a:t>0.</a:t>
            </a:r>
            <a:endParaRPr lang="ru-RU" dirty="0" smtClean="0">
              <a:latin typeface="Calibri"/>
              <a:ea typeface="Calibri"/>
              <a:cs typeface="Times New Roman"/>
            </a:endParaRPr>
          </a:p>
          <a:p>
            <a:pPr fontAlgn="base"/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4.Чтобы 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одного </a:t>
            </a:r>
            <a:r>
              <a:rPr lang="ru-RU" sz="1400" b="1" i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отрицательного числа вычесть другое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достаточно к уменьшаемому прибавить число, противоположное 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вычитаемому:</a:t>
            </a:r>
          </a:p>
          <a:p>
            <a:pPr algn="ctr" fontAlgn="base"/>
            <a:r>
              <a:rPr lang="ru-RU" b="1" dirty="0">
                <a:solidFill>
                  <a:srgbClr val="464242"/>
                </a:solidFill>
                <a:latin typeface="Times New Roman"/>
                <a:ea typeface="Times New Roman"/>
              </a:rPr>
              <a:t>–5 – 1,9 = –5 + (–1,9) = –6,9</a:t>
            </a:r>
            <a:r>
              <a:rPr lang="ru-RU" b="1" dirty="0" smtClean="0">
                <a:solidFill>
                  <a:srgbClr val="464242"/>
                </a:solidFill>
                <a:latin typeface="Times New Roman"/>
                <a:ea typeface="Times New Roman"/>
              </a:rPr>
              <a:t>.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Прямоугольник с двумя скругленными противолежащими углами 26"/>
          <p:cNvSpPr/>
          <p:nvPr/>
        </p:nvSpPr>
        <p:spPr>
          <a:xfrm>
            <a:off x="232844" y="1152672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2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6640" y="-1"/>
            <a:ext cx="1592366" cy="1012301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2411760" y="5715208"/>
            <a:ext cx="576064" cy="44932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назад 2">
            <a:hlinkClick r:id="" action="ppaction://hlinkshowjump?jump=previousslide" highlightClick="1"/>
          </p:cNvPr>
          <p:cNvSpPr/>
          <p:nvPr/>
        </p:nvSpPr>
        <p:spPr>
          <a:xfrm>
            <a:off x="7464476" y="5790635"/>
            <a:ext cx="501384" cy="44932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369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57276" y="474354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94510" y="398129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245296" y="290312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94510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32272" y="551723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217422" y="232702"/>
            <a:ext cx="1734974" cy="36110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9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СПРАВОЧНИК</a:t>
            </a:r>
            <a:endParaRPr lang="ru-RU" sz="1600" b="1" dirty="0">
              <a:solidFill>
                <a:srgbClr val="96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907704" y="1403120"/>
            <a:ext cx="6912768" cy="4326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000" b="1" u="sng" dirty="0">
                <a:solidFill>
                  <a:srgbClr val="8338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Положительные и отрицательные </a:t>
            </a:r>
            <a:r>
              <a:rPr lang="ru-RU" sz="2000" b="1" u="sng" dirty="0" smtClean="0">
                <a:solidFill>
                  <a:srgbClr val="8338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числа</a:t>
            </a:r>
          </a:p>
          <a:p>
            <a:pPr fontAlgn="base"/>
            <a:endParaRPr lang="ru-RU" sz="1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6.Чтобы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1400" b="1" i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перемножить два отрицательных числа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надо перемножить их 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модули:    </a:t>
            </a:r>
            <a:r>
              <a:rPr lang="ru-RU" sz="1400" b="1" dirty="0" smtClean="0">
                <a:solidFill>
                  <a:srgbClr val="464242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>
                <a:solidFill>
                  <a:srgbClr val="464242"/>
                </a:solidFill>
                <a:latin typeface="Times New Roman"/>
                <a:ea typeface="Times New Roman"/>
                <a:cs typeface="Times New Roman"/>
              </a:rPr>
              <a:t>–1,2 • (–8) = </a:t>
            </a:r>
            <a:r>
              <a:rPr lang="ru-RU" b="1" dirty="0" smtClean="0">
                <a:solidFill>
                  <a:srgbClr val="464242"/>
                </a:solidFill>
                <a:latin typeface="Times New Roman"/>
                <a:ea typeface="Times New Roman"/>
                <a:cs typeface="Times New Roman"/>
              </a:rPr>
              <a:t>9,6</a:t>
            </a:r>
            <a:r>
              <a:rPr lang="ru-RU" b="1" dirty="0">
                <a:solidFill>
                  <a:srgbClr val="464242"/>
                </a:solidFill>
                <a:latin typeface="Times New Roman"/>
                <a:ea typeface="Times New Roman"/>
                <a:cs typeface="Times New Roman"/>
              </a:rPr>
              <a:t>   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endParaRPr lang="ru-RU" sz="14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fontAlgn="base">
              <a:spcAft>
                <a:spcPts val="1125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7.Чтобы </a:t>
            </a:r>
            <a:r>
              <a:rPr lang="ru-RU" sz="1400" b="1" i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перемножить два числа с разными знаками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надо перемножить их модули и перед полученным результатом поставить знак «минус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»:          </a:t>
            </a:r>
            <a:r>
              <a:rPr lang="ru-RU" sz="1400" b="1" dirty="0" smtClean="0">
                <a:solidFill>
                  <a:srgbClr val="464242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>
                <a:solidFill>
                  <a:srgbClr val="464242"/>
                </a:solidFill>
                <a:latin typeface="Times New Roman"/>
                <a:ea typeface="Times New Roman"/>
                <a:cs typeface="Times New Roman"/>
              </a:rPr>
              <a:t>–3 • 1,2 = –3,6</a:t>
            </a:r>
            <a:r>
              <a:rPr lang="ru-RU" b="1" dirty="0" smtClean="0">
                <a:solidFill>
                  <a:srgbClr val="464242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1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8.Чтобы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1400" b="1" i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разделить отрицательное число на отрицательное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надо модуль делимого разделить на модуль 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делителя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 fontAlgn="base"/>
            <a:r>
              <a:rPr lang="ru-RU" b="1" dirty="0" smtClean="0">
                <a:solidFill>
                  <a:srgbClr val="464242"/>
                </a:solidFill>
                <a:latin typeface="Times New Roman"/>
                <a:ea typeface="Times New Roman"/>
              </a:rPr>
              <a:t>–</a:t>
            </a:r>
            <a:r>
              <a:rPr lang="ru-RU" b="1" dirty="0">
                <a:solidFill>
                  <a:srgbClr val="464242"/>
                </a:solidFill>
                <a:latin typeface="Times New Roman"/>
                <a:ea typeface="Times New Roman"/>
              </a:rPr>
              <a:t>4,8 : (–2,4) = 2</a:t>
            </a:r>
            <a:endParaRPr lang="ru-RU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endParaRPr lang="ru-RU" sz="14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9.Чтобы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1400" b="1" i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разделить два числа с разными знаками, 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надо модуль делимого разделить на модуль делителя и перед полученным результатом поставить знак «минус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»:</a:t>
            </a:r>
          </a:p>
          <a:p>
            <a:pPr algn="ctr" fontAlgn="base"/>
            <a:r>
              <a:rPr lang="ru-RU" b="1" dirty="0">
                <a:solidFill>
                  <a:srgbClr val="464242"/>
                </a:solidFill>
                <a:latin typeface="Times New Roman"/>
                <a:ea typeface="Times New Roman"/>
              </a:rPr>
              <a:t>5,5 : (–5) = –1,1.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5485" y="6852"/>
            <a:ext cx="1619299" cy="1029423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7" name="Прямоугольник с двумя скругленными противолежащими углами 26"/>
          <p:cNvSpPr/>
          <p:nvPr/>
        </p:nvSpPr>
        <p:spPr>
          <a:xfrm>
            <a:off x="246412" y="1154088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3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2245296" y="5766264"/>
            <a:ext cx="598512" cy="56032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назад 2">
            <a:hlinkClick r:id="" action="ppaction://hlinkshowjump?jump=previousslide" highlightClick="1"/>
          </p:cNvPr>
          <p:cNvSpPr/>
          <p:nvPr/>
        </p:nvSpPr>
        <p:spPr>
          <a:xfrm>
            <a:off x="7454992" y="5766264"/>
            <a:ext cx="629917" cy="5603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9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57276" y="474354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94510" y="398129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123728" y="32240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94510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32272" y="551723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217422" y="232702"/>
            <a:ext cx="1734974" cy="36110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9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СПРАВОЧНИК</a:t>
            </a:r>
            <a:endParaRPr lang="ru-RU" sz="1600" b="1" dirty="0">
              <a:solidFill>
                <a:srgbClr val="96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Прямоугольник 17"/>
              <p:cNvSpPr/>
              <p:nvPr/>
            </p:nvSpPr>
            <p:spPr>
              <a:xfrm>
                <a:off x="1910183" y="1331360"/>
                <a:ext cx="6912768" cy="19566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spcAft>
                    <a:spcPts val="0"/>
                  </a:spcAft>
                  <a:tabLst>
                    <a:tab pos="342900" algn="l"/>
                  </a:tabLst>
                </a:pPr>
                <a14:m>
                  <m:oMath xmlns:m="http://schemas.openxmlformats.org/officeDocument/2006/math">
                    <m:rad>
                      <m:radPr>
                        <m:ctrlPr>
                          <a:rPr lang="ru-RU" sz="14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14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𝒏</m:t>
                        </m:r>
                      </m:deg>
                      <m:e>
                        <m:r>
                          <a:rPr lang="en-US" sz="14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𝒂</m:t>
                        </m:r>
                      </m:e>
                    </m:rad>
                    <m:r>
                      <a:rPr lang="en-US" sz="1400" b="1" i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Arial" panose="020B0604020202020204" pitchFamily="34" charset="0"/>
                      </a:rPr>
                      <m:t>= </m:t>
                    </m:r>
                    <m:sSup>
                      <m:sSupPr>
                        <m:ctrlPr>
                          <a:rPr lang="en-US" sz="14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14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𝒃</m:t>
                        </m:r>
                      </m:e>
                      <m:sup>
                        <m:r>
                          <a:rPr lang="en-US" sz="14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𝒏</m:t>
                        </m:r>
                      </m:sup>
                    </m:sSup>
                    <m:r>
                      <a:rPr lang="en-US" sz="14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Arial" panose="020B0604020202020204" pitchFamily="34" charset="0"/>
                      </a:rPr>
                      <m:t>, </m:t>
                    </m:r>
                    <m:sSup>
                      <m:sSupPr>
                        <m:ctrlPr>
                          <a:rPr lang="en-US" sz="14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14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𝒃</m:t>
                        </m:r>
                      </m:e>
                      <m:sup>
                        <m:r>
                          <a:rPr lang="en-US" sz="14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𝒏</m:t>
                        </m:r>
                      </m:sup>
                    </m:sSup>
                    <m:r>
                      <a:rPr lang="en-US" sz="14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Arial" panose="020B0604020202020204" pitchFamily="34" charset="0"/>
                      </a:rPr>
                      <m:t>=</m:t>
                    </m:r>
                    <m:r>
                      <a:rPr lang="en-US" sz="14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Arial" panose="020B0604020202020204" pitchFamily="34" charset="0"/>
                      </a:rPr>
                      <m:t>𝒂</m:t>
                    </m:r>
                    <m:r>
                      <a:rPr lang="en-US" sz="14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Arial" panose="020B0604020202020204" pitchFamily="34" charset="0"/>
                      </a:rPr>
                      <m:t>, где</m:t>
                    </m:r>
                  </m:oMath>
                </a14:m>
                <a:r>
                  <a:rPr lang="ru-RU" sz="1400" b="1" dirty="0" smtClean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</a:t>
                </a:r>
                <a:r>
                  <a:rPr lang="ru-RU" sz="1400" b="1" dirty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а ≥ 0, </a:t>
                </a:r>
                <a:r>
                  <a:rPr lang="en-US" sz="1400" b="1" dirty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b</a:t>
                </a:r>
                <a:r>
                  <a:rPr lang="ru-RU" sz="1400" b="1" dirty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≥ </a:t>
                </a:r>
                <a:r>
                  <a:rPr lang="ru-RU" sz="1400" b="1" dirty="0" smtClean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0, </a:t>
                </a:r>
                <a14:m>
                  <m:oMath xmlns:m="http://schemas.openxmlformats.org/officeDocument/2006/math">
                    <m:r>
                      <a:rPr lang="en-US" sz="14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Times New Roman"/>
                        <a:cs typeface="Arial" panose="020B0604020202020204" pitchFamily="34" charset="0"/>
                      </a:rPr>
                      <m:t>𝒏</m:t>
                    </m:r>
                    <m:r>
                      <a:rPr lang="en-US" sz="14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∈</m:t>
                    </m:r>
                    <m:r>
                      <a:rPr lang="en-US" sz="14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𝑵</m:t>
                    </m:r>
                    <m:r>
                      <a:rPr lang="en-US" sz="14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, </m:t>
                    </m:r>
                    <m:r>
                      <a:rPr lang="en-US" sz="14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𝒏</m:t>
                    </m:r>
                    <m:r>
                      <a:rPr lang="en-US" sz="14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&gt;</m:t>
                    </m:r>
                    <m:r>
                      <a:rPr lang="en-US" sz="14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𝟏</m:t>
                    </m:r>
                  </m:oMath>
                </a14:m>
                <a:endParaRPr lang="ru-RU" sz="1400" b="1" dirty="0" smtClean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ea typeface="Times New Roman"/>
                  <a:cs typeface="Arial" panose="020B0604020202020204" pitchFamily="34" charset="0"/>
                </a:endParaRPr>
              </a:p>
              <a:p>
                <a:pPr lvl="0">
                  <a:spcAft>
                    <a:spcPts val="0"/>
                  </a:spcAft>
                  <a:tabLst>
                    <a:tab pos="342900" algn="l"/>
                  </a:tabLst>
                </a:pPr>
                <a:r>
                  <a:rPr lang="ru-RU" sz="1400" b="1" dirty="0" smtClean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1.Если а ≥ 0, </a:t>
                </a:r>
                <a:r>
                  <a:rPr lang="en-US" sz="1400" b="1" dirty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b</a:t>
                </a:r>
                <a:r>
                  <a:rPr lang="ru-RU" sz="1400" b="1" dirty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≥ 0, </a:t>
                </a:r>
                <a:r>
                  <a:rPr lang="ru-RU" sz="1400" b="1" dirty="0" smtClean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то  а</a:t>
                </a:r>
                <a:r>
                  <a:rPr lang="ru-RU" sz="1400" b="1" dirty="0" smtClean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14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ru-RU" sz="14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cs typeface="Arial" panose="020B0604020202020204" pitchFamily="34" charset="0"/>
                          </a:rPr>
                          <m:t>(</m:t>
                        </m:r>
                        <m:rad>
                          <m:radPr>
                            <m:degHide m:val="on"/>
                            <m:ctrlPr>
                              <a:rPr lang="ru-RU" sz="1400" b="1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effectLst/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sz="1400" b="1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effectLst/>
                                <a:latin typeface="Cambria Math"/>
                                <a:cs typeface="Arial" panose="020B0604020202020204" pitchFamily="34" charset="0"/>
                              </a:rPr>
                              <m:t>а</m:t>
                            </m:r>
                          </m:e>
                        </m:rad>
                        <m:r>
                          <a:rPr lang="ru-RU" sz="14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cs typeface="Arial" panose="020B0604020202020204" pitchFamily="34" charset="0"/>
                          </a:rPr>
                          <m:t>)</m:t>
                        </m:r>
                      </m:e>
                      <m:sup>
                        <m:r>
                          <a:rPr lang="ru-RU" sz="14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cs typeface="Arial" panose="020B0604020202020204" pitchFamily="34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ru-RU" sz="1400" b="1" dirty="0" smtClean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= а; б)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cs typeface="Arial" panose="020B0604020202020204" pitchFamily="34" charset="0"/>
                          </a:rPr>
                        </m:ctrlPr>
                      </m:radPr>
                      <m:deg/>
                      <m:e>
                        <m:r>
                          <a:rPr lang="ru-RU" sz="16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cs typeface="Arial" panose="020B0604020202020204" pitchFamily="34" charset="0"/>
                          </a:rPr>
                          <m:t> </m:t>
                        </m:r>
                        <m:sSup>
                          <m:sSupPr>
                            <m:ctrlPr>
                              <a:rPr lang="ru-RU" sz="1600" b="1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effectLst/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ru-RU" sz="1600" b="1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effectLst/>
                                <a:latin typeface="Cambria Math"/>
                                <a:cs typeface="Arial" panose="020B0604020202020204" pitchFamily="34" charset="0"/>
                              </a:rPr>
                              <m:t>а</m:t>
                            </m:r>
                          </m:e>
                          <m:sup>
                            <m:r>
                              <a:rPr lang="ru-RU" sz="1600" b="1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effectLst/>
                                <a:latin typeface="Cambria Math"/>
                                <a:cs typeface="Arial" panose="020B0604020202020204" pitchFamily="34" charset="0"/>
                              </a:rPr>
                              <m:t>𝟐</m:t>
                            </m:r>
                            <m:r>
                              <a:rPr lang="en-US" sz="1600" b="1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effectLst/>
                                <a:latin typeface="Cambria Math"/>
                                <a:cs typeface="Arial" panose="020B0604020202020204" pitchFamily="34" charset="0"/>
                              </a:rPr>
                              <m:t>𝒏</m:t>
                            </m:r>
                          </m:sup>
                        </m:sSup>
                      </m:e>
                    </m:rad>
                    <m:r>
                      <a:rPr lang="ru-RU" sz="16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mbria Math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lang="ru-RU" sz="16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ru-RU" sz="16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cs typeface="Arial" panose="020B0604020202020204" pitchFamily="34" charset="0"/>
                          </a:rPr>
                          <m:t>а</m:t>
                        </m:r>
                      </m:e>
                      <m:sup>
                        <m:r>
                          <a:rPr lang="en-US" sz="16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cs typeface="Arial" panose="020B0604020202020204" pitchFamily="34" charset="0"/>
                          </a:rPr>
                          <m:t>𝒏</m:t>
                        </m:r>
                      </m:sup>
                    </m:sSup>
                    <m:r>
                      <a:rPr lang="ru-RU" sz="1600" b="1" i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mbria Math"/>
                        <a:cs typeface="Arial" panose="020B0604020202020204" pitchFamily="34" charset="0"/>
                      </a:rPr>
                      <m:t>;  в)</m:t>
                    </m:r>
                  </m:oMath>
                </a14:m>
                <a:r>
                  <a:rPr lang="ru-RU" sz="1600" b="1" dirty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cs typeface="Arial" panose="020B0604020202020204" pitchFamily="34" charset="0"/>
                          </a:rPr>
                        </m:ctrlPr>
                      </m:radPr>
                      <m:deg/>
                      <m:e>
                        <m:r>
                          <a:rPr lang="ru-RU" sz="16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cs typeface="Arial" panose="020B0604020202020204" pitchFamily="34" charset="0"/>
                          </a:rPr>
                          <m:t>а</m:t>
                        </m:r>
                      </m:e>
                    </m:rad>
                    <m:r>
                      <a:rPr lang="ru-RU" sz="16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∙</m:t>
                    </m:r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radPr>
                      <m:deg/>
                      <m:e>
                        <m:r>
                          <a:rPr lang="ru-RU" sz="16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в</m:t>
                        </m:r>
                      </m:e>
                    </m:rad>
                    <m:r>
                      <a:rPr lang="ru-RU" sz="16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= </m:t>
                    </m:r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radPr>
                      <m:deg/>
                      <m:e>
                        <m:r>
                          <a:rPr lang="ru-RU" sz="16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ав</m:t>
                        </m:r>
                      </m:e>
                    </m:rad>
                    <m:r>
                      <a:rPr lang="en-US" sz="1600" b="1" i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 </m:t>
                    </m:r>
                  </m:oMath>
                </a14:m>
                <a:endParaRPr lang="en-US" sz="1600" b="1" i="0" dirty="0" smtClean="0">
                  <a:solidFill>
                    <a:schemeClr val="accent5">
                      <a:lumMod val="50000"/>
                    </a:schemeClr>
                  </a:solidFill>
                  <a:effectLst/>
                  <a:latin typeface="Cambria Math"/>
                  <a:ea typeface="Cambria Math"/>
                  <a:cs typeface="Arial" panose="020B0604020202020204" pitchFamily="34" charset="0"/>
                </a:endParaRPr>
              </a:p>
              <a:p>
                <a:pPr lvl="0">
                  <a:spcAft>
                    <a:spcPts val="0"/>
                  </a:spcAft>
                  <a:tabLst>
                    <a:tab pos="342900" algn="l"/>
                  </a:tabLst>
                </a:pPr>
                <a14:m>
                  <m:oMath xmlns:m="http://schemas.openxmlformats.org/officeDocument/2006/math">
                    <m:r>
                      <a:rPr lang="ru-RU" sz="1600" b="1" i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mbria Math"/>
                        <a:cs typeface="Arial" panose="020B0604020202020204" pitchFamily="34" charset="0"/>
                      </a:rPr>
                      <m:t>𝟐</m:t>
                    </m:r>
                    <m:r>
                      <a:rPr lang="ru-RU" sz="1600" b="1" i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mbria Math"/>
                        <a:cs typeface="Arial" panose="020B0604020202020204" pitchFamily="34" charset="0"/>
                      </a:rPr>
                      <m:t>.</m:t>
                    </m:r>
                  </m:oMath>
                </a14:m>
                <a:r>
                  <a:rPr lang="ru-RU" sz="1400" b="1" dirty="0" smtClean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Если</a:t>
                </a:r>
                <a:r>
                  <a:rPr lang="ru-RU" sz="1600" b="1" dirty="0" smtClean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а</a:t>
                </a:r>
                <a14:m>
                  <m:oMath xmlns:m="http://schemas.openxmlformats.org/officeDocument/2006/math">
                    <m:r>
                      <a:rPr lang="ru-RU" sz="16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≥</m:t>
                    </m:r>
                  </m:oMath>
                </a14:m>
                <a:r>
                  <a:rPr lang="ru-RU" sz="1600" b="1" dirty="0" smtClean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0, </a:t>
                </a:r>
                <a:r>
                  <a:rPr lang="en-US" sz="1600" b="1" dirty="0" smtClean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b</a:t>
                </a:r>
                <a14:m>
                  <m:oMath xmlns:m="http://schemas.openxmlformats.org/officeDocument/2006/math">
                    <m:r>
                      <a:rPr lang="en-US" sz="16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&gt;</m:t>
                    </m:r>
                    <m:r>
                      <a:rPr lang="ru-RU" sz="16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𝟎</m:t>
                    </m:r>
                    <m:r>
                      <a:rPr lang="ru-RU" sz="16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, то </m:t>
                    </m:r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ru-RU" sz="1600" b="1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effectLst/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ru-RU" sz="1600" b="1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effectLst/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а</m:t>
                            </m:r>
                          </m:e>
                          <m:sup>
                            <m:r>
                              <a:rPr lang="ru-RU" sz="1600" b="1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effectLst/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  <m:r>
                      <a:rPr lang="ru-RU" sz="16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ru-RU" sz="16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ru-RU" sz="16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а</m:t>
                        </m:r>
                      </m:e>
                    </m:d>
                  </m:oMath>
                </a14:m>
                <a:r>
                  <a:rPr lang="ru-RU" sz="1600" b="1" dirty="0" smtClean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;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cs typeface="Arial" panose="020B0604020202020204" pitchFamily="34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ru-RU" sz="1600" b="1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effectLst/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fPr>
                          <m:num>
                            <m:r>
                              <a:rPr lang="ru-RU" sz="1600" b="1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effectLst/>
                                <a:latin typeface="Cambria Math"/>
                                <a:cs typeface="Arial" panose="020B0604020202020204" pitchFamily="34" charset="0"/>
                              </a:rPr>
                              <m:t>а</m:t>
                            </m:r>
                          </m:num>
                          <m:den>
                            <m:r>
                              <a:rPr lang="en-US" sz="1600" b="1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effectLst/>
                                <a:latin typeface="Cambria Math"/>
                                <a:cs typeface="Arial" panose="020B0604020202020204" pitchFamily="34" charset="0"/>
                              </a:rPr>
                              <m:t>𝒃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sz="1600" b="1" dirty="0" smtClean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1600" b="1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effectLst/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1600" b="1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effectLst/>
                                <a:latin typeface="Cambria Math"/>
                                <a:cs typeface="Arial" panose="020B0604020202020204" pitchFamily="34" charset="0"/>
                              </a:rPr>
                              <m:t>𝒂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sz="1600" b="1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effectLst/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1600" b="1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effectLst/>
                                <a:latin typeface="Cambria Math"/>
                                <a:cs typeface="Arial" panose="020B0604020202020204" pitchFamily="34" charset="0"/>
                              </a:rPr>
                              <m:t>𝒃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sz="1600" b="1" dirty="0" smtClean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.</a:t>
                </a:r>
              </a:p>
              <a:p>
                <a:pPr lvl="0">
                  <a:spcAft>
                    <a:spcPts val="0"/>
                  </a:spcAft>
                  <a:tabLst>
                    <a:tab pos="342900" algn="l"/>
                  </a:tabLst>
                </a:pPr>
                <a:r>
                  <a:rPr lang="en-US" sz="1400" b="1" dirty="0" smtClean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3</a:t>
                </a:r>
                <a:r>
                  <a:rPr lang="ru-RU" sz="1400" b="1" dirty="0" smtClean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. Если </a:t>
                </a:r>
                <a:r>
                  <a:rPr lang="ru-RU" sz="1400" b="1" dirty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а</a:t>
                </a:r>
                <a14:m>
                  <m:oMath xmlns:m="http://schemas.openxmlformats.org/officeDocument/2006/math">
                    <m:r>
                      <a:rPr lang="ru-RU" sz="1400" b="1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≥</m:t>
                    </m:r>
                  </m:oMath>
                </a14:m>
                <a:r>
                  <a:rPr lang="ru-RU" sz="1400" b="1" dirty="0" smtClean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0, </a:t>
                </a:r>
                <a:r>
                  <a:rPr lang="en-US" sz="1400" b="1" dirty="0" smtClean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n</a:t>
                </a:r>
                <a14:m>
                  <m:oMath xmlns:m="http://schemas.openxmlformats.org/officeDocument/2006/math">
                    <m:r>
                      <a:rPr lang="en-US" sz="14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∈</m:t>
                    </m:r>
                    <m:r>
                      <a:rPr lang="en-US" sz="14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𝑵</m:t>
                    </m:r>
                    <m:r>
                      <a:rPr lang="ru-RU" sz="14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, </m:t>
                    </m:r>
                    <m:r>
                      <a:rPr lang="en-US" sz="14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𝒌</m:t>
                    </m:r>
                    <m:r>
                      <a:rPr lang="en-US" sz="14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∈</m:t>
                    </m:r>
                    <m:r>
                      <a:rPr lang="en-US" sz="14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𝑵</m:t>
                    </m:r>
                    <m:r>
                      <a:rPr lang="en-US" sz="14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, то </m:t>
                    </m:r>
                    <m:rad>
                      <m:radPr>
                        <m:ctrlPr>
                          <a:rPr lang="ru-RU" sz="14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14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𝒏</m:t>
                        </m:r>
                      </m:deg>
                      <m:e>
                        <m:rad>
                          <m:radPr>
                            <m:ctrlPr>
                              <a:rPr lang="ru-RU" sz="1400" b="1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</m:ctrlPr>
                          </m:radPr>
                          <m:deg>
                            <m:r>
                              <m:rPr>
                                <m:brk m:alnAt="7"/>
                              </m:rPr>
                              <a:rPr lang="en-US" sz="1400" b="1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𝒌</m:t>
                            </m:r>
                          </m:deg>
                          <m:e>
                            <m:r>
                              <a:rPr lang="ru-RU" sz="1400" b="1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а</m:t>
                            </m:r>
                          </m:e>
                        </m:rad>
                      </m:e>
                    </m:rad>
                  </m:oMath>
                </a14:m>
                <a:r>
                  <a:rPr lang="en-US" sz="1400" b="1" dirty="0" smtClean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14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cs typeface="Arial" panose="020B0604020202020204" pitchFamily="34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14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cs typeface="Arial" panose="020B0604020202020204" pitchFamily="34" charset="0"/>
                          </a:rPr>
                          <m:t>𝒏</m:t>
                        </m:r>
                        <m:r>
                          <a:rPr lang="en-US" sz="14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cs typeface="Arial" panose="020B0604020202020204" pitchFamily="34" charset="0"/>
                          </a:rPr>
                          <m:t>𝒌</m:t>
                        </m:r>
                      </m:deg>
                      <m:e>
                        <m:r>
                          <a:rPr lang="en-US" sz="14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cs typeface="Arial" panose="020B0604020202020204" pitchFamily="34" charset="0"/>
                          </a:rPr>
                          <m:t>𝒂</m:t>
                        </m:r>
                      </m:e>
                    </m:rad>
                    <m:r>
                      <a:rPr lang="en-US" sz="1400" b="1" i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mbria Math"/>
                        <a:cs typeface="Arial" panose="020B0604020202020204" pitchFamily="34" charset="0"/>
                      </a:rPr>
                      <m:t>.</m:t>
                    </m:r>
                  </m:oMath>
                </a14:m>
                <a:endParaRPr lang="en-US" sz="1400" b="1" dirty="0" smtClean="0">
                  <a:solidFill>
                    <a:schemeClr val="accent5">
                      <a:lumMod val="50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0">
                  <a:spcAft>
                    <a:spcPts val="0"/>
                  </a:spcAft>
                  <a:tabLst>
                    <a:tab pos="342900" algn="l"/>
                  </a:tabLst>
                </a:pPr>
                <a:r>
                  <a:rPr lang="en-US" sz="1400" b="1" dirty="0" smtClean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4. </a:t>
                </a:r>
                <a:r>
                  <a:rPr lang="ru-RU" sz="1400" b="1" dirty="0" smtClean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Если </a:t>
                </a:r>
                <a:r>
                  <a:rPr lang="ru-RU" sz="1400" b="1" dirty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а</a:t>
                </a:r>
                <a14:m>
                  <m:oMath xmlns:m="http://schemas.openxmlformats.org/officeDocument/2006/math">
                    <m:r>
                      <a:rPr lang="ru-RU" sz="1400" b="1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≥</m:t>
                    </m:r>
                  </m:oMath>
                </a14:m>
                <a:r>
                  <a:rPr lang="ru-RU" sz="1400" b="1" dirty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0, </a:t>
                </a:r>
                <a:r>
                  <a:rPr lang="en-US" sz="1400" b="1" dirty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n</a:t>
                </a:r>
                <a14:m>
                  <m:oMath xmlns:m="http://schemas.openxmlformats.org/officeDocument/2006/math">
                    <m:r>
                      <a:rPr lang="en-US" sz="1400" b="1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∈</m:t>
                    </m:r>
                    <m:r>
                      <a:rPr lang="en-US" sz="1400" b="1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𝑵</m:t>
                    </m:r>
                    <m:r>
                      <a:rPr lang="ru-RU" sz="1400" b="1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, </m:t>
                    </m:r>
                    <m:r>
                      <a:rPr lang="en-US" sz="1400" b="1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𝒌</m:t>
                    </m:r>
                    <m:r>
                      <a:rPr lang="en-US" sz="1400" b="1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∈</m:t>
                    </m:r>
                    <m:r>
                      <a:rPr lang="en-US" sz="1400" b="1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𝑵</m:t>
                    </m:r>
                    <m:r>
                      <a:rPr lang="en-US" sz="1400" b="1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, то </m:t>
                    </m:r>
                  </m:oMath>
                </a14:m>
                <a:r>
                  <a:rPr lang="ru-RU" sz="1400" b="1" dirty="0" smtClean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ru-RU" sz="1400" b="1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cs typeface="Arial" panose="020B0604020202020204" pitchFamily="34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1400" b="1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cs typeface="Arial" panose="020B0604020202020204" pitchFamily="34" charset="0"/>
                          </a:rPr>
                          <m:t>𝒏</m:t>
                        </m:r>
                      </m:deg>
                      <m:e>
                        <m:sSup>
                          <m:sSupPr>
                            <m:ctrlPr>
                              <a:rPr lang="ru-RU" sz="1400" b="1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effectLst/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ru-RU" sz="1400" b="1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effectLst/>
                                <a:latin typeface="Cambria Math"/>
                                <a:cs typeface="Arial" panose="020B0604020202020204" pitchFamily="34" charset="0"/>
                              </a:rPr>
                              <m:t>а</m:t>
                            </m:r>
                          </m:e>
                          <m:sup>
                            <m:r>
                              <a:rPr lang="en-US" sz="1400" b="1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effectLst/>
                                <a:latin typeface="Cambria Math"/>
                                <a:cs typeface="Arial" panose="020B0604020202020204" pitchFamily="34" charset="0"/>
                              </a:rPr>
                              <m:t>𝒌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sz="1400" b="1" dirty="0" smtClean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4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1400" b="1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effectLst/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ad>
                              <m:radPr>
                                <m:ctrlPr>
                                  <a:rPr lang="en-US" sz="1400" b="1" i="1">
                                    <a:solidFill>
                                      <a:schemeClr val="accent5">
                                        <a:lumMod val="50000"/>
                                      </a:scheme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</m:ctrlPr>
                              </m:radPr>
                              <m:deg>
                                <m:r>
                                  <m:rPr>
                                    <m:brk m:alnAt="7"/>
                                  </m:rPr>
                                  <a:rPr lang="en-US" sz="1400" b="1" i="1">
                                    <a:solidFill>
                                      <a:schemeClr val="accent5">
                                        <a:lumMod val="50000"/>
                                      </a:scheme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  <m:t>𝒏</m:t>
                                </m:r>
                              </m:deg>
                              <m:e>
                                <m:r>
                                  <a:rPr lang="en-US" sz="1400" b="1" i="1">
                                    <a:solidFill>
                                      <a:schemeClr val="accent5">
                                        <a:lumMod val="50000"/>
                                      </a:scheme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  <m:t>𝒂</m:t>
                                </m:r>
                              </m:e>
                            </m:rad>
                          </m:e>
                        </m:d>
                      </m:e>
                      <m:sup>
                        <m:r>
                          <a:rPr lang="en-US" sz="14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cs typeface="Arial" panose="020B0604020202020204" pitchFamily="34" charset="0"/>
                          </a:rPr>
                          <m:t>𝒌</m:t>
                        </m:r>
                      </m:sup>
                    </m:sSup>
                  </m:oMath>
                </a14:m>
                <a:r>
                  <a:rPr lang="en-US" sz="1400" b="1" dirty="0" smtClean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</a:t>
                </a:r>
              </a:p>
              <a:p>
                <a:pPr lvl="0">
                  <a:spcAft>
                    <a:spcPts val="0"/>
                  </a:spcAft>
                  <a:tabLst>
                    <a:tab pos="342900" algn="l"/>
                  </a:tabLst>
                </a:pPr>
                <a:r>
                  <a:rPr lang="en-US" sz="1400" b="1" dirty="0" smtClean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5. </a:t>
                </a:r>
                <a:r>
                  <a:rPr lang="ru-RU" sz="1400" b="1" dirty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Если а</a:t>
                </a:r>
                <a14:m>
                  <m:oMath xmlns:m="http://schemas.openxmlformats.org/officeDocument/2006/math">
                    <m:r>
                      <a:rPr lang="ru-RU" sz="1400" b="1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≥</m:t>
                    </m:r>
                  </m:oMath>
                </a14:m>
                <a:r>
                  <a:rPr lang="ru-RU" sz="1400" b="1" dirty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0, </a:t>
                </a:r>
                <a:r>
                  <a:rPr lang="en-US" sz="1400" b="1" dirty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n</a:t>
                </a:r>
                <a14:m>
                  <m:oMath xmlns:m="http://schemas.openxmlformats.org/officeDocument/2006/math">
                    <m:r>
                      <a:rPr lang="en-US" sz="1400" b="1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∈</m:t>
                    </m:r>
                    <m:r>
                      <a:rPr lang="en-US" sz="1400" b="1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𝑵</m:t>
                    </m:r>
                    <m:r>
                      <a:rPr lang="ru-RU" sz="1400" b="1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, </m:t>
                    </m:r>
                    <m:r>
                      <a:rPr lang="en-US" sz="1400" b="1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𝒌</m:t>
                    </m:r>
                    <m:r>
                      <a:rPr lang="en-US" sz="1400" b="1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∈</m:t>
                    </m:r>
                    <m:r>
                      <a:rPr lang="en-US" sz="1400" b="1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𝑵</m:t>
                    </m:r>
                    <m:r>
                      <a:rPr lang="en-US" sz="1400" b="1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, то </m:t>
                    </m:r>
                    <m:rad>
                      <m:radPr>
                        <m:ctrlPr>
                          <a:rPr lang="en-US" sz="14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14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𝒏</m:t>
                        </m:r>
                      </m:deg>
                      <m:e>
                        <m:r>
                          <a:rPr lang="en-US" sz="14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𝒂</m:t>
                        </m:r>
                        <m:r>
                          <a:rPr lang="en-US" sz="1400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 </m:t>
                        </m:r>
                      </m:e>
                    </m:rad>
                  </m:oMath>
                </a14:m>
                <a:r>
                  <a:rPr lang="en-US" sz="1400" b="1" dirty="0" smtClean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=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1400" b="1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cs typeface="Arial" panose="020B0604020202020204" pitchFamily="34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1400" b="1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cs typeface="Arial" panose="020B0604020202020204" pitchFamily="34" charset="0"/>
                          </a:rPr>
                          <m:t>𝒏</m:t>
                        </m:r>
                        <m:r>
                          <a:rPr lang="en-US" sz="1400" b="1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cs typeface="Arial" panose="020B0604020202020204" pitchFamily="34" charset="0"/>
                          </a:rPr>
                          <m:t>𝒌</m:t>
                        </m:r>
                      </m:deg>
                      <m:e>
                        <m:sSup>
                          <m:sSupPr>
                            <m:ctrlPr>
                              <a:rPr lang="en-US" sz="1400" b="1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effectLst/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1400" b="1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effectLst/>
                                <a:latin typeface="Cambria Math"/>
                                <a:cs typeface="Arial" panose="020B0604020202020204" pitchFamily="34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sz="1400" b="1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effectLst/>
                                <a:latin typeface="Cambria Math"/>
                                <a:cs typeface="Arial" panose="020B0604020202020204" pitchFamily="34" charset="0"/>
                              </a:rPr>
                              <m:t>𝒌</m:t>
                            </m:r>
                          </m:sup>
                        </m:sSup>
                      </m:e>
                    </m:rad>
                  </m:oMath>
                </a14:m>
                <a:endParaRPr lang="ru-RU" sz="1400" b="1" dirty="0">
                  <a:solidFill>
                    <a:srgbClr val="3F754D"/>
                  </a:solidFill>
                  <a:effectLst/>
                  <a:latin typeface="Arial" panose="020B0604020202020204" pitchFamily="34" charset="0"/>
                  <a:ea typeface="Times New Roman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Прямоугольник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0183" y="1331360"/>
                <a:ext cx="6912768" cy="1956689"/>
              </a:xfrm>
              <a:prstGeom prst="rect">
                <a:avLst/>
              </a:prstGeom>
              <a:blipFill rotWithShape="1">
                <a:blip r:embed="rId12"/>
                <a:stretch>
                  <a:fillRect l="-176" b="-62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Прямоугольник 26"/>
              <p:cNvSpPr/>
              <p:nvPr/>
            </p:nvSpPr>
            <p:spPr>
              <a:xfrm>
                <a:off x="1910183" y="3736682"/>
                <a:ext cx="6984776" cy="21950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sz="1400" b="1" i="1" smtClean="0">
                            <a:solidFill>
                              <a:srgbClr val="192F33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1400" b="1" i="1" smtClean="0">
                            <a:solidFill>
                              <a:srgbClr val="192F33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𝒂</m:t>
                        </m:r>
                      </m:e>
                      <m:sup>
                        <m:r>
                          <a:rPr lang="en-US" sz="1400" b="1" i="1" smtClean="0">
                            <a:solidFill>
                              <a:srgbClr val="192F33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𝟎</m:t>
                        </m:r>
                      </m:sup>
                    </m:sSup>
                    <m:r>
                      <a:rPr lang="en-US" sz="1400" b="1" i="1" smtClean="0">
                        <a:solidFill>
                          <a:srgbClr val="192F33"/>
                        </a:solidFill>
                        <a:latin typeface="Cambria Math"/>
                        <a:cs typeface="Arial" panose="020B0604020202020204" pitchFamily="34" charset="0"/>
                      </a:rPr>
                      <m:t>=  </m:t>
                    </m:r>
                    <m:r>
                      <a:rPr lang="en-US" sz="1400" b="1" i="1" smtClean="0">
                        <a:solidFill>
                          <a:srgbClr val="192F33"/>
                        </a:solidFill>
                        <a:latin typeface="Cambria Math"/>
                        <a:cs typeface="Arial" panose="020B0604020202020204" pitchFamily="34" charset="0"/>
                      </a:rPr>
                      <m:t>𝟏</m:t>
                    </m:r>
                    <m:r>
                      <a:rPr lang="ru-RU" sz="1400" b="1" i="1" smtClean="0">
                        <a:solidFill>
                          <a:srgbClr val="192F33"/>
                        </a:solidFill>
                        <a:latin typeface="Cambria Math"/>
                        <a:cs typeface="Arial" panose="020B0604020202020204" pitchFamily="34" charset="0"/>
                      </a:rPr>
                      <m:t>, где </m:t>
                    </m:r>
                    <m:r>
                      <a:rPr lang="en-US" sz="1400" b="1" i="0" smtClean="0">
                        <a:solidFill>
                          <a:srgbClr val="192F33"/>
                        </a:solidFill>
                        <a:latin typeface="Cambria Math"/>
                        <a:cs typeface="Arial" panose="020B0604020202020204" pitchFamily="34" charset="0"/>
                      </a:rPr>
                      <m:t>𝐚</m:t>
                    </m:r>
                    <m:r>
                      <a:rPr lang="en-US" sz="1400" b="1" i="1" smtClean="0">
                        <a:solidFill>
                          <a:srgbClr val="192F33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≠</m:t>
                    </m:r>
                    <m:r>
                      <a:rPr lang="en-US" sz="1400" b="1" i="1" smtClean="0">
                        <a:solidFill>
                          <a:srgbClr val="192F33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𝟎</m:t>
                    </m:r>
                    <m:r>
                      <a:rPr lang="en-US" sz="1400" b="1" i="1" smtClean="0">
                        <a:solidFill>
                          <a:srgbClr val="192F33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        </m:t>
                    </m:r>
                    <m:sSup>
                      <m:sSupPr>
                        <m:ctrlPr>
                          <a:rPr lang="en-US" sz="1400" b="1" i="1" smtClean="0">
                            <a:solidFill>
                              <a:srgbClr val="192F33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1400" b="1" i="1" smtClean="0">
                            <a:solidFill>
                              <a:srgbClr val="192F33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𝒂</m:t>
                        </m:r>
                      </m:e>
                      <m:sup>
                        <m:r>
                          <a:rPr lang="en-US" sz="1400" b="1" i="1" smtClean="0">
                            <a:solidFill>
                              <a:srgbClr val="192F33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𝟏</m:t>
                        </m:r>
                      </m:sup>
                    </m:sSup>
                    <m:r>
                      <a:rPr lang="en-US" sz="1400" b="1" i="1" smtClean="0">
                        <a:solidFill>
                          <a:srgbClr val="192F33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=</m:t>
                    </m:r>
                    <m:r>
                      <a:rPr lang="en-US" sz="1400" b="1" i="1" smtClean="0">
                        <a:solidFill>
                          <a:srgbClr val="192F33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𝒂</m:t>
                    </m:r>
                    <m:r>
                      <a:rPr lang="en-US" sz="1400" b="1" i="1" smtClean="0">
                        <a:solidFill>
                          <a:srgbClr val="192F33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           </m:t>
                    </m:r>
                    <m:sSup>
                      <m:sSupPr>
                        <m:ctrlPr>
                          <a:rPr lang="en-US" sz="1400" b="1" i="1" smtClean="0">
                            <a:solidFill>
                              <a:srgbClr val="192F33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1400" b="1" i="1" smtClean="0">
                            <a:solidFill>
                              <a:srgbClr val="192F33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𝒂</m:t>
                        </m:r>
                      </m:e>
                      <m:sup>
                        <m:r>
                          <a:rPr lang="en-US" sz="1400" b="1" i="1" smtClean="0">
                            <a:solidFill>
                              <a:srgbClr val="192F33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sz="1400" b="1" i="1" smtClean="0">
                            <a:solidFill>
                              <a:srgbClr val="192F33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𝟏</m:t>
                        </m:r>
                      </m:sup>
                    </m:sSup>
                  </m:oMath>
                </a14:m>
                <a:r>
                  <a:rPr lang="en-US" sz="1400" b="1" dirty="0" smtClean="0">
                    <a:solidFill>
                      <a:srgbClr val="192F33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400" b="1" i="1" smtClean="0">
                            <a:solidFill>
                              <a:srgbClr val="192F33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1400" b="1" i="1" smtClean="0">
                            <a:solidFill>
                              <a:srgbClr val="192F33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</m:t>
                        </m:r>
                      </m:num>
                      <m:den>
                        <m:r>
                          <a:rPr lang="en-US" sz="1400" b="1" i="1" smtClean="0">
                            <a:solidFill>
                              <a:srgbClr val="192F33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en-US" sz="1400" b="1" dirty="0" smtClean="0">
                    <a:solidFill>
                      <a:srgbClr val="192F33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ru-RU" sz="1400" b="1" dirty="0" smtClean="0">
                    <a:solidFill>
                      <a:srgbClr val="192F33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где  </a:t>
                </a:r>
                <a:r>
                  <a:rPr lang="en-US" sz="1400" b="1" dirty="0" smtClean="0">
                    <a:solidFill>
                      <a:srgbClr val="192F33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 </a:t>
                </a:r>
                <a14:m>
                  <m:oMath xmlns:m="http://schemas.openxmlformats.org/officeDocument/2006/math">
                    <m:r>
                      <a:rPr lang="en-US" sz="1400" b="1" i="1" smtClean="0">
                        <a:solidFill>
                          <a:srgbClr val="192F33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≠</m:t>
                    </m:r>
                    <m:r>
                      <a:rPr lang="en-US" sz="1400" b="1" i="1" smtClean="0">
                        <a:solidFill>
                          <a:srgbClr val="192F33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𝟎</m:t>
                    </m:r>
                  </m:oMath>
                </a14:m>
                <a:endParaRPr lang="ru-RU" sz="1400" b="1" dirty="0" smtClean="0">
                  <a:solidFill>
                    <a:srgbClr val="192F33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sz="1400" b="1" dirty="0" smtClean="0">
                    <a:solidFill>
                      <a:srgbClr val="192F33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:r>
                  <a:rPr lang="ru-RU" sz="1400" b="1" dirty="0" smtClean="0">
                    <a:solidFill>
                      <a:srgbClr val="192F33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1400" b="1" i="1" smtClean="0">
                            <a:solidFill>
                              <a:srgbClr val="192F33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ru-RU" sz="1400" b="1" i="0" smtClean="0">
                            <a:solidFill>
                              <a:srgbClr val="192F33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а</m:t>
                        </m:r>
                      </m:e>
                      <m:sup>
                        <m:r>
                          <a:rPr lang="ru-RU" sz="1400" b="1" i="0" smtClean="0">
                            <a:solidFill>
                              <a:srgbClr val="192F33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х</m:t>
                        </m:r>
                      </m:sup>
                    </m:sSup>
                    <m:r>
                      <a:rPr lang="ru-RU" sz="1400" b="1" i="0" smtClean="0">
                        <a:solidFill>
                          <a:srgbClr val="192F33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∙</m:t>
                    </m:r>
                    <m:sSup>
                      <m:sSupPr>
                        <m:ctrlPr>
                          <a:rPr lang="ru-RU" sz="1400" b="1" i="1" smtClean="0">
                            <a:solidFill>
                              <a:srgbClr val="192F33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ru-RU" sz="1400" b="1" i="0" smtClean="0">
                            <a:solidFill>
                              <a:srgbClr val="192F33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а</m:t>
                        </m:r>
                      </m:e>
                      <m:sup>
                        <m:r>
                          <a:rPr lang="ru-RU" sz="1400" b="1" i="0" smtClean="0">
                            <a:solidFill>
                              <a:srgbClr val="192F33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у</m:t>
                        </m:r>
                      </m:sup>
                    </m:sSup>
                    <m:r>
                      <a:rPr lang="ru-RU" sz="1400" b="1" i="0" smtClean="0">
                        <a:solidFill>
                          <a:srgbClr val="192F33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= </m:t>
                    </m:r>
                    <m:sSup>
                      <m:sSupPr>
                        <m:ctrlPr>
                          <a:rPr lang="ru-RU" sz="1400" b="1" i="1" smtClean="0">
                            <a:solidFill>
                              <a:srgbClr val="192F33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ru-RU" sz="1400" b="1" i="0" smtClean="0">
                            <a:solidFill>
                              <a:srgbClr val="192F33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а</m:t>
                        </m:r>
                      </m:e>
                      <m:sup>
                        <m:r>
                          <a:rPr lang="ru-RU" sz="1400" b="1" i="0" smtClean="0">
                            <a:solidFill>
                              <a:srgbClr val="192F33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х+у</m:t>
                        </m:r>
                      </m:sup>
                    </m:sSup>
                    <m:r>
                      <a:rPr lang="en-US" sz="1400" b="1" i="0" smtClean="0">
                        <a:solidFill>
                          <a:srgbClr val="192F33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,           </m:t>
                    </m:r>
                    <m:r>
                      <a:rPr lang="en-US" sz="1400" b="1" i="0" smtClean="0">
                        <a:solidFill>
                          <a:srgbClr val="192F33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𝟐</m:t>
                    </m:r>
                    <m:r>
                      <a:rPr lang="en-US" sz="1400" b="1" i="0" smtClean="0">
                        <a:solidFill>
                          <a:srgbClr val="192F33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.  </m:t>
                    </m:r>
                  </m:oMath>
                </a14:m>
                <a:r>
                  <a:rPr lang="ru-RU" sz="1400" b="1" dirty="0" smtClean="0">
                    <a:solidFill>
                      <a:srgbClr val="192F33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1400" b="1" i="1" smtClean="0">
                            <a:solidFill>
                              <a:srgbClr val="192F33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ru-RU" sz="1400" b="1" i="1" smtClean="0">
                                <a:solidFill>
                                  <a:srgbClr val="192F33"/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ru-RU" sz="1400" b="1" i="1" smtClean="0">
                                <a:solidFill>
                                  <a:srgbClr val="192F33"/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а</m:t>
                            </m:r>
                          </m:e>
                          <m:sup>
                            <m:r>
                              <a:rPr lang="ru-RU" sz="1400" b="1" i="1" smtClean="0">
                                <a:solidFill>
                                  <a:srgbClr val="192F33"/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х</m:t>
                            </m:r>
                          </m:sup>
                        </m:sSup>
                        <m:r>
                          <a:rPr lang="ru-RU" sz="1400" b="1" i="1" smtClean="0">
                            <a:solidFill>
                              <a:srgbClr val="192F33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)</m:t>
                        </m:r>
                      </m:e>
                      <m:sup>
                        <m:r>
                          <a:rPr lang="ru-RU" sz="1400" b="1" i="1" smtClean="0">
                            <a:solidFill>
                              <a:srgbClr val="192F33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у</m:t>
                        </m:r>
                      </m:sup>
                    </m:sSup>
                    <m:r>
                      <a:rPr lang="ru-RU" sz="1400" b="1" i="1" smtClean="0">
                        <a:solidFill>
                          <a:srgbClr val="192F33"/>
                        </a:solidFill>
                        <a:latin typeface="Cambria Math"/>
                        <a:cs typeface="Arial" panose="020B0604020202020204" pitchFamily="34" charset="0"/>
                      </a:rPr>
                      <m:t>= </m:t>
                    </m:r>
                    <m:sSup>
                      <m:sSupPr>
                        <m:ctrlPr>
                          <a:rPr lang="ru-RU" sz="1400" b="1" i="1" smtClean="0">
                            <a:solidFill>
                              <a:srgbClr val="192F33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ru-RU" sz="1400" b="1" i="1" smtClean="0">
                            <a:solidFill>
                              <a:srgbClr val="192F33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а</m:t>
                        </m:r>
                      </m:e>
                      <m:sup>
                        <m:r>
                          <a:rPr lang="ru-RU" sz="1400" b="1" i="1" smtClean="0">
                            <a:solidFill>
                              <a:srgbClr val="192F33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ху</m:t>
                        </m:r>
                      </m:sup>
                    </m:sSup>
                    <m:r>
                      <a:rPr lang="en-US" sz="1400" b="1" i="0" smtClean="0">
                        <a:solidFill>
                          <a:srgbClr val="192F33"/>
                        </a:solidFill>
                        <a:latin typeface="Cambria Math"/>
                        <a:cs typeface="Arial" panose="020B0604020202020204" pitchFamily="34" charset="0"/>
                      </a:rPr>
                      <m:t> .          </m:t>
                    </m:r>
                  </m:oMath>
                </a14:m>
                <a:r>
                  <a:rPr lang="ru-RU" sz="1400" b="1" dirty="0" smtClean="0">
                    <a:solidFill>
                      <a:srgbClr val="192F33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1400" b="1" i="1">
                            <a:solidFill>
                              <a:srgbClr val="192F33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ru-RU" sz="1400" b="1" i="0" smtClean="0">
                            <a:solidFill>
                              <a:srgbClr val="192F33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    </m:t>
                        </m:r>
                        <m:r>
                          <a:rPr lang="ru-RU" sz="1400" b="1">
                            <a:solidFill>
                              <a:srgbClr val="192F33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а</m:t>
                        </m:r>
                      </m:e>
                      <m:sup>
                        <m:r>
                          <a:rPr lang="ru-RU" sz="1400" b="1">
                            <a:solidFill>
                              <a:srgbClr val="192F33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х</m:t>
                        </m:r>
                      </m:sup>
                    </m:sSup>
                    <m:r>
                      <a:rPr lang="ru-RU" sz="1400" b="1" i="1" smtClean="0">
                        <a:solidFill>
                          <a:srgbClr val="192F33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÷</m:t>
                    </m:r>
                    <m:sSup>
                      <m:sSupPr>
                        <m:ctrlPr>
                          <a:rPr lang="ru-RU" sz="1400" b="1" i="1">
                            <a:solidFill>
                              <a:srgbClr val="192F33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ru-RU" sz="1400" b="1">
                            <a:solidFill>
                              <a:srgbClr val="192F33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а</m:t>
                        </m:r>
                      </m:e>
                      <m:sup>
                        <m:r>
                          <a:rPr lang="ru-RU" sz="1400" b="1">
                            <a:solidFill>
                              <a:srgbClr val="192F33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у</m:t>
                        </m:r>
                      </m:sup>
                    </m:sSup>
                    <m:r>
                      <a:rPr lang="ru-RU" sz="1400" b="1">
                        <a:solidFill>
                          <a:srgbClr val="192F33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= </m:t>
                    </m:r>
                    <m:sSup>
                      <m:sSupPr>
                        <m:ctrlPr>
                          <a:rPr lang="ru-RU" sz="1400" b="1" i="1">
                            <a:solidFill>
                              <a:srgbClr val="192F33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ru-RU" sz="1400" b="1">
                            <a:solidFill>
                              <a:srgbClr val="192F33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а</m:t>
                        </m:r>
                      </m:e>
                      <m:sup>
                        <m:r>
                          <a:rPr lang="ru-RU" sz="1400" b="1">
                            <a:solidFill>
                              <a:srgbClr val="192F33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х</m:t>
                        </m:r>
                        <m:r>
                          <a:rPr lang="ru-RU" sz="1400" b="1" i="0" smtClean="0">
                            <a:solidFill>
                              <a:srgbClr val="192F33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ru-RU" sz="1400" b="1">
                            <a:solidFill>
                              <a:srgbClr val="192F33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у</m:t>
                        </m:r>
                      </m:sup>
                    </m:sSup>
                  </m:oMath>
                </a14:m>
                <a:endParaRPr lang="ru-RU" sz="1400" b="1" dirty="0" smtClean="0">
                  <a:solidFill>
                    <a:srgbClr val="192F33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ru-RU" sz="1400" b="1" dirty="0" smtClean="0">
                    <a:solidFill>
                      <a:srgbClr val="192F33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1400" b="1" i="1" smtClean="0">
                            <a:solidFill>
                              <a:srgbClr val="192F33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ru-RU" sz="1400" b="1" i="1" smtClean="0">
                            <a:solidFill>
                              <a:srgbClr val="192F33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а</m:t>
                        </m:r>
                      </m:e>
                      <m:sup>
                        <m:r>
                          <a:rPr lang="ru-RU" sz="1400" b="1" i="1" smtClean="0">
                            <a:solidFill>
                              <a:srgbClr val="192F33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х</m:t>
                        </m:r>
                      </m:sup>
                    </m:sSup>
                    <m:r>
                      <a:rPr lang="ru-RU" sz="1400" b="1" i="1" smtClean="0">
                        <a:solidFill>
                          <a:srgbClr val="192F33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∙</m:t>
                    </m:r>
                    <m:sSup>
                      <m:sSupPr>
                        <m:ctrlPr>
                          <a:rPr lang="ru-RU" sz="1400" b="1" i="1" smtClean="0">
                            <a:solidFill>
                              <a:srgbClr val="192F33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1400" b="1" i="1" smtClean="0">
                            <a:solidFill>
                              <a:srgbClr val="192F33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𝒃</m:t>
                        </m:r>
                      </m:e>
                      <m:sup>
                        <m:r>
                          <a:rPr lang="en-US" sz="1400" b="1" i="1" smtClean="0">
                            <a:solidFill>
                              <a:srgbClr val="192F33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𝒙</m:t>
                        </m:r>
                      </m:sup>
                    </m:sSup>
                  </m:oMath>
                </a14:m>
                <a:r>
                  <a:rPr lang="en-US" sz="1400" b="1" dirty="0" smtClean="0">
                    <a:solidFill>
                      <a:srgbClr val="192F33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=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400" b="1" i="1" smtClean="0">
                            <a:solidFill>
                              <a:srgbClr val="192F33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1400" b="1" i="1" smtClean="0">
                            <a:solidFill>
                              <a:srgbClr val="192F33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𝒂𝒃</m:t>
                        </m:r>
                        <m:r>
                          <a:rPr lang="en-US" sz="1400" b="1" i="1" smtClean="0">
                            <a:solidFill>
                              <a:srgbClr val="192F33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)</m:t>
                        </m:r>
                      </m:e>
                      <m:sup>
                        <m:r>
                          <a:rPr lang="en-US" sz="1400" b="1" i="1" smtClean="0">
                            <a:solidFill>
                              <a:srgbClr val="192F33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𝒙</m:t>
                        </m:r>
                      </m:sup>
                    </m:sSup>
                    <m:r>
                      <a:rPr lang="en-US" sz="1400" b="1" i="0" smtClean="0">
                        <a:solidFill>
                          <a:srgbClr val="192F33"/>
                        </a:solidFill>
                        <a:latin typeface="Cambria Math"/>
                        <a:cs typeface="Arial" panose="020B0604020202020204" pitchFamily="34" charset="0"/>
                      </a:rPr>
                      <m:t> ,                  </m:t>
                    </m:r>
                  </m:oMath>
                </a14:m>
                <a:r>
                  <a:rPr lang="en-US" sz="1400" b="1" dirty="0" smtClean="0">
                    <a:solidFill>
                      <a:srgbClr val="192F33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5.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1400" b="1" i="1" smtClean="0">
                            <a:solidFill>
                              <a:srgbClr val="192F33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1400" b="1" i="1" smtClean="0">
                            <a:solidFill>
                              <a:srgbClr val="192F33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𝒏</m:t>
                        </m:r>
                      </m:deg>
                      <m:e>
                        <m:sSup>
                          <m:sSupPr>
                            <m:ctrlPr>
                              <a:rPr lang="en-US" sz="1400" b="1" i="1" smtClean="0">
                                <a:solidFill>
                                  <a:srgbClr val="192F33"/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1400" b="1" i="1" smtClean="0">
                                <a:solidFill>
                                  <a:srgbClr val="192F33"/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sz="1400" b="1" i="1" smtClean="0">
                                <a:solidFill>
                                  <a:srgbClr val="192F33"/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𝒎</m:t>
                            </m:r>
                          </m:sup>
                        </m:sSup>
                      </m:e>
                    </m:rad>
                    <m:r>
                      <a:rPr lang="en-US" sz="1400" b="1" i="0" smtClean="0">
                        <a:solidFill>
                          <a:srgbClr val="192F33"/>
                        </a:solidFill>
                        <a:latin typeface="Cambria Math"/>
                        <a:cs typeface="Arial" panose="020B0604020202020204" pitchFamily="34" charset="0"/>
                      </a:rPr>
                      <m:t>=  </m:t>
                    </m:r>
                    <m:sSup>
                      <m:sSupPr>
                        <m:ctrlPr>
                          <a:rPr lang="en-US" sz="1400" b="1" i="1" smtClean="0">
                            <a:solidFill>
                              <a:srgbClr val="192F33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1400" b="1" i="1" smtClean="0">
                            <a:solidFill>
                              <a:srgbClr val="192F33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𝒂</m:t>
                        </m:r>
                      </m:e>
                      <m:sup>
                        <m:f>
                          <m:fPr>
                            <m:ctrlPr>
                              <a:rPr lang="en-US" sz="1400" b="1" i="1" smtClean="0">
                                <a:solidFill>
                                  <a:srgbClr val="192F33"/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fPr>
                          <m:num>
                            <m:r>
                              <a:rPr lang="en-US" sz="1400" b="1" i="1" smtClean="0">
                                <a:solidFill>
                                  <a:srgbClr val="192F33"/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𝒎</m:t>
                            </m:r>
                          </m:num>
                          <m:den>
                            <m:r>
                              <a:rPr lang="en-US" sz="1400" b="1" i="1" smtClean="0">
                                <a:solidFill>
                                  <a:srgbClr val="192F33"/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𝒏</m:t>
                            </m:r>
                          </m:den>
                        </m:f>
                      </m:sup>
                    </m:sSup>
                  </m:oMath>
                </a14:m>
                <a:endParaRPr lang="en-US" sz="1400" b="1" dirty="0" smtClean="0">
                  <a:solidFill>
                    <a:srgbClr val="192F33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ru-RU" sz="1400" b="1" dirty="0">
                    <a:solidFill>
                      <a:srgbClr val="192F33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Вынесение множителя под знак корня:</a:t>
                </a:r>
                <a:endParaRPr lang="ru-RU" sz="1400" dirty="0">
                  <a:solidFill>
                    <a:srgbClr val="192F33"/>
                  </a:solidFill>
                  <a:latin typeface="Arial" panose="020B0604020202020204" pitchFamily="34" charset="0"/>
                  <a:ea typeface="Times New Roman"/>
                  <a:cs typeface="Arial" panose="020B0604020202020204" pitchFamily="34" charset="0"/>
                </a:endParaRPr>
              </a:p>
              <a:p>
                <a:pPr indent="533400" algn="just">
                  <a:spcAft>
                    <a:spcPts val="0"/>
                  </a:spcAft>
                </a:pPr>
                <a:r>
                  <a:rPr lang="ru-RU" sz="1400" dirty="0">
                    <a:solidFill>
                      <a:srgbClr val="192F33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1) √12 = √4 · 3  = √4 · √3 = 2 · √3 = 2√3.</a:t>
                </a:r>
              </a:p>
              <a:p>
                <a:pPr indent="533400" algn="just">
                  <a:spcAft>
                    <a:spcPts val="0"/>
                  </a:spcAft>
                </a:pPr>
                <a:r>
                  <a:rPr lang="en-US" sz="1400" dirty="0">
                    <a:solidFill>
                      <a:srgbClr val="192F33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2) √a</a:t>
                </a:r>
                <a:r>
                  <a:rPr lang="en-US" sz="1400" baseline="30000" dirty="0">
                    <a:solidFill>
                      <a:srgbClr val="192F33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5</a:t>
                </a:r>
                <a:r>
                  <a:rPr lang="en-US" sz="1400" dirty="0">
                    <a:solidFill>
                      <a:srgbClr val="192F33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b</a:t>
                </a:r>
                <a:r>
                  <a:rPr lang="en-US" sz="1400" baseline="30000" dirty="0">
                    <a:solidFill>
                      <a:srgbClr val="192F33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3</a:t>
                </a:r>
                <a:r>
                  <a:rPr lang="en-US" sz="1400" dirty="0">
                    <a:solidFill>
                      <a:srgbClr val="192F33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= √ a</a:t>
                </a:r>
                <a:r>
                  <a:rPr lang="en-US" sz="1400" baseline="30000" dirty="0">
                    <a:solidFill>
                      <a:srgbClr val="192F33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4</a:t>
                </a:r>
                <a:r>
                  <a:rPr lang="en-US" sz="1400" dirty="0">
                    <a:solidFill>
                      <a:srgbClr val="192F33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· a · b</a:t>
                </a:r>
                <a:r>
                  <a:rPr lang="en-US" sz="1400" baseline="30000" dirty="0">
                    <a:solidFill>
                      <a:srgbClr val="192F33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2</a:t>
                </a:r>
                <a:r>
                  <a:rPr lang="en-US" sz="1400" dirty="0">
                    <a:solidFill>
                      <a:srgbClr val="192F33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· b = √ a</a:t>
                </a:r>
                <a:r>
                  <a:rPr lang="en-US" sz="1400" baseline="30000" dirty="0">
                    <a:solidFill>
                      <a:srgbClr val="192F33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4</a:t>
                </a:r>
                <a:r>
                  <a:rPr lang="en-US" sz="1400" dirty="0">
                    <a:solidFill>
                      <a:srgbClr val="192F33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· √ b</a:t>
                </a:r>
                <a:r>
                  <a:rPr lang="en-US" sz="1400" baseline="30000" dirty="0">
                    <a:solidFill>
                      <a:srgbClr val="192F33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2</a:t>
                </a:r>
                <a:r>
                  <a:rPr lang="en-US" sz="1400" dirty="0">
                    <a:solidFill>
                      <a:srgbClr val="192F33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· √ab = a</a:t>
                </a:r>
                <a:r>
                  <a:rPr lang="en-US" sz="1400" baseline="30000" dirty="0">
                    <a:solidFill>
                      <a:srgbClr val="192F33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2</a:t>
                </a:r>
                <a:r>
                  <a:rPr lang="en-US" sz="1400" dirty="0">
                    <a:solidFill>
                      <a:srgbClr val="192F33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b √ab </a:t>
                </a:r>
                <a:r>
                  <a:rPr lang="ru-RU" sz="1400" dirty="0">
                    <a:solidFill>
                      <a:srgbClr val="192F33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при </a:t>
                </a:r>
                <a:r>
                  <a:rPr lang="ru-RU" sz="1400" b="1" dirty="0">
                    <a:solidFill>
                      <a:srgbClr val="192F33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а</a:t>
                </a:r>
                <a:r>
                  <a:rPr lang="en-US" sz="1400" b="1" dirty="0">
                    <a:solidFill>
                      <a:srgbClr val="192F33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≥ 0, b ≥ </a:t>
                </a:r>
                <a:r>
                  <a:rPr lang="en-US" sz="1400" b="1" dirty="0" smtClean="0">
                    <a:solidFill>
                      <a:srgbClr val="192F33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0.</a:t>
                </a:r>
                <a:r>
                  <a:rPr lang="en-US" sz="1400" dirty="0" smtClean="0">
                    <a:solidFill>
                      <a:srgbClr val="192F33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           </a:t>
                </a:r>
                <a:r>
                  <a:rPr lang="ru-RU" sz="1400" b="1" dirty="0" smtClean="0">
                    <a:solidFill>
                      <a:srgbClr val="192F33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Внесение </a:t>
                </a:r>
                <a:r>
                  <a:rPr lang="ru-RU" sz="1400" b="1" dirty="0">
                    <a:solidFill>
                      <a:srgbClr val="192F33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положительного множителя под знак корня</a:t>
                </a:r>
                <a:endParaRPr lang="ru-RU" sz="1400" dirty="0">
                  <a:solidFill>
                    <a:srgbClr val="192F33"/>
                  </a:solidFill>
                  <a:latin typeface="Arial" panose="020B0604020202020204" pitchFamily="34" charset="0"/>
                  <a:ea typeface="Times New Roman"/>
                  <a:cs typeface="Arial" panose="020B0604020202020204" pitchFamily="34" charset="0"/>
                </a:endParaRPr>
              </a:p>
              <a:p>
                <a:pPr indent="533400" algn="just">
                  <a:spcAft>
                    <a:spcPts val="0"/>
                  </a:spcAft>
                </a:pPr>
                <a:r>
                  <a:rPr lang="ru-RU" sz="1400" dirty="0">
                    <a:solidFill>
                      <a:srgbClr val="192F33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2 √5 = √4 · √5 = √20.</a:t>
                </a:r>
              </a:p>
              <a:p>
                <a:endParaRPr lang="ru-RU" sz="1400" b="1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7" name="Прямоугольник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0183" y="3736682"/>
                <a:ext cx="6984776" cy="2195024"/>
              </a:xfrm>
              <a:prstGeom prst="rect">
                <a:avLst/>
              </a:prstGeom>
              <a:blipFill rotWithShape="1">
                <a:blip r:embed="rId13"/>
                <a:stretch>
                  <a:fillRect l="-175" r="-34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Прямоугольник 1"/>
          <p:cNvSpPr/>
          <p:nvPr/>
        </p:nvSpPr>
        <p:spPr>
          <a:xfrm>
            <a:off x="2543656" y="820464"/>
            <a:ext cx="405668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ru-RU" b="1" u="sng" dirty="0">
                <a:solidFill>
                  <a:srgbClr val="96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Свойства квадратных корней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3376916" y="3292494"/>
            <a:ext cx="25086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u="sng" dirty="0" smtClean="0">
                <a:solidFill>
                  <a:srgbClr val="96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Свойство степени</a:t>
            </a:r>
            <a:endParaRPr lang="ru-RU" sz="2000" b="1" dirty="0">
              <a:solidFill>
                <a:srgbClr val="96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с двумя скругленными противолежащими углами 29"/>
          <p:cNvSpPr/>
          <p:nvPr/>
        </p:nvSpPr>
        <p:spPr>
          <a:xfrm>
            <a:off x="261468" y="121628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4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5485" y="6852"/>
            <a:ext cx="1619299" cy="1029423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2543656" y="5766264"/>
            <a:ext cx="588184" cy="56032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7812360" y="5766264"/>
            <a:ext cx="576064" cy="5603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39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57276" y="474354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94510" y="398129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57276" y="114568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94510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57276" y="45304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32272" y="551723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2469652" y="951111"/>
            <a:ext cx="24595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Разбор </a:t>
            </a:r>
            <a:r>
              <a:rPr lang="ru-RU" sz="24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примеров</a:t>
            </a:r>
            <a:endParaRPr lang="ru-RU" sz="2400" u="sng" dirty="0">
              <a:solidFill>
                <a:srgbClr val="C00000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977923" y="1412776"/>
            <a:ext cx="6700318" cy="1224136"/>
          </a:xfrm>
          <a:prstGeom prst="roundRect">
            <a:avLst/>
          </a:prstGeom>
          <a:solidFill>
            <a:srgbClr val="CCECFF"/>
          </a:solidFill>
          <a:ln>
            <a:solidFill>
              <a:srgbClr val="FF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" lvl="0" algn="just">
              <a:spcBef>
                <a:spcPct val="20000"/>
              </a:spcBef>
              <a:spcAft>
                <a:spcPts val="300"/>
              </a:spcAft>
              <a:buClr>
                <a:srgbClr val="9D90A0">
                  <a:lumMod val="75000"/>
                </a:srgbClr>
              </a:buClr>
              <a:buSzPct val="130000"/>
            </a:pPr>
            <a:r>
              <a:rPr lang="ru-RU" sz="1400" b="1" i="1" dirty="0">
                <a:solidFill>
                  <a:srgbClr val="924F0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i="1" dirty="0" smtClean="0">
                <a:solidFill>
                  <a:srgbClr val="924F0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Если </a:t>
            </a:r>
            <a:r>
              <a:rPr lang="ru-RU" sz="1400" b="1" i="1" dirty="0">
                <a:solidFill>
                  <a:srgbClr val="924F0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задаче нужно сложить, умножить или разделить дроби разного вида: десятичные и рациональные, то часто бывает удобно привести все дроби к одному и тому же виду, то есть работать либо только с рациональными дробями, либо только с десятичными.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6"/>
              <p:cNvSpPr>
                <a:spLocks noChangeArrowheads="1"/>
              </p:cNvSpPr>
              <p:nvPr/>
            </p:nvSpPr>
            <p:spPr bwMode="auto">
              <a:xfrm>
                <a:off x="2071184" y="2664712"/>
                <a:ext cx="6559873" cy="32832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altLang="ru-RU" b="1" i="1" dirty="0">
                    <a:solidFill>
                      <a:srgbClr val="924F06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Пример </a:t>
                </a:r>
                <a:r>
                  <a:rPr lang="ru-RU" altLang="ru-RU" b="1" i="1" dirty="0" smtClean="0">
                    <a:solidFill>
                      <a:srgbClr val="924F06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1. </a:t>
                </a:r>
                <a:r>
                  <a:rPr kumimoji="0" lang="ru-RU" altLang="ru-RU" b="1" i="1" u="none" strike="noStrike" cap="none" normalizeH="0" baseline="0" dirty="0" smtClean="0">
                    <a:ln>
                      <a:noFill/>
                    </a:ln>
                    <a:solidFill>
                      <a:srgbClr val="431D3C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Найдите значение выражения: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 dirty="0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b="1" i="1" dirty="0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  <m:t>𝟏</m:t>
                        </m:r>
                      </m:num>
                      <m:den>
                        <m:r>
                          <a:rPr lang="ru-RU" sz="2000" b="1" i="1" dirty="0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  <m:t>𝟒</m:t>
                        </m:r>
                      </m:den>
                    </m:f>
                  </m:oMath>
                </a14:m>
                <a:r>
                  <a:rPr lang="ru-RU" sz="2000" b="1" i="1" dirty="0">
                    <a:solidFill>
                      <a:srgbClr val="431D3C"/>
                    </a:solidFill>
                    <a:latin typeface="Georgia"/>
                    <a:ea typeface="Times New Roman"/>
                    <a:cs typeface="Times New Roman"/>
                  </a:rPr>
                  <a:t> + </a:t>
                </a:r>
                <a:r>
                  <a:rPr lang="ru-RU" sz="2000" b="1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0,07</a:t>
                </a:r>
                <a:endParaRPr kumimoji="0" lang="ru-RU" altLang="ru-RU" sz="2000" b="1" u="none" strike="noStrike" cap="none" normalizeH="0" baseline="0" dirty="0" smtClean="0">
                  <a:ln>
                    <a:noFill/>
                  </a:ln>
                  <a:solidFill>
                    <a:srgbClr val="431D3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ru-RU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К данному заданию, как и к большинству </a:t>
                </a:r>
                <a:r>
                  <a:rPr lang="ru-RU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заданий №6, </a:t>
                </a:r>
                <a:r>
                  <a:rPr lang="ru-RU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подход к решению заключается в переводе дроби от одного вида к другому. В нашем случае это переход от обыкновенной дроби к десятичной.</a:t>
                </a:r>
              </a:p>
              <a:p>
                <a:pPr>
                  <a:spcAft>
                    <a:spcPts val="0"/>
                  </a:spcAft>
                </a:pPr>
                <a:r>
                  <a:rPr lang="ru-RU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Переводим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dirty="0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400" b="1" i="0" dirty="0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2400" b="1" i="0" dirty="0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  <m:r>
                      <a:rPr lang="ru-RU" sz="2400" b="0" i="1" dirty="0" smtClean="0">
                        <a:solidFill>
                          <a:srgbClr val="431D3C"/>
                        </a:solidFill>
                        <a:latin typeface="Cambria Math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lang="ru-RU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из обыкновенной дроби в десятичную. Делим 1 на 4, получаем </a:t>
                </a:r>
                <a:r>
                  <a:rPr lang="ru-RU" b="1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0,25</a:t>
                </a:r>
                <a:r>
                  <a:rPr lang="ru-RU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.  </a:t>
                </a:r>
                <a:r>
                  <a:rPr lang="ru-RU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Затем переписываем выражение с использованием только десятичных дробей и вычисляем:</a:t>
                </a:r>
              </a:p>
              <a:p>
                <a:pPr>
                  <a:spcAft>
                    <a:spcPts val="0"/>
                  </a:spcAft>
                </a:pPr>
                <a:r>
                  <a:rPr lang="ru-RU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                      </a:t>
                </a:r>
                <a:r>
                  <a:rPr lang="ru-RU" b="1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0,25 </a:t>
                </a:r>
                <a:r>
                  <a:rPr lang="ru-RU" b="1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+ 0,07 = 0,32</a:t>
                </a:r>
              </a:p>
              <a:p>
                <a:pPr>
                  <a:spcAft>
                    <a:spcPts val="0"/>
                  </a:spcAft>
                </a:pPr>
                <a:r>
                  <a:rPr lang="ru-RU" b="1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Ответ: </a:t>
                </a:r>
                <a:r>
                  <a:rPr lang="ru-RU" b="1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0,32</a:t>
                </a:r>
                <a:endParaRPr lang="ru-RU" b="1" dirty="0">
                  <a:solidFill>
                    <a:srgbClr val="431D3C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2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71184" y="2664712"/>
                <a:ext cx="6559873" cy="3283206"/>
              </a:xfrm>
              <a:prstGeom prst="rect">
                <a:avLst/>
              </a:prstGeom>
              <a:blipFill rotWithShape="1">
                <a:blip r:embed="rId12"/>
                <a:stretch>
                  <a:fillRect l="-836" b="-259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Скругленный прямоугольник 4"/>
          <p:cNvSpPr/>
          <p:nvPr/>
        </p:nvSpPr>
        <p:spPr>
          <a:xfrm>
            <a:off x="2267744" y="510228"/>
            <a:ext cx="4505128" cy="370681"/>
          </a:xfrm>
          <a:prstGeom prst="roundRect">
            <a:avLst/>
          </a:prstGeom>
          <a:ln>
            <a:solidFill>
              <a:srgbClr val="0070C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УЧИМСЯ ПРАВИЛЬНО СЧИТАТЬ!</a:t>
            </a:r>
            <a:endParaRPr lang="ru-RU" sz="1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1" y="63032"/>
            <a:ext cx="1201145" cy="1118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Прямоугольник с двумя скругленными противолежащими углами 17"/>
          <p:cNvSpPr/>
          <p:nvPr/>
        </p:nvSpPr>
        <p:spPr>
          <a:xfrm>
            <a:off x="252960" y="1775812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4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028384" y="5766264"/>
            <a:ext cx="649857" cy="56032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2811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37904" y="414234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57276" y="273544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57276" y="34204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57276" y="484454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57276" y="2034556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12582" y="586032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32272" y="551723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2426213" y="1124744"/>
            <a:ext cx="24595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Разбор </a:t>
            </a:r>
            <a:r>
              <a:rPr lang="ru-RU" sz="24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примеров</a:t>
            </a:r>
            <a:endParaRPr lang="ru-RU" sz="2400" u="sng" dirty="0">
              <a:solidFill>
                <a:srgbClr val="C0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67744" y="510228"/>
            <a:ext cx="4505128" cy="370681"/>
          </a:xfrm>
          <a:prstGeom prst="roundRect">
            <a:avLst/>
          </a:prstGeom>
          <a:ln>
            <a:solidFill>
              <a:srgbClr val="0070C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УЧИМСЯ ПРАВИЛЬНО СЧИТАТЬ!</a:t>
            </a:r>
            <a:endParaRPr lang="ru-RU" sz="1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0"/>
            <a:ext cx="1281137" cy="1193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6"/>
              <p:cNvSpPr>
                <a:spLocks noChangeArrowheads="1"/>
              </p:cNvSpPr>
              <p:nvPr/>
            </p:nvSpPr>
            <p:spPr bwMode="auto">
              <a:xfrm>
                <a:off x="2141684" y="1586409"/>
                <a:ext cx="6559873" cy="40934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ru-RU" altLang="ru-RU" b="1" i="1" dirty="0" smtClean="0">
                    <a:solidFill>
                      <a:srgbClr val="924F06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Пример 2. </a:t>
                </a:r>
                <a:r>
                  <a:rPr kumimoji="0" lang="ru-RU" altLang="ru-RU" b="1" i="1" u="none" strike="noStrike" cap="none" normalizeH="0" baseline="0" dirty="0" smtClean="0">
                    <a:ln>
                      <a:noFill/>
                    </a:ln>
                    <a:solidFill>
                      <a:srgbClr val="431D3C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Найдите значение выражения:</a:t>
                </a:r>
                <a:r>
                  <a:rPr lang="ru-RU" altLang="ru-RU" b="1" dirty="0">
                    <a:solidFill>
                      <a:srgbClr val="431D3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altLang="ru-RU" b="1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:r>
                  <a:rPr kumimoji="0" lang="ru-RU" altLang="ru-RU" sz="1400" b="1" i="0" u="none" strike="noStrike" cap="none" normalizeH="0" baseline="0" dirty="0" smtClean="0">
                    <a:ln>
                      <a:noFill/>
                    </a:ln>
                    <a:solidFill>
                      <a:srgbClr val="431D3C"/>
                    </a:solidFill>
                    <a:effectLst/>
                    <a:latin typeface="Calibri"/>
                    <a:ea typeface="Times New Roman" pitchFamily="18" charset="0"/>
                    <a:cs typeface="Times New Roman" pitchFamily="18" charset="0"/>
                  </a:rPr>
                  <a:t>– </a:t>
                </a:r>
                <a:r>
                  <a:rPr kumimoji="0" lang="ru-RU" altLang="ru-RU" sz="1600" b="1" i="0" u="none" strike="noStrike" cap="none" normalizeH="0" baseline="0" dirty="0" smtClean="0">
                    <a:ln>
                      <a:noFill/>
                    </a:ln>
                    <a:solidFill>
                      <a:srgbClr val="431D3C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13</a:t>
                </a:r>
                <a14:m>
                  <m:oMath xmlns:m="http://schemas.openxmlformats.org/officeDocument/2006/math">
                    <m:r>
                      <a:rPr kumimoji="0" lang="ru-RU" altLang="ru-RU" sz="1600" b="1" i="1" u="none" strike="noStrike" cap="none" normalizeH="0" baseline="0" smtClean="0">
                        <a:ln>
                          <a:noFill/>
                        </a:ln>
                        <a:solidFill>
                          <a:srgbClr val="431D3C"/>
                        </a:solidFill>
                        <a:effectLst/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</m:oMath>
                </a14:m>
                <a:r>
                  <a:rPr kumimoji="0" lang="ru-RU" altLang="ru-RU" sz="1600" b="1" i="0" u="none" strike="noStrike" cap="none" normalizeH="0" baseline="0" dirty="0" smtClean="0">
                    <a:ln>
                      <a:noFill/>
                    </a:ln>
                    <a:solidFill>
                      <a:srgbClr val="431D3C"/>
                    </a:solidFill>
                    <a:effectLst/>
                    <a:latin typeface="Times New Roman" panose="02020603050405020304" pitchFamily="18" charset="0"/>
                    <a:ea typeface="Times New Roman" pitchFamily="18" charset="0"/>
                    <a:cs typeface="Times New Roman" panose="02020603050405020304" pitchFamily="18" charset="0"/>
                  </a:rPr>
                  <a:t>(– 9,3) – 7,8</a:t>
                </a:r>
                <a:endParaRPr kumimoji="0" lang="ru-RU" altLang="ru-RU" sz="1600" b="1" i="0" u="none" strike="noStrike" cap="none" normalizeH="0" baseline="0" dirty="0" smtClean="0">
                  <a:ln>
                    <a:noFill/>
                  </a:ln>
                  <a:solidFill>
                    <a:srgbClr val="431D3C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altLang="ru-RU" sz="1600" b="0" i="0" u="none" strike="noStrike" cap="none" normalizeH="0" baseline="0" dirty="0" smtClean="0">
                    <a:ln>
                      <a:noFill/>
                    </a:ln>
                    <a:solidFill>
                      <a:srgbClr val="431D3C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Это задание требует простого умения выполнять арифметические действия с десятичными дробями.</a:t>
                </a:r>
                <a:endParaRPr kumimoji="0" lang="ru-RU" altLang="ru-RU" sz="1600" b="0" i="0" u="none" strike="noStrike" cap="none" normalizeH="0" baseline="0" dirty="0" smtClean="0">
                  <a:ln>
                    <a:noFill/>
                  </a:ln>
                  <a:solidFill>
                    <a:srgbClr val="431D3C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altLang="ru-RU" sz="1600" b="1" i="0" u="none" strike="noStrike" cap="none" normalizeH="0" baseline="0" dirty="0" smtClean="0">
                    <a:ln>
                      <a:noFill/>
                    </a:ln>
                    <a:solidFill>
                      <a:srgbClr val="431D3C"/>
                    </a:solidFill>
                    <a:effectLst/>
                    <a:latin typeface="Times New Roman" panose="02020603050405020304" pitchFamily="18" charset="0"/>
                    <a:ea typeface="Times New Roman" pitchFamily="18" charset="0"/>
                    <a:cs typeface="Times New Roman" panose="02020603050405020304" pitchFamily="18" charset="0"/>
                  </a:rPr>
                  <a:t>                       –13·(–9,3) –7,8 =</a:t>
                </a:r>
                <a:endParaRPr kumimoji="0" lang="ru-RU" altLang="ru-RU" sz="1600" b="1" i="0" u="none" strike="noStrike" cap="none" normalizeH="0" baseline="0" dirty="0" smtClean="0">
                  <a:ln>
                    <a:noFill/>
                  </a:ln>
                  <a:solidFill>
                    <a:srgbClr val="431D3C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altLang="ru-RU" sz="1600" b="0" i="0" u="none" strike="noStrike" cap="none" normalizeH="0" baseline="0" dirty="0" smtClean="0">
                    <a:ln>
                      <a:noFill/>
                    </a:ln>
                    <a:solidFill>
                      <a:srgbClr val="431D3C"/>
                    </a:solidFill>
                    <a:effectLst/>
                    <a:latin typeface="Times New Roman" panose="02020603050405020304" pitchFamily="18" charset="0"/>
                    <a:ea typeface="Times New Roman" pitchFamily="18" charset="0"/>
                    <a:cs typeface="Times New Roman" panose="02020603050405020304" pitchFamily="18" charset="0"/>
                  </a:rPr>
                  <a:t>Сначала выполняем умножение. Умножаем </a:t>
                </a:r>
                <a:r>
                  <a:rPr kumimoji="0" lang="ru-RU" altLang="ru-RU" sz="1600" b="1" i="0" u="none" strike="noStrike" cap="none" normalizeH="0" baseline="0" dirty="0" smtClean="0">
                    <a:ln>
                      <a:noFill/>
                    </a:ln>
                    <a:solidFill>
                      <a:srgbClr val="431D3C"/>
                    </a:solidFill>
                    <a:effectLst/>
                    <a:latin typeface="Times New Roman" panose="02020603050405020304" pitchFamily="18" charset="0"/>
                    <a:ea typeface="Times New Roman" pitchFamily="18" charset="0"/>
                    <a:cs typeface="Times New Roman" panose="02020603050405020304" pitchFamily="18" charset="0"/>
                  </a:rPr>
                  <a:t>–13 и –9,3 </a:t>
                </a:r>
                <a:r>
                  <a:rPr kumimoji="0" lang="ru-RU" altLang="ru-RU" sz="1600" b="0" i="0" u="none" strike="noStrike" cap="none" normalizeH="0" baseline="0" dirty="0" smtClean="0">
                    <a:ln>
                      <a:noFill/>
                    </a:ln>
                    <a:solidFill>
                      <a:srgbClr val="431D3C"/>
                    </a:solidFill>
                    <a:effectLst/>
                    <a:latin typeface="Times New Roman" panose="02020603050405020304" pitchFamily="18" charset="0"/>
                    <a:ea typeface="Times New Roman" pitchFamily="18" charset="0"/>
                    <a:cs typeface="Times New Roman" panose="02020603050405020304" pitchFamily="18" charset="0"/>
                  </a:rPr>
                  <a:t>в столбик без учета знаков «–» перед сомножителями. В полученном произведении отделяем одну – последнюю – цифру десятичной запятой:</a:t>
                </a:r>
                <a:endParaRPr kumimoji="0" lang="ru-RU" altLang="ru-RU" sz="1600" b="0" i="0" u="none" strike="noStrike" cap="none" normalizeH="0" baseline="0" dirty="0" smtClean="0">
                  <a:ln>
                    <a:noFill/>
                  </a:ln>
                  <a:solidFill>
                    <a:srgbClr val="431D3C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altLang="ru-RU" sz="1600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Times New Roman" pitchFamily="18" charset="0"/>
                    <a:cs typeface="Times New Roman" panose="02020603050405020304" pitchFamily="18" charset="0"/>
                  </a:rPr>
                  <a:t>                        Знак </a:t>
                </a:r>
                <a:r>
                  <a:rPr lang="ru-RU" altLang="ru-RU" sz="1600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Times New Roman" pitchFamily="18" charset="0"/>
                    <a:cs typeface="Times New Roman" panose="02020603050405020304" pitchFamily="18" charset="0"/>
                  </a:rPr>
                  <a:t>произведения будет положительным, </a:t>
                </a:r>
                <a:r>
                  <a:rPr lang="ru-RU" altLang="ru-RU" sz="1600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Times New Roman" pitchFamily="18" charset="0"/>
                    <a:cs typeface="Times New Roman" panose="02020603050405020304" pitchFamily="18" charset="0"/>
                  </a:rPr>
                  <a:t>поскольку</a:t>
                </a:r>
              </a:p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altLang="ru-RU" sz="1600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Times New Roman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altLang="ru-RU" sz="1600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Times New Roman" pitchFamily="18" charset="0"/>
                    <a:cs typeface="Times New Roman" panose="02020603050405020304" pitchFamily="18" charset="0"/>
                  </a:rPr>
                  <a:t>                       умножаются  два отрицательных </a:t>
                </a:r>
                <a:r>
                  <a:rPr lang="ru-RU" altLang="ru-RU" sz="1600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Times New Roman" pitchFamily="18" charset="0"/>
                    <a:cs typeface="Times New Roman" panose="02020603050405020304" pitchFamily="18" charset="0"/>
                  </a:rPr>
                  <a:t>числа. Получаем</a:t>
                </a:r>
                <a:r>
                  <a:rPr lang="ru-RU" altLang="ru-RU" sz="1600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Times New Roman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altLang="ru-RU" sz="1600" b="1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</a:t>
                </a:r>
                <a:r>
                  <a:rPr lang="ru-RU" altLang="ru-RU" sz="1600" b="1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Times New Roman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ru-RU" altLang="ru-RU" sz="1600" b="1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Times New Roman" pitchFamily="18" charset="0"/>
                    <a:cs typeface="Times New Roman" panose="02020603050405020304" pitchFamily="18" charset="0"/>
                  </a:rPr>
                  <a:t>120,9–7,8 =</a:t>
                </a:r>
                <a:endParaRPr lang="ru-RU" altLang="ru-RU" sz="1600" b="1" dirty="0">
                  <a:solidFill>
                    <a:srgbClr val="431D3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altLang="ru-RU" sz="1600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Times New Roman" pitchFamily="18" charset="0"/>
                    <a:cs typeface="Times New Roman" panose="02020603050405020304" pitchFamily="18" charset="0"/>
                  </a:rPr>
                  <a:t>                        Эту </a:t>
                </a:r>
                <a:r>
                  <a:rPr lang="ru-RU" altLang="ru-RU" sz="1600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Times New Roman" pitchFamily="18" charset="0"/>
                    <a:cs typeface="Times New Roman" panose="02020603050405020304" pitchFamily="18" charset="0"/>
                  </a:rPr>
                  <a:t>разность можно вычислить в столбик, но можно и </a:t>
                </a:r>
                <a:endParaRPr lang="ru-RU" altLang="ru-RU" sz="1600" dirty="0" smtClean="0">
                  <a:solidFill>
                    <a:srgbClr val="431D3C"/>
                  </a:solidFill>
                  <a:latin typeface="Times New Roman" panose="02020603050405020304" pitchFamily="18" charset="0"/>
                  <a:ea typeface="Times New Roman" pitchFamily="18" charset="0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altLang="ru-RU" sz="1600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Times New Roman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altLang="ru-RU" sz="1600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Times New Roman" pitchFamily="18" charset="0"/>
                    <a:cs typeface="Times New Roman" panose="02020603050405020304" pitchFamily="18" charset="0"/>
                  </a:rPr>
                  <a:t>                       устно.   Выполним это действие </a:t>
                </a:r>
                <a:r>
                  <a:rPr lang="ru-RU" altLang="ru-RU" sz="1600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Times New Roman" pitchFamily="18" charset="0"/>
                    <a:cs typeface="Times New Roman" panose="02020603050405020304" pitchFamily="18" charset="0"/>
                  </a:rPr>
                  <a:t>в уме: вычитаем </a:t>
                </a:r>
                <a:r>
                  <a:rPr lang="ru-RU" altLang="ru-RU" sz="1600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Times New Roman" pitchFamily="18" charset="0"/>
                    <a:cs typeface="Times New Roman" panose="02020603050405020304" pitchFamily="18" charset="0"/>
                  </a:rPr>
                  <a:t>отдельно</a:t>
                </a:r>
              </a:p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altLang="ru-RU" sz="1600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Times New Roman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altLang="ru-RU" sz="1600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Times New Roman" pitchFamily="18" charset="0"/>
                    <a:cs typeface="Times New Roman" panose="02020603050405020304" pitchFamily="18" charset="0"/>
                  </a:rPr>
                  <a:t>                       </a:t>
                </a:r>
                <a:r>
                  <a:rPr lang="ru-RU" altLang="ru-RU" sz="1600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Times New Roman" pitchFamily="18" charset="0"/>
                    <a:cs typeface="Times New Roman" panose="02020603050405020304" pitchFamily="18" charset="0"/>
                  </a:rPr>
                  <a:t>целые части </a:t>
                </a:r>
                <a:r>
                  <a:rPr lang="ru-RU" altLang="ru-RU" sz="1600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Times New Roman" pitchFamily="18" charset="0"/>
                    <a:cs typeface="Times New Roman" panose="02020603050405020304" pitchFamily="18" charset="0"/>
                  </a:rPr>
                  <a:t>и    десятичные</a:t>
                </a:r>
                <a:r>
                  <a:rPr lang="ru-RU" altLang="ru-RU" sz="1600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Times New Roman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ru-RU" altLang="ru-RU" sz="1600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Times New Roman" pitchFamily="18" charset="0"/>
                    <a:cs typeface="Times New Roman" panose="02020603050405020304" pitchFamily="18" charset="0"/>
                  </a:rPr>
                  <a:t>Получаем:</a:t>
                </a:r>
                <a:r>
                  <a:rPr lang="ru-RU" altLang="ru-RU" sz="1600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ru-RU" altLang="ru-RU" sz="1600" b="1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Times New Roman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ru-RU" altLang="ru-RU" sz="1600" b="1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Times New Roman" pitchFamily="18" charset="0"/>
                    <a:cs typeface="Times New Roman" panose="02020603050405020304" pitchFamily="18" charset="0"/>
                  </a:rPr>
                  <a:t>113,1</a:t>
                </a:r>
                <a:endParaRPr lang="ru-RU" altLang="ru-RU" sz="1600" b="1" dirty="0">
                  <a:solidFill>
                    <a:srgbClr val="431D3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1600" b="1" dirty="0" smtClean="0">
                  <a:solidFill>
                    <a:srgbClr val="431D3C"/>
                  </a:solidFill>
                  <a:latin typeface="Times New Roman" panose="02020603050405020304" pitchFamily="18" charset="0"/>
                  <a:ea typeface="Times New Roman" pitchFamily="18" charset="0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altLang="ru-RU" sz="1600" b="1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Times New Roman" pitchFamily="18" charset="0"/>
                    <a:cs typeface="Times New Roman" panose="02020603050405020304" pitchFamily="18" charset="0"/>
                  </a:rPr>
                  <a:t>Ответ</a:t>
                </a:r>
                <a:r>
                  <a:rPr lang="ru-RU" altLang="ru-RU" sz="1600" b="1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Times New Roman" pitchFamily="18" charset="0"/>
                    <a:cs typeface="Times New Roman" panose="02020603050405020304" pitchFamily="18" charset="0"/>
                  </a:rPr>
                  <a:t>: </a:t>
                </a:r>
                <a:r>
                  <a:rPr lang="ru-RU" altLang="ru-RU" sz="1600" b="1" i="1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Times New Roman" pitchFamily="18" charset="0"/>
                    <a:cs typeface="Times New Roman" panose="02020603050405020304" pitchFamily="18" charset="0"/>
                  </a:rPr>
                  <a:t>113,1</a:t>
                </a:r>
                <a:endParaRPr lang="ru-RU" altLang="ru-RU" sz="1600" b="1" dirty="0">
                  <a:solidFill>
                    <a:srgbClr val="431D3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alt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8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141684" y="1586409"/>
                <a:ext cx="6559873" cy="4093428"/>
              </a:xfrm>
              <a:prstGeom prst="rect">
                <a:avLst/>
              </a:prstGeom>
              <a:blipFill rotWithShape="1">
                <a:blip r:embed="rId13"/>
                <a:stretch>
                  <a:fillRect l="-743" t="-298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Рисунок 18" descr="https://spadilo.ru/wp-content/uploads/2016/05/%D0%9E%D0%93%D0%AD_%D0%B7%D0%B0%D0%B4%D0%B0%D0%BD%D0%B8%D0%B5-1_6.jpg"/>
          <p:cNvPicPr/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096" y="3552295"/>
            <a:ext cx="904875" cy="129225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Прямоугольник с двумя скругленными противолежащими углами 26"/>
          <p:cNvSpPr/>
          <p:nvPr/>
        </p:nvSpPr>
        <p:spPr>
          <a:xfrm>
            <a:off x="257276" y="133737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5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2627784" y="5679837"/>
            <a:ext cx="630187" cy="48546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назад 2">
            <a:hlinkClick r:id="" action="ppaction://hlinkshowjump?jump=previousslide" highlightClick="1"/>
          </p:cNvPr>
          <p:cNvSpPr/>
          <p:nvPr/>
        </p:nvSpPr>
        <p:spPr>
          <a:xfrm>
            <a:off x="7308304" y="5679837"/>
            <a:ext cx="576064" cy="485467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542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57276" y="474354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66754" y="1947689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57276" y="340052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57276" y="4077072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57276" y="2636912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78484" y="510228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32272" y="551723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2426213" y="1124744"/>
            <a:ext cx="24595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Разбор </a:t>
            </a:r>
            <a:r>
              <a:rPr lang="ru-RU" sz="24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примеров</a:t>
            </a:r>
            <a:endParaRPr lang="ru-RU" sz="2400" u="sng" dirty="0">
              <a:solidFill>
                <a:srgbClr val="C0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67744" y="510228"/>
            <a:ext cx="4505128" cy="370681"/>
          </a:xfrm>
          <a:prstGeom prst="roundRect">
            <a:avLst/>
          </a:prstGeom>
          <a:ln>
            <a:solidFill>
              <a:srgbClr val="0070C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УЧИМСЯ ПРАВИЛЬНО СЧИТАТЬ!</a:t>
            </a:r>
            <a:endParaRPr lang="ru-RU" sz="1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6"/>
              <p:cNvSpPr>
                <a:spLocks noChangeArrowheads="1"/>
              </p:cNvSpPr>
              <p:nvPr/>
            </p:nvSpPr>
            <p:spPr bwMode="auto">
              <a:xfrm>
                <a:off x="2110648" y="2032192"/>
                <a:ext cx="6559873" cy="377346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ru-RU" dirty="0" smtClean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Аналогично </a:t>
                </a:r>
                <a:r>
                  <a:rPr lang="ru-RU" dirty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предыдущим заданиям вычисляем знаменатель: для этого приводим дроби к общему знаменателю — это </a:t>
                </a:r>
                <a:r>
                  <a:rPr lang="ru-RU" b="1" dirty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84</a:t>
                </a:r>
                <a:r>
                  <a:rPr lang="ru-RU" dirty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. Для этого первую дробь умножаем на </a:t>
                </a:r>
                <a:r>
                  <a:rPr lang="ru-RU" b="1" dirty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4</a:t>
                </a:r>
                <a:r>
                  <a:rPr lang="ru-RU" dirty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, а вторую на </a:t>
                </a:r>
                <a:r>
                  <a:rPr lang="ru-RU" b="1" dirty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3</a:t>
                </a:r>
                <a:r>
                  <a:rPr lang="ru-RU" dirty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, получим:</a:t>
                </a:r>
                <a:endParaRPr lang="ru-RU" dirty="0">
                  <a:solidFill>
                    <a:srgbClr val="431D3C"/>
                  </a:solidFill>
                  <a:latin typeface="Calibri"/>
                  <a:ea typeface="Calibri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 dirty="0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b="1" i="1" dirty="0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  <m:t>𝟏</m:t>
                        </m:r>
                      </m:num>
                      <m:den>
                        <m:r>
                          <a:rPr lang="ru-RU" sz="2000" b="1" i="1" dirty="0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  <m:t>𝟐𝟏</m:t>
                        </m:r>
                      </m:den>
                    </m:f>
                  </m:oMath>
                </a14:m>
                <a:r>
                  <a:rPr lang="ru-RU" sz="2000" b="1" dirty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  <m:t>𝟏</m:t>
                        </m:r>
                      </m:num>
                      <m:den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  <m:t>𝟐𝟖</m:t>
                        </m:r>
                      </m:den>
                    </m:f>
                  </m:oMath>
                </a14:m>
                <a:r>
                  <a:rPr lang="ru-RU" sz="2000" b="1" dirty="0" smtClean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  <m:t>𝟒</m:t>
                        </m:r>
                      </m:num>
                      <m:den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  <m:t>𝟖𝟒</m:t>
                        </m:r>
                      </m:den>
                    </m:f>
                    <m:r>
                      <a:rPr lang="ru-RU" sz="2000" b="1" i="1" smtClean="0">
                        <a:solidFill>
                          <a:srgbClr val="431D3C"/>
                        </a:solidFill>
                        <a:latin typeface="Cambria Math"/>
                        <a:cs typeface="Times New Roman"/>
                      </a:rPr>
                      <m:t>+</m:t>
                    </m:r>
                    <m:f>
                      <m:fPr>
                        <m:ctrlP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  <m:t>𝟑</m:t>
                        </m:r>
                      </m:num>
                      <m:den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  <m:t>𝟖𝟒</m:t>
                        </m:r>
                      </m:den>
                    </m:f>
                    <m:r>
                      <a:rPr lang="ru-RU" sz="2000" b="0" i="1" smtClean="0">
                        <a:solidFill>
                          <a:srgbClr val="431D3C"/>
                        </a:solidFill>
                        <a:latin typeface="Cambria Math"/>
                        <a:cs typeface="Times New Roman"/>
                      </a:rPr>
                      <m:t> </m:t>
                    </m:r>
                    <m:r>
                      <a:rPr lang="ru-RU" sz="2000" b="0" i="0" smtClean="0">
                        <a:solidFill>
                          <a:srgbClr val="431D3C"/>
                        </a:solidFill>
                        <a:latin typeface="Cambria Math"/>
                        <a:cs typeface="Times New Roman"/>
                      </a:rPr>
                      <m:t>. </m:t>
                    </m:r>
                  </m:oMath>
                </a14:m>
                <a:r>
                  <a:rPr lang="ru-RU" dirty="0" smtClean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Затем </a:t>
                </a:r>
                <a:r>
                  <a:rPr lang="ru-RU" dirty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складываем</a:t>
                </a:r>
                <a:r>
                  <a:rPr lang="ru-RU" dirty="0" smtClean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  <m:t>𝟒</m:t>
                        </m:r>
                      </m:num>
                      <m:den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  <m:t>𝟖𝟒</m:t>
                        </m:r>
                      </m:den>
                    </m:f>
                    <m:r>
                      <a:rPr lang="ru-RU" sz="2000" b="1" i="1" smtClean="0">
                        <a:solidFill>
                          <a:srgbClr val="431D3C"/>
                        </a:solidFill>
                        <a:latin typeface="Cambria Math"/>
                        <a:cs typeface="Times New Roman"/>
                      </a:rPr>
                      <m:t>+ </m:t>
                    </m:r>
                    <m:f>
                      <m:fPr>
                        <m:ctrlP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  <m:t>𝟑</m:t>
                        </m:r>
                      </m:num>
                      <m:den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  <m:t>𝟖𝟒</m:t>
                        </m:r>
                      </m:den>
                    </m:f>
                    <m:r>
                      <a:rPr lang="ru-RU" sz="2000" b="1" i="1" smtClean="0">
                        <a:solidFill>
                          <a:srgbClr val="431D3C"/>
                        </a:solidFill>
                        <a:latin typeface="Cambria Math"/>
                        <a:cs typeface="Times New Roman"/>
                      </a:rPr>
                      <m:t>= </m:t>
                    </m:r>
                    <m:f>
                      <m:fPr>
                        <m:ctrlP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  <m:t>𝟕</m:t>
                        </m:r>
                      </m:num>
                      <m:den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  <m:t>𝟖𝟒</m:t>
                        </m:r>
                      </m:den>
                    </m:f>
                  </m:oMath>
                </a14:m>
                <a:endParaRPr lang="ru-RU" sz="2000" b="1" dirty="0">
                  <a:solidFill>
                    <a:srgbClr val="431D3C"/>
                  </a:solidFill>
                  <a:latin typeface="Calibri"/>
                  <a:ea typeface="Calibri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ru-RU" dirty="0" smtClean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Итак</a:t>
                </a:r>
                <a:r>
                  <a:rPr lang="ru-RU" dirty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, мы получили в </a:t>
                </a:r>
                <a:r>
                  <a:rPr lang="ru-RU" dirty="0" smtClean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знаменателе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b="1" i="1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  <m:t>𝟕</m:t>
                        </m:r>
                      </m:num>
                      <m:den>
                        <m:r>
                          <a:rPr lang="ru-RU" sz="2000" b="1" i="1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  <m:t>𝟖𝟒</m:t>
                        </m:r>
                      </m:den>
                    </m:f>
                    <m:r>
                      <a:rPr lang="ru-RU" sz="2000" b="1" i="1">
                        <a:solidFill>
                          <a:srgbClr val="431D3C"/>
                        </a:solidFill>
                        <a:latin typeface="Cambria Math"/>
                        <a:cs typeface="Times New Roman"/>
                      </a:rPr>
                      <m:t> </m:t>
                    </m:r>
                  </m:oMath>
                </a14:m>
                <a:r>
                  <a:rPr lang="ru-RU" dirty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 </a:t>
                </a:r>
                <a:r>
                  <a:rPr lang="ru-RU" dirty="0" smtClean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, </a:t>
                </a:r>
                <a:r>
                  <a:rPr lang="ru-RU" dirty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теперь делим числитель на знаменатель — это все равно что умножить 1 на обратную </a:t>
                </a:r>
                <a:r>
                  <a:rPr lang="ru-RU" dirty="0" smtClean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b="1" i="1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  <m:t>𝟕</m:t>
                        </m:r>
                      </m:num>
                      <m:den>
                        <m:r>
                          <a:rPr lang="ru-RU" sz="2000" b="1" i="1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  <m:t>𝟖𝟒</m:t>
                        </m:r>
                      </m:den>
                    </m:f>
                  </m:oMath>
                </a14:m>
                <a:r>
                  <a:rPr lang="ru-RU" dirty="0" smtClean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 дробь:</a:t>
                </a:r>
                <a:r>
                  <a:rPr lang="ru-RU" dirty="0" smtClean="0">
                    <a:solidFill>
                      <a:srgbClr val="431D3C"/>
                    </a:solidFill>
                    <a:latin typeface="Calibri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400" b="1" i="1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  <m:t>𝟏</m:t>
                        </m:r>
                      </m:num>
                      <m:den>
                        <m:f>
                          <m:fPr>
                            <m:ctrlPr>
                              <a:rPr lang="ru-RU" sz="2400" b="1" i="1" smtClean="0">
                                <a:solidFill>
                                  <a:srgbClr val="431D3C"/>
                                </a:solidFill>
                                <a:latin typeface="Cambria Math"/>
                                <a:cs typeface="Times New Roman"/>
                              </a:rPr>
                            </m:ctrlPr>
                          </m:fPr>
                          <m:num>
                            <m:r>
                              <a:rPr lang="ru-RU" sz="2400" b="1" i="1" smtClean="0">
                                <a:solidFill>
                                  <a:srgbClr val="431D3C"/>
                                </a:solidFill>
                                <a:latin typeface="Cambria Math"/>
                                <a:cs typeface="Times New Roman"/>
                              </a:rPr>
                              <m:t>𝟕</m:t>
                            </m:r>
                          </m:num>
                          <m:den>
                            <m:r>
                              <a:rPr lang="ru-RU" sz="2400" b="1" i="1" smtClean="0">
                                <a:solidFill>
                                  <a:srgbClr val="431D3C"/>
                                </a:solidFill>
                                <a:latin typeface="Cambria Math"/>
                                <a:cs typeface="Times New Roman"/>
                              </a:rPr>
                              <m:t>𝟖𝟒</m:t>
                            </m:r>
                          </m:den>
                        </m:f>
                      </m:den>
                    </m:f>
                    <m:r>
                      <a:rPr lang="ru-RU" sz="2400" b="1" i="1" smtClean="0">
                        <a:solidFill>
                          <a:srgbClr val="431D3C"/>
                        </a:solidFill>
                        <a:latin typeface="Cambria Math"/>
                        <a:cs typeface="Times New Roman"/>
                      </a:rPr>
                      <m:t>=</m:t>
                    </m:r>
                    <m:r>
                      <a:rPr lang="ru-RU" sz="2400" b="1" i="1" smtClean="0">
                        <a:solidFill>
                          <a:srgbClr val="431D3C"/>
                        </a:solidFill>
                        <a:latin typeface="Cambria Math"/>
                        <a:cs typeface="Times New Roman"/>
                      </a:rPr>
                      <m:t>𝟏</m:t>
                    </m:r>
                    <m:r>
                      <a:rPr lang="ru-RU" sz="2400" b="1" i="1" smtClean="0">
                        <a:solidFill>
                          <a:srgbClr val="431D3C"/>
                        </a:solidFill>
                        <a:latin typeface="Cambria Math"/>
                        <a:ea typeface="Cambria Math"/>
                        <a:cs typeface="Times New Roman"/>
                      </a:rPr>
                      <m:t>∙ </m:t>
                    </m:r>
                    <m:f>
                      <m:fPr>
                        <m:ctrlPr>
                          <a:rPr lang="ru-RU" sz="2400" b="1" i="1" smtClean="0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400" b="1" i="1" smtClean="0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𝟖𝟒</m:t>
                        </m:r>
                      </m:num>
                      <m:den>
                        <m:r>
                          <a:rPr lang="ru-RU" sz="2400" b="1" i="1" smtClean="0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𝟕</m:t>
                        </m:r>
                      </m:den>
                    </m:f>
                  </m:oMath>
                </a14:m>
                <a:r>
                  <a:rPr lang="ru-RU" sz="2400" b="1" dirty="0" smtClean="0">
                    <a:solidFill>
                      <a:srgbClr val="431D3C"/>
                    </a:solidFill>
                    <a:latin typeface="Calibri"/>
                    <a:ea typeface="Calibri"/>
                    <a:cs typeface="Times New Roman"/>
                  </a:rPr>
                  <a:t>.  </a:t>
                </a:r>
                <a:r>
                  <a:rPr lang="ru-RU" dirty="0" smtClean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Далее </a:t>
                </a:r>
                <a:r>
                  <a:rPr lang="ru-RU" dirty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остается поделить 84 на 7</a:t>
                </a:r>
                <a:r>
                  <a:rPr lang="ru-RU" dirty="0" smtClean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400" b="1" i="1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𝟖𝟒</m:t>
                        </m:r>
                      </m:num>
                      <m:den>
                        <m:r>
                          <a:rPr lang="ru-RU" sz="2400" b="1" i="1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𝟕</m:t>
                        </m:r>
                      </m:den>
                    </m:f>
                  </m:oMath>
                </a14:m>
                <a:r>
                  <a:rPr lang="ru-RU" dirty="0" smtClean="0">
                    <a:solidFill>
                      <a:srgbClr val="431D3C"/>
                    </a:solidFill>
                    <a:latin typeface="Calibri"/>
                    <a:ea typeface="Calibri"/>
                    <a:cs typeface="Times New Roman"/>
                  </a:rPr>
                  <a:t> </a:t>
                </a:r>
                <a:r>
                  <a:rPr lang="ru-RU" b="1" dirty="0" smtClean="0">
                    <a:solidFill>
                      <a:srgbClr val="431D3C"/>
                    </a:solidFill>
                    <a:latin typeface="Calibri"/>
                    <a:ea typeface="Calibri"/>
                    <a:cs typeface="Times New Roman"/>
                  </a:rPr>
                  <a:t>= 12</a:t>
                </a:r>
                <a:endParaRPr lang="ru-RU" b="1" dirty="0">
                  <a:solidFill>
                    <a:srgbClr val="431D3C"/>
                  </a:solidFill>
                  <a:latin typeface="Calibri"/>
                  <a:ea typeface="Calibri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endParaRPr lang="ru-RU" b="1" dirty="0" smtClean="0">
                  <a:solidFill>
                    <a:srgbClr val="431D3C"/>
                  </a:solidFill>
                  <a:latin typeface="Times New Roman"/>
                  <a:ea typeface="Calibri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ru-RU" b="1" dirty="0" smtClean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Ответ</a:t>
                </a:r>
                <a:r>
                  <a:rPr lang="ru-RU" b="1" dirty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: </a:t>
                </a:r>
                <a:r>
                  <a:rPr lang="ru-RU" b="1" dirty="0" smtClean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12</a:t>
                </a:r>
                <a:endParaRPr lang="ru-RU" dirty="0">
                  <a:solidFill>
                    <a:srgbClr val="431D3C"/>
                  </a:solidFill>
                  <a:latin typeface="Calibri"/>
                  <a:ea typeface="Calibri"/>
                  <a:cs typeface="Times New Roman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alt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2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110648" y="2032192"/>
                <a:ext cx="6559873" cy="3773469"/>
              </a:xfrm>
              <a:prstGeom prst="rect">
                <a:avLst/>
              </a:prstGeom>
              <a:blipFill rotWithShape="1">
                <a:blip r:embed="rId12"/>
                <a:stretch>
                  <a:fillRect l="-743" t="-323" r="-743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Прямоугольник 28"/>
          <p:cNvSpPr/>
          <p:nvPr/>
        </p:nvSpPr>
        <p:spPr>
          <a:xfrm>
            <a:off x="2163005" y="1716101"/>
            <a:ext cx="45694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b="1" i="1" dirty="0" smtClean="0">
                <a:solidFill>
                  <a:srgbClr val="924F0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 3. </a:t>
            </a:r>
            <a:r>
              <a:rPr lang="ru-RU" altLang="ru-RU" b="1" i="1" dirty="0" smtClean="0">
                <a:solidFill>
                  <a:srgbClr val="431D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Найдите </a:t>
            </a:r>
            <a:r>
              <a:rPr lang="ru-RU" altLang="ru-RU" b="1" i="1" dirty="0">
                <a:solidFill>
                  <a:srgbClr val="431D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значение выражения: </a:t>
            </a:r>
            <a:endParaRPr lang="ru-RU" dirty="0"/>
          </a:p>
        </p:txBody>
      </p:sp>
      <p:pic>
        <p:nvPicPr>
          <p:cNvPr id="31" name="Рисунок 30" descr="1-3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7247" y="1286561"/>
            <a:ext cx="792088" cy="7988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163285" y="94273"/>
            <a:ext cx="1619299" cy="1029423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9" name="Прямоугольник с двумя скругленными противолежащими углами 18"/>
          <p:cNvSpPr/>
          <p:nvPr/>
        </p:nvSpPr>
        <p:spPr>
          <a:xfrm>
            <a:off x="294510" y="1216889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5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Управляющая кнопка: назад 1">
            <a:hlinkClick r:id="" action="ppaction://hlinkshowjump?jump=previousslide" highlightClick="1"/>
          </p:cNvPr>
          <p:cNvSpPr/>
          <p:nvPr/>
        </p:nvSpPr>
        <p:spPr>
          <a:xfrm>
            <a:off x="7945221" y="5656410"/>
            <a:ext cx="559506" cy="5603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2426213" y="5644372"/>
            <a:ext cx="561611" cy="5209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30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32272" y="476993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72432" y="1992226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33800" y="3474846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57276" y="414908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32272" y="2742738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57276" y="1288496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32272" y="551723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2426213" y="944601"/>
            <a:ext cx="24595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Разбор </a:t>
            </a:r>
            <a:r>
              <a:rPr lang="ru-RU" sz="24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примеров</a:t>
            </a:r>
            <a:endParaRPr lang="ru-RU" sz="2400" u="sng" dirty="0">
              <a:solidFill>
                <a:srgbClr val="C0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67744" y="510228"/>
            <a:ext cx="4505128" cy="370681"/>
          </a:xfrm>
          <a:prstGeom prst="roundRect">
            <a:avLst/>
          </a:prstGeom>
          <a:ln>
            <a:solidFill>
              <a:srgbClr val="0070C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УЧИМСЯ ПРАВИЛЬНО СЧИТАТЬ!</a:t>
            </a:r>
            <a:endParaRPr lang="ru-RU" sz="1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163285" y="94273"/>
            <a:ext cx="1619299" cy="1029423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6"/>
              <p:cNvSpPr>
                <a:spLocks noChangeArrowheads="1"/>
              </p:cNvSpPr>
              <p:nvPr/>
            </p:nvSpPr>
            <p:spPr bwMode="auto">
              <a:xfrm>
                <a:off x="2089863" y="1212571"/>
                <a:ext cx="6559873" cy="51542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45720" lvl="0" algn="just">
                  <a:spcBef>
                    <a:spcPct val="20000"/>
                  </a:spcBef>
                  <a:spcAft>
                    <a:spcPts val="300"/>
                  </a:spcAft>
                  <a:buClr>
                    <a:srgbClr val="9D90A0">
                      <a:lumMod val="75000"/>
                    </a:srgbClr>
                  </a:buClr>
                  <a:buSzPct val="130000"/>
                </a:pPr>
                <a:r>
                  <a:rPr lang="ru-RU" sz="1400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</a:t>
                </a:r>
                <a:r>
                  <a:rPr lang="ru-RU" sz="1400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            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9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19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𝟎</m:t>
                        </m:r>
                        <m:r>
                          <a:rPr lang="ru-RU" sz="19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ru-RU" sz="19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𝟒</m:t>
                        </m:r>
                        <m:r>
                          <a:rPr lang="ru-RU" sz="19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∙(</m:t>
                        </m:r>
                        <m:r>
                          <a:rPr lang="ru-RU" sz="19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𝟏</m:t>
                        </m:r>
                        <m:r>
                          <a:rPr lang="ru-RU" sz="19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 −</m:t>
                        </m:r>
                        <m:r>
                          <a:rPr lang="ru-RU" sz="19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𝟎</m:t>
                        </m:r>
                        <m:r>
                          <a:rPr lang="ru-RU" sz="19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ru-RU" sz="19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𝟗𝟏</m:t>
                        </m:r>
                        <m:r>
                          <a:rPr lang="ru-RU" sz="19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)</m:t>
                        </m:r>
                      </m:num>
                      <m:den>
                        <m:r>
                          <a:rPr lang="ru-RU" sz="19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ru-RU" sz="19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 − </m:t>
                        </m:r>
                        <m:f>
                          <m:fPr>
                            <m:ctrlPr>
                              <a:rPr lang="ru-RU" sz="1900" b="1" i="1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ru-RU" sz="1900" b="1" i="1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𝟏</m:t>
                            </m:r>
                          </m:num>
                          <m:den>
                            <m:r>
                              <a:rPr lang="ru-RU" sz="1900" b="1" i="1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𝟒</m:t>
                            </m:r>
                          </m:den>
                        </m:f>
                        <m:r>
                          <a:rPr lang="ru-RU" sz="19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∙</m:t>
                        </m:r>
                        <m:r>
                          <a:rPr lang="ru-RU" sz="19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𝟎</m:t>
                        </m:r>
                        <m:r>
                          <a:rPr lang="ru-RU" sz="19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ru-RU" sz="19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𝟖</m:t>
                        </m:r>
                      </m:den>
                    </m:f>
                  </m:oMath>
                </a14:m>
                <a:endParaRPr lang="ru-RU" sz="1900" b="1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45720" lvl="0" algn="just">
                  <a:spcBef>
                    <a:spcPct val="20000"/>
                  </a:spcBef>
                  <a:spcAft>
                    <a:spcPts val="300"/>
                  </a:spcAft>
                  <a:buClr>
                    <a:srgbClr val="9D90A0">
                      <a:lumMod val="75000"/>
                    </a:srgbClr>
                  </a:buClr>
                  <a:buSzPct val="130000"/>
                </a:pPr>
                <a:r>
                  <a:rPr lang="ru-RU" sz="1600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Так </a:t>
                </a:r>
                <a:r>
                  <a:rPr lang="ru-RU" sz="1600" b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как в первую очередь выполняется действие в скобках, то вычислим 1−0,91=1,00−0,91=0,09. Второе действие – это умножение 0,4⋅0,09. </a:t>
                </a:r>
              </a:p>
              <a:p>
                <a:pPr marL="45720" lvl="0" algn="just">
                  <a:spcBef>
                    <a:spcPct val="20000"/>
                  </a:spcBef>
                  <a:spcAft>
                    <a:spcPts val="300"/>
                  </a:spcAft>
                  <a:buClr>
                    <a:srgbClr val="9D90A0">
                      <a:lumMod val="75000"/>
                    </a:srgbClr>
                  </a:buClr>
                  <a:buSzPct val="130000"/>
                </a:pPr>
                <a:r>
                  <a:rPr lang="ru-RU" sz="1600" b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Для этого умножим 4 на 9, получим 36, и запятой в числе 36 отделим 3 </a:t>
                </a:r>
                <a:r>
                  <a:rPr lang="ru-RU" sz="1600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знака: получим 0,036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𝟑𝟔</m:t>
                        </m:r>
                      </m:num>
                      <m:den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𝟏𝟎𝟎𝟎</m:t>
                        </m:r>
                      </m:den>
                    </m:f>
                  </m:oMath>
                </a14:m>
                <a:r>
                  <a:rPr lang="ru-RU" sz="1600" b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Вычислим знаменатель. Так как в первую очередь выполняется умножение, </a:t>
                </a:r>
                <a:r>
                  <a:rPr lang="ru-RU" sz="1600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то найдем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600" b="1" i="1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1600" b="1" i="1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1600" b="1" i="1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ru-RU" sz="1600" b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⋅0,8. Для этого переведем 0,8 в рациональную дробь: 0,8=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𝟖</m:t>
                        </m:r>
                      </m:num>
                      <m:den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ru-RU" sz="1600" b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и сократим: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600" b="1" i="1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1600" b="1" i="1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𝟖</m:t>
                        </m:r>
                      </m:num>
                      <m:den>
                        <m:r>
                          <a:rPr lang="ru-RU" sz="1600" b="1" i="1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ru-RU" sz="1600" b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600" b="1" i="1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1600" b="1" i="1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𝟒</m:t>
                        </m:r>
                      </m:num>
                      <m:den>
                        <m:r>
                          <a:rPr lang="ru-RU" sz="1600" b="1" i="1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r>
                  <a:rPr lang="ru-RU" sz="1600" b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Следовательно,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  <m:r>
                      <a:rPr lang="ru-RU" sz="1600" b="1" i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∙</m:t>
                    </m:r>
                    <m:f>
                      <m:fPr>
                        <m:ctrlP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  <m:r>
                      <a:rPr lang="ru-RU" sz="1600" b="1" i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∙</m:t>
                        </m:r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∙</m:t>
                        </m:r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  <m:r>
                      <a:rPr lang="ru-RU" sz="1600" b="1" i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ru-RU" sz="1600" b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ru-RU" sz="1600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Второе </a:t>
                </a:r>
                <a:r>
                  <a:rPr lang="ru-RU" sz="1600" b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действие – вычитание 2 -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ru-RU" sz="1600" b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ru-RU" sz="1600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Для </a:t>
                </a:r>
                <a:r>
                  <a:rPr lang="ru-RU" sz="1600" b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этого запишем 2 как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𝟏</m:t>
                        </m:r>
                      </m:den>
                    </m:f>
                    <m:r>
                      <a:rPr lang="ru-RU" sz="1600" b="1" i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1600" b="1" i="1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1600" b="1" i="1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𝟏𝟎</m:t>
                        </m:r>
                      </m:num>
                      <m:den>
                        <m:r>
                          <a:rPr lang="ru-RU" sz="1600" b="1" i="1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r>
                  <a:rPr lang="ru-RU" sz="1600" b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Следовательно,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𝟏𝟎</m:t>
                        </m:r>
                      </m:num>
                      <m:den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𝟓</m:t>
                        </m:r>
                      </m:den>
                    </m:f>
                    <m:r>
                      <a:rPr lang="ru-RU" sz="1600" b="1" i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𝟓</m:t>
                        </m:r>
                      </m:den>
                    </m:f>
                    <m:r>
                      <a:rPr lang="ru-RU" sz="1600" b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1600" b="1" i="1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1600" b="1" i="1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𝟏𝟎</m:t>
                        </m:r>
                        <m:r>
                          <a:rPr lang="ru-RU" sz="1600" b="1" i="1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ru-RU" sz="1600" b="1" i="1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1600" b="1" i="1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𝟓</m:t>
                        </m:r>
                      </m:den>
                    </m:f>
                    <m:r>
                      <a:rPr lang="ru-RU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1600" b="1" i="1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1600" b="1" i="1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𝟗</m:t>
                        </m:r>
                      </m:num>
                      <m:den>
                        <m:r>
                          <a:rPr lang="ru-RU" sz="1600" b="1" i="1" dirty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r>
                  <a:rPr lang="ru-RU" sz="1600" b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Найдем значение дроби. Для этого нужно разделить числитель на знаменатель, то есть найти      </a:t>
                </a:r>
                <a:endParaRPr lang="ru-RU" sz="1600" b="1" dirty="0" smtClean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45720" lvl="0" algn="just">
                  <a:spcBef>
                    <a:spcPct val="20000"/>
                  </a:spcBef>
                  <a:spcAft>
                    <a:spcPts val="300"/>
                  </a:spcAft>
                  <a:buClr>
                    <a:srgbClr val="9D90A0">
                      <a:lumMod val="75000"/>
                    </a:srgbClr>
                  </a:buClr>
                  <a:buSzPct val="130000"/>
                </a:pPr>
                <a:r>
                  <a:rPr lang="ru-RU" sz="1600" b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1600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𝟑𝟔</m:t>
                        </m:r>
                      </m:num>
                      <m:den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𝟏𝟎𝟎𝟎</m:t>
                        </m:r>
                      </m:den>
                    </m:f>
                    <m:r>
                      <a:rPr lang="ru-RU" sz="1600" b="1" i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∶</m:t>
                    </m:r>
                    <m:f>
                      <m:fPr>
                        <m:ctrlP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𝟗</m:t>
                        </m:r>
                      </m:num>
                      <m:den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𝟓</m:t>
                        </m:r>
                      </m:den>
                    </m:f>
                    <m:r>
                      <a:rPr lang="ru-RU" sz="1600" b="1" i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𝟑𝟔</m:t>
                        </m:r>
                      </m:num>
                      <m:den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𝟏𝟎𝟎𝟎</m:t>
                        </m:r>
                      </m:den>
                    </m:f>
                    <m:r>
                      <a:rPr lang="ru-RU" sz="1600" b="1" i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∙</m:t>
                    </m:r>
                    <m:f>
                      <m:fPr>
                        <m:ctrlP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𝟓</m:t>
                        </m:r>
                      </m:num>
                      <m:den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𝟗</m:t>
                        </m:r>
                      </m:den>
                    </m:f>
                    <m:r>
                      <a:rPr lang="ru-RU" sz="1600" b="1" i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𝟒</m:t>
                        </m:r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∙</m:t>
                        </m:r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𝟗</m:t>
                        </m:r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∙</m:t>
                        </m:r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𝟓</m:t>
                        </m:r>
                      </m:num>
                      <m:den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𝟏𝟎𝟎𝟎</m:t>
                        </m:r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∙</m:t>
                        </m:r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𝟗</m:t>
                        </m:r>
                      </m:den>
                    </m:f>
                    <m:r>
                      <a:rPr lang="ru-RU" sz="1600" b="1" i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𝟒</m:t>
                        </m:r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∙</m:t>
                        </m:r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𝟏</m:t>
                        </m:r>
                      </m:num>
                      <m:den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𝟐𝟎𝟎</m:t>
                        </m:r>
                      </m:den>
                    </m:f>
                    <m:r>
                      <a:rPr lang="ru-RU" sz="1600" b="1" i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𝟏</m:t>
                        </m:r>
                      </m:num>
                      <m:den>
                        <m:r>
                          <a:rPr lang="ru-RU" sz="16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𝟓𝟎</m:t>
                        </m:r>
                      </m:den>
                    </m:f>
                    <m:r>
                      <a:rPr lang="ru-RU" sz="1600" b="1" i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ru-RU" sz="16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𝟎</m:t>
                    </m:r>
                    <m:r>
                      <a:rPr lang="ru-RU" sz="16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,</m:t>
                    </m:r>
                    <m:r>
                      <a:rPr lang="ru-RU" sz="16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𝟎𝟐</m:t>
                    </m:r>
                  </m:oMath>
                </a14:m>
                <a:r>
                  <a:rPr lang="ru-RU" b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pPr marL="45720" lvl="0" algn="just">
                  <a:spcBef>
                    <a:spcPct val="20000"/>
                  </a:spcBef>
                  <a:spcAft>
                    <a:spcPts val="300"/>
                  </a:spcAft>
                  <a:buClr>
                    <a:srgbClr val="9D90A0">
                      <a:lumMod val="75000"/>
                    </a:srgbClr>
                  </a:buClr>
                  <a:buSzPct val="130000"/>
                </a:pPr>
                <a:r>
                  <a:rPr lang="ru-RU" sz="1400" b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Ответ: 0,02.</a:t>
                </a: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alt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9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89863" y="1212571"/>
                <a:ext cx="6559873" cy="5154232"/>
              </a:xfrm>
              <a:prstGeom prst="rect">
                <a:avLst/>
              </a:prstGeom>
              <a:blipFill rotWithShape="1">
                <a:blip r:embed="rId13"/>
                <a:stretch>
                  <a:fillRect r="-46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Прямоугольник 32"/>
          <p:cNvSpPr/>
          <p:nvPr/>
        </p:nvSpPr>
        <p:spPr>
          <a:xfrm>
            <a:off x="2206726" y="1577168"/>
            <a:ext cx="46271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b="1" i="1" dirty="0" smtClean="0">
                <a:solidFill>
                  <a:srgbClr val="924F0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 4. </a:t>
            </a:r>
            <a:r>
              <a:rPr lang="ru-RU" altLang="ru-RU" b="1" i="1" dirty="0" smtClean="0">
                <a:solidFill>
                  <a:srgbClr val="431D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Найдите </a:t>
            </a:r>
            <a:r>
              <a:rPr lang="ru-RU" altLang="ru-RU" b="1" i="1" dirty="0">
                <a:solidFill>
                  <a:srgbClr val="431D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значение выражения</a:t>
            </a:r>
            <a:r>
              <a:rPr lang="ru-RU" altLang="ru-RU" b="1" i="1" dirty="0" smtClean="0">
                <a:solidFill>
                  <a:srgbClr val="431D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endParaRPr lang="ru-RU" dirty="0"/>
          </a:p>
        </p:txBody>
      </p:sp>
      <p:sp>
        <p:nvSpPr>
          <p:cNvPr id="18" name="Прямоугольник с двумя скругленными противолежащими углами 17"/>
          <p:cNvSpPr/>
          <p:nvPr/>
        </p:nvSpPr>
        <p:spPr>
          <a:xfrm>
            <a:off x="227648" y="51949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4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2426213" y="6015296"/>
            <a:ext cx="417595" cy="35150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назад 2">
            <a:hlinkClick r:id="" action="ppaction://hlinkshowjump?jump=previousslide" highlightClick="1"/>
          </p:cNvPr>
          <p:cNvSpPr/>
          <p:nvPr/>
        </p:nvSpPr>
        <p:spPr>
          <a:xfrm>
            <a:off x="7972934" y="6015296"/>
            <a:ext cx="487498" cy="311297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96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57276" y="474354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94510" y="398129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32272" y="44653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94510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32272" y="551723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2426213" y="944601"/>
            <a:ext cx="24595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Разбор </a:t>
            </a:r>
            <a:r>
              <a:rPr lang="ru-RU" sz="24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примеров</a:t>
            </a:r>
            <a:endParaRPr lang="ru-RU" sz="2400" u="sng" dirty="0">
              <a:solidFill>
                <a:srgbClr val="C0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67744" y="510228"/>
            <a:ext cx="4505128" cy="370681"/>
          </a:xfrm>
          <a:prstGeom prst="roundRect">
            <a:avLst/>
          </a:prstGeom>
          <a:ln>
            <a:solidFill>
              <a:srgbClr val="0070C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УЧИМСЯ ПРАВИЛЬНО СЧИТАТЬ!</a:t>
            </a:r>
            <a:endParaRPr lang="ru-RU" sz="1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163285" y="94273"/>
            <a:ext cx="1619299" cy="1029423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6"/>
              <p:cNvSpPr>
                <a:spLocks noChangeArrowheads="1"/>
              </p:cNvSpPr>
              <p:nvPr/>
            </p:nvSpPr>
            <p:spPr bwMode="auto">
              <a:xfrm>
                <a:off x="2026194" y="1530719"/>
                <a:ext cx="6559873" cy="44217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altLang="ru-RU" b="1" i="1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altLang="ru-RU" b="1" i="1" dirty="0" smtClean="0">
                    <a:solidFill>
                      <a:srgbClr val="924F06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Пример 5.</a:t>
                </a:r>
                <a:r>
                  <a:rPr kumimoji="0" lang="ru-RU" altLang="ru-RU" b="1" i="1" u="none" strike="noStrike" cap="none" normalizeH="0" baseline="0" dirty="0" smtClean="0">
                    <a:ln>
                      <a:noFill/>
                    </a:ln>
                    <a:solidFill>
                      <a:srgbClr val="431D3C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Найдите значение выражения:   </a:t>
                </a:r>
                <a:endParaRPr lang="ru-RU" dirty="0" smtClean="0">
                  <a:solidFill>
                    <a:srgbClr val="431D3C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ru-RU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Можно </a:t>
                </a:r>
                <a:r>
                  <a:rPr lang="ru-RU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решать задачу напрямую — вычисляя значения последовательно, </a:t>
                </a:r>
                <a:r>
                  <a:rPr lang="ru-RU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это </a:t>
                </a:r>
                <a:r>
                  <a:rPr lang="ru-RU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не должно составить труда, однако решение будет долгим и с большими вычислениями. Здесь можно заметить, что  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dirty="0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400" b="1" i="0" dirty="0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2400" b="1" i="0" dirty="0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  <m:r>
                      <a:rPr lang="ru-RU" sz="2400" i="1" dirty="0" smtClean="0">
                        <a:solidFill>
                          <a:srgbClr val="431D3C"/>
                        </a:solidFill>
                        <a:latin typeface="Cambria Math"/>
                        <a:ea typeface="Calibri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u-RU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присутствует как в </a:t>
                </a:r>
                <a:r>
                  <a:rPr lang="ru-RU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уменьшаемом</a:t>
                </a:r>
              </a:p>
              <a:p>
                <a:pPr>
                  <a:spcAft>
                    <a:spcPts val="0"/>
                  </a:spcAft>
                </a:pPr>
                <a:r>
                  <a:rPr lang="ru-RU" b="1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</a:t>
                </a:r>
                <a:r>
                  <a:rPr lang="ru-RU" b="1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— 6</a:t>
                </a:r>
                <a14:m>
                  <m:oMath xmlns:m="http://schemas.openxmlformats.org/officeDocument/2006/math">
                    <m:r>
                      <a:rPr lang="ru-RU" i="1" dirty="0" smtClean="0">
                        <a:solidFill>
                          <a:srgbClr val="431D3C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∙</m:t>
                    </m:r>
                  </m:oMath>
                </a14:m>
                <a:r>
                  <a:rPr lang="ru-RU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400" b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2400" b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ru-RU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)</a:t>
                </a:r>
                <a:r>
                  <a:rPr lang="ru-RU" sz="2400" b="1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²</a:t>
                </a:r>
                <a:r>
                  <a:rPr lang="ru-RU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, так и в вычитаемом </a:t>
                </a:r>
                <a:r>
                  <a:rPr lang="ru-RU" b="1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— 17  </a:t>
                </a:r>
                <a14:m>
                  <m:oMath xmlns:m="http://schemas.openxmlformats.org/officeDocument/2006/math">
                    <m:r>
                      <a:rPr lang="ru-RU" b="1" i="1" dirty="0" smtClean="0">
                        <a:solidFill>
                          <a:srgbClr val="431D3C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∙</m:t>
                    </m:r>
                  </m:oMath>
                </a14:m>
                <a:r>
                  <a:rPr lang="ru-RU" b="1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400" b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2400" b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ru-RU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, поэтому её можно легко вынести за </a:t>
                </a:r>
                <a:r>
                  <a:rPr lang="ru-RU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скобку: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400" b="1" i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2400" b="1" i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ru-RU" b="1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b="1" i="1" dirty="0" smtClean="0">
                        <a:solidFill>
                          <a:srgbClr val="431D3C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∙</m:t>
                    </m:r>
                  </m:oMath>
                </a14:m>
                <a:r>
                  <a:rPr lang="ru-RU" b="1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(6 </a:t>
                </a:r>
                <a14:m>
                  <m:oMath xmlns:m="http://schemas.openxmlformats.org/officeDocument/2006/math">
                    <m:r>
                      <a:rPr lang="ru-RU" b="1" i="1" dirty="0" smtClean="0">
                        <a:solidFill>
                          <a:srgbClr val="431D3C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∙</m:t>
                    </m:r>
                  </m:oMath>
                </a14:m>
                <a:r>
                  <a:rPr lang="ru-RU" b="1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400" b="1" i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2400" b="1" i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ru-RU" b="1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)  — 17 )</a:t>
                </a:r>
              </a:p>
              <a:p>
                <a:pPr>
                  <a:spcAft>
                    <a:spcPts val="0"/>
                  </a:spcAft>
                </a:pPr>
                <a:r>
                  <a:rPr lang="ru-RU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Проведя вычисления в скобках, получим:</a:t>
                </a:r>
              </a:p>
              <a:p>
                <a:pPr lvl="0"/>
                <a:r>
                  <a:rPr lang="ru-RU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400" b="1" i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2400" b="1" i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ru-RU" b="1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b="1" i="1" dirty="0">
                        <a:solidFill>
                          <a:srgbClr val="431D3C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∙</m:t>
                    </m:r>
                  </m:oMath>
                </a14:m>
                <a:r>
                  <a:rPr lang="ru-RU" b="1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(6 </a:t>
                </a:r>
                <a14:m>
                  <m:oMath xmlns:m="http://schemas.openxmlformats.org/officeDocument/2006/math">
                    <m:r>
                      <a:rPr lang="ru-RU" b="1" i="1" dirty="0">
                        <a:solidFill>
                          <a:srgbClr val="431D3C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∙</m:t>
                    </m:r>
                  </m:oMath>
                </a14:m>
                <a:r>
                  <a:rPr lang="ru-RU" b="1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400" b="1" i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2400" b="1" i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ru-RU" b="1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)  — 17 </a:t>
                </a:r>
                <a:r>
                  <a:rPr lang="ru-RU" b="1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)</a:t>
                </a:r>
                <a:r>
                  <a:rPr lang="ru-RU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=</a:t>
                </a:r>
                <a:r>
                  <a:rPr lang="ru-RU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400" b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2400" b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ru-RU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• 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400" b="1" i="0" dirty="0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ru-RU" sz="2400" b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ru-RU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 </a:t>
                </a:r>
                <a:r>
                  <a:rPr lang="ru-RU" b="1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— 17 ) =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400" b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2400" b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ru-RU" b="1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• ( 2  — 17 ) =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400" b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2400" b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ru-RU" b="1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• ( -15 </a:t>
                </a:r>
                <a:r>
                  <a:rPr lang="ru-RU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)</a:t>
                </a:r>
              </a:p>
              <a:p>
                <a:pPr>
                  <a:spcAft>
                    <a:spcPts val="0"/>
                  </a:spcAft>
                </a:pPr>
                <a:r>
                  <a:rPr lang="ru-RU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Теперь умножим полученное значение -15 на </a:t>
                </a:r>
                <a:r>
                  <a:rPr lang="ru-RU" sz="2400" b="1" dirty="0">
                    <a:solidFill>
                      <a:srgbClr val="431D3C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400" b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2400" b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  <m:r>
                      <a:rPr lang="ru-RU" sz="2400" b="1" i="1" dirty="0">
                        <a:solidFill>
                          <a:srgbClr val="431D3C"/>
                        </a:solidFill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u-RU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:</a:t>
                </a:r>
                <a:r>
                  <a:rPr lang="ru-RU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400" b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2400" b="1" dirty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ru-RU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• ( -15 ) = -5</a:t>
                </a:r>
              </a:p>
              <a:p>
                <a:pPr>
                  <a:spcAft>
                    <a:spcPts val="0"/>
                  </a:spcAft>
                </a:pPr>
                <a:r>
                  <a:rPr lang="ru-RU" b="1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Ответ: -</a:t>
                </a:r>
                <a:r>
                  <a:rPr lang="ru-RU" b="1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5</a:t>
                </a:r>
                <a:endParaRPr lang="ru-RU" b="1" dirty="0">
                  <a:solidFill>
                    <a:srgbClr val="431D3C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26194" y="1530719"/>
                <a:ext cx="6559873" cy="4421723"/>
              </a:xfrm>
              <a:prstGeom prst="rect">
                <a:avLst/>
              </a:prstGeom>
              <a:blipFill rotWithShape="1">
                <a:blip r:embed="rId13"/>
                <a:stretch>
                  <a:fillRect l="-743" t="-138" r="-836" b="-193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7" name="Рисунок 26" descr="1-2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612" y="1605251"/>
            <a:ext cx="1361370" cy="532686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Прямоугольник с двумя скругленными противолежащими углами 18"/>
          <p:cNvSpPr/>
          <p:nvPr/>
        </p:nvSpPr>
        <p:spPr>
          <a:xfrm>
            <a:off x="236564" y="1123696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5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2426213" y="5952442"/>
            <a:ext cx="489603" cy="37415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назад 2">
            <a:hlinkClick r:id="" action="ppaction://hlinkshowjump?jump=previousslide" highlightClick="1"/>
          </p:cNvPr>
          <p:cNvSpPr/>
          <p:nvPr/>
        </p:nvSpPr>
        <p:spPr>
          <a:xfrm>
            <a:off x="7454992" y="5952442"/>
            <a:ext cx="517942" cy="37415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48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57276" y="474354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94510" y="398129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32272" y="44653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94510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32272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32272" y="551723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2426213" y="944601"/>
            <a:ext cx="24595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Разбор </a:t>
            </a:r>
            <a:r>
              <a:rPr lang="ru-RU" sz="24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примеров</a:t>
            </a:r>
            <a:endParaRPr lang="ru-RU" sz="2400" u="sng" dirty="0">
              <a:solidFill>
                <a:srgbClr val="C0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67744" y="510228"/>
            <a:ext cx="4505128" cy="370681"/>
          </a:xfrm>
          <a:prstGeom prst="roundRect">
            <a:avLst/>
          </a:prstGeom>
          <a:ln>
            <a:solidFill>
              <a:srgbClr val="0070C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УЧИМСЯ ПРАВИЛЬНО СЧИТАТЬ!</a:t>
            </a:r>
            <a:endParaRPr lang="ru-RU" sz="1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163285" y="94273"/>
            <a:ext cx="1619299" cy="1029423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6"/>
              <p:cNvSpPr>
                <a:spLocks noChangeArrowheads="1"/>
              </p:cNvSpPr>
              <p:nvPr/>
            </p:nvSpPr>
            <p:spPr bwMode="auto">
              <a:xfrm>
                <a:off x="2026194" y="1553866"/>
                <a:ext cx="6700317" cy="43754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altLang="ru-RU" b="1" i="1" dirty="0" smtClean="0">
                    <a:solidFill>
                      <a:srgbClr val="924F06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Пример 6. </a:t>
                </a:r>
                <a:r>
                  <a:rPr kumimoji="0" lang="ru-RU" altLang="ru-RU" b="1" i="1" u="none" strike="noStrike" cap="none" normalizeH="0" baseline="0" dirty="0" smtClean="0">
                    <a:ln>
                      <a:noFill/>
                    </a:ln>
                    <a:solidFill>
                      <a:srgbClr val="431D3C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Найдите значение выражения:   </a:t>
                </a:r>
                <a:endParaRPr lang="ru-RU" dirty="0" smtClean="0">
                  <a:solidFill>
                    <a:srgbClr val="431D3C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ru-RU" sz="1600" dirty="0" smtClean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Вначале рекомендуем </a:t>
                </a:r>
                <a:r>
                  <a:rPr lang="ru-RU" sz="1600" dirty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выполнить последовательно действия в числителе и знаменателе, а затем разделить числитель на знаменатель. Числитель вычислять в данном примере нет необходимости, это число </a:t>
                </a:r>
                <a:r>
                  <a:rPr lang="ru-RU" sz="1600" b="1" dirty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9</a:t>
                </a:r>
                <a:r>
                  <a:rPr lang="ru-RU" sz="1600" dirty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.</a:t>
                </a:r>
                <a:endParaRPr lang="ru-RU" sz="1600" dirty="0">
                  <a:solidFill>
                    <a:srgbClr val="431D3C"/>
                  </a:solidFill>
                  <a:latin typeface="Calibri"/>
                  <a:ea typeface="Calibri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ru-RU" sz="1600" dirty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Вычислим значение </a:t>
                </a:r>
                <a:r>
                  <a:rPr lang="ru-RU" sz="1600" dirty="0" smtClean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знаменателя</a:t>
                </a:r>
                <a:r>
                  <a:rPr lang="ru-RU" sz="1600" b="1" dirty="0" smtClean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:</a:t>
                </a:r>
                <a:r>
                  <a:rPr lang="ru-RU" sz="1600" b="1" dirty="0" smtClean="0">
                    <a:solidFill>
                      <a:srgbClr val="431D3C"/>
                    </a:solidFill>
                    <a:latin typeface="Calibri"/>
                    <a:ea typeface="Calibri"/>
                    <a:cs typeface="Times New Roman"/>
                  </a:rPr>
                  <a:t>   </a:t>
                </a:r>
                <a:r>
                  <a:rPr lang="ru-RU" sz="1600" b="1" dirty="0" smtClean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4,5 </a:t>
                </a:r>
                <a:r>
                  <a:rPr lang="ru-RU" sz="1600" b="1" dirty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• 2,5</a:t>
                </a:r>
                <a:endParaRPr lang="ru-RU" sz="1600" b="1" dirty="0">
                  <a:solidFill>
                    <a:srgbClr val="431D3C"/>
                  </a:solidFill>
                  <a:latin typeface="Calibri"/>
                  <a:ea typeface="Calibri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ru-RU" sz="1600" dirty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Можно произвести </a:t>
                </a:r>
                <a:r>
                  <a:rPr lang="ru-RU" sz="1600" b="1" dirty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вычисления в столбик</a:t>
                </a:r>
                <a:r>
                  <a:rPr lang="ru-RU" sz="1600" dirty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, тогда получим:</a:t>
                </a:r>
                <a:endParaRPr lang="ru-RU" sz="1600" dirty="0">
                  <a:solidFill>
                    <a:srgbClr val="431D3C"/>
                  </a:solidFill>
                  <a:latin typeface="Calibri"/>
                  <a:ea typeface="Calibri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ru-RU" sz="1600" b="1" dirty="0" smtClean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      4,5 </a:t>
                </a:r>
                <a:r>
                  <a:rPr lang="ru-RU" sz="1600" b="1" dirty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• 2,5 = </a:t>
                </a:r>
                <a:r>
                  <a:rPr lang="ru-RU" sz="1600" b="1" dirty="0" smtClean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11,25.</a:t>
                </a:r>
                <a:r>
                  <a:rPr lang="ru-RU" sz="1600" b="1" dirty="0" smtClean="0">
                    <a:solidFill>
                      <a:srgbClr val="431D3C"/>
                    </a:solidFill>
                    <a:latin typeface="Calibri"/>
                    <a:ea typeface="Calibri"/>
                    <a:cs typeface="Times New Roman"/>
                  </a:rPr>
                  <a:t>               </a:t>
                </a:r>
              </a:p>
              <a:p>
                <a:pPr>
                  <a:spcAft>
                    <a:spcPts val="0"/>
                  </a:spcAft>
                </a:pPr>
                <a:r>
                  <a:rPr lang="ru-RU" sz="1600" b="1" dirty="0" smtClean="0">
                    <a:solidFill>
                      <a:srgbClr val="431D3C"/>
                    </a:solidFill>
                    <a:latin typeface="Calibri"/>
                    <a:ea typeface="Calibri"/>
                    <a:cs typeface="Times New Roman"/>
                  </a:rPr>
                  <a:t> </a:t>
                </a:r>
                <a:r>
                  <a:rPr lang="ru-RU" sz="1600" dirty="0" smtClean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Либо </a:t>
                </a:r>
                <a:r>
                  <a:rPr lang="ru-RU" sz="1600" dirty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перевести дробь к </a:t>
                </a:r>
                <a:r>
                  <a:rPr lang="ru-RU" sz="1600" b="1" i="1" dirty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простому </a:t>
                </a:r>
                <a:r>
                  <a:rPr lang="ru-RU" sz="1600" b="1" i="1" dirty="0" smtClean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виду</a:t>
                </a:r>
                <a:r>
                  <a:rPr lang="ru-RU" sz="1600" dirty="0" smtClean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:</a:t>
                </a:r>
                <a:r>
                  <a:rPr lang="ru-RU" sz="1600" dirty="0" smtClean="0">
                    <a:solidFill>
                      <a:srgbClr val="431D3C"/>
                    </a:solidFill>
                    <a:latin typeface="Calibri"/>
                    <a:ea typeface="Calibri"/>
                    <a:cs typeface="Times New Roman"/>
                  </a:rPr>
                  <a:t> </a:t>
                </a:r>
                <a:r>
                  <a:rPr lang="ru-RU" sz="2000" b="1" dirty="0" smtClean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4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  <m:t>𝟏</m:t>
                        </m:r>
                      </m:num>
                      <m:den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  <m:t>𝟐</m:t>
                        </m:r>
                      </m:den>
                    </m:f>
                    <m:r>
                      <a:rPr lang="ru-RU" sz="2000" b="1" i="1" smtClean="0">
                        <a:solidFill>
                          <a:srgbClr val="431D3C"/>
                        </a:solidFill>
                        <a:latin typeface="Cambria Math"/>
                        <a:cs typeface="Times New Roman"/>
                      </a:rPr>
                      <m:t> </m:t>
                    </m:r>
                    <m:r>
                      <a:rPr lang="ru-RU" sz="2000" b="1" i="1" smtClean="0">
                        <a:solidFill>
                          <a:srgbClr val="431D3C"/>
                        </a:solidFill>
                        <a:latin typeface="Cambria Math"/>
                        <a:ea typeface="Cambria Math"/>
                        <a:cs typeface="Times New Roman"/>
                      </a:rPr>
                      <m:t>∙</m:t>
                    </m:r>
                    <m:r>
                      <a:rPr lang="ru-RU" sz="2000" b="1" i="1" smtClean="0">
                        <a:solidFill>
                          <a:srgbClr val="431D3C"/>
                        </a:solidFill>
                        <a:latin typeface="Cambria Math"/>
                        <a:ea typeface="Cambria Math"/>
                        <a:cs typeface="Times New Roman"/>
                      </a:rPr>
                      <m:t>𝟐</m:t>
                    </m:r>
                    <m:f>
                      <m:fPr>
                        <m:ctrlP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𝟏</m:t>
                        </m:r>
                      </m:num>
                      <m:den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𝟐</m:t>
                        </m:r>
                      </m:den>
                    </m:f>
                    <m:r>
                      <a:rPr lang="ru-RU" sz="2000" b="1" i="1" smtClean="0">
                        <a:solidFill>
                          <a:srgbClr val="431D3C"/>
                        </a:solidFill>
                        <a:latin typeface="Cambria Math"/>
                        <a:ea typeface="Cambria Math"/>
                        <a:cs typeface="Times New Roman"/>
                      </a:rPr>
                      <m:t>= </m:t>
                    </m:r>
                    <m:f>
                      <m:fPr>
                        <m:ctrlP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𝟗</m:t>
                        </m:r>
                      </m:num>
                      <m:den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𝟐</m:t>
                        </m:r>
                      </m:den>
                    </m:f>
                    <m:r>
                      <a:rPr lang="ru-RU" sz="2000" b="1" i="1" smtClean="0">
                        <a:solidFill>
                          <a:srgbClr val="431D3C"/>
                        </a:solidFill>
                        <a:latin typeface="Cambria Math"/>
                        <a:ea typeface="Cambria Math"/>
                        <a:cs typeface="Times New Roman"/>
                      </a:rPr>
                      <m:t>∙</m:t>
                    </m:r>
                    <m:f>
                      <m:fPr>
                        <m:ctrlP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𝟓</m:t>
                        </m:r>
                      </m:num>
                      <m:den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𝟐</m:t>
                        </m:r>
                      </m:den>
                    </m:f>
                    <m:r>
                      <a:rPr lang="ru-RU" sz="2000" b="1" i="1" smtClean="0">
                        <a:solidFill>
                          <a:srgbClr val="431D3C"/>
                        </a:solidFill>
                        <a:latin typeface="Cambria Math"/>
                        <a:ea typeface="Cambria Math"/>
                        <a:cs typeface="Times New Roman"/>
                      </a:rPr>
                      <m:t>= </m:t>
                    </m:r>
                    <m:f>
                      <m:fPr>
                        <m:ctrlP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𝟒𝟓</m:t>
                        </m:r>
                      </m:num>
                      <m:den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𝟒</m:t>
                        </m:r>
                      </m:den>
                    </m:f>
                  </m:oMath>
                </a14:m>
                <a:endParaRPr lang="ru-RU" sz="2000" b="1" dirty="0">
                  <a:solidFill>
                    <a:srgbClr val="431D3C"/>
                  </a:solidFill>
                  <a:latin typeface="Calibri"/>
                  <a:ea typeface="Calibri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ru-RU" sz="1600" dirty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Последний случай предпочтительней, так как для дальнейшей операции — </a:t>
                </a:r>
                <a:r>
                  <a:rPr lang="ru-RU" sz="1600" b="1" i="1" dirty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деления числителя на знаменатель</a:t>
                </a:r>
                <a:r>
                  <a:rPr lang="ru-RU" sz="1600" dirty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 задача упрощается. Делим числитель на знаменатель, умножая числитель на перевернутую дробь в знаменателе</a:t>
                </a:r>
                <a:r>
                  <a:rPr lang="ru-RU" sz="1600" b="1" dirty="0" smtClean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  <m:t>𝟗</m:t>
                        </m:r>
                      </m:num>
                      <m:den>
                        <m:f>
                          <m:fPr>
                            <m:ctrlPr>
                              <a:rPr lang="ru-RU" sz="2000" b="1" i="1" smtClean="0">
                                <a:solidFill>
                                  <a:srgbClr val="431D3C"/>
                                </a:solidFill>
                                <a:latin typeface="Cambria Math"/>
                                <a:cs typeface="Times New Roman"/>
                              </a:rPr>
                            </m:ctrlPr>
                          </m:fPr>
                          <m:num>
                            <m:r>
                              <a:rPr lang="ru-RU" sz="2000" b="1" i="1" smtClean="0">
                                <a:solidFill>
                                  <a:srgbClr val="431D3C"/>
                                </a:solidFill>
                                <a:latin typeface="Cambria Math"/>
                                <a:cs typeface="Times New Roman"/>
                              </a:rPr>
                              <m:t>𝟒𝟓</m:t>
                            </m:r>
                          </m:num>
                          <m:den>
                            <m:r>
                              <a:rPr lang="ru-RU" sz="2000" b="1" i="1" smtClean="0">
                                <a:solidFill>
                                  <a:srgbClr val="431D3C"/>
                                </a:solidFill>
                                <a:latin typeface="Cambria Math"/>
                                <a:cs typeface="Times New Roman"/>
                              </a:rPr>
                              <m:t>𝟒</m:t>
                            </m:r>
                          </m:den>
                        </m:f>
                      </m:den>
                    </m:f>
                    <m:r>
                      <a:rPr lang="ru-RU" sz="2000" b="1" i="1" smtClean="0">
                        <a:solidFill>
                          <a:srgbClr val="431D3C"/>
                        </a:solidFill>
                        <a:latin typeface="Cambria Math"/>
                        <a:cs typeface="Times New Roman"/>
                      </a:rPr>
                      <m:t>= </m:t>
                    </m:r>
                    <m:f>
                      <m:fPr>
                        <m:ctrlP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  <m:t>𝟗</m:t>
                        </m:r>
                      </m:num>
                      <m:den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  <m:t>𝟏</m:t>
                        </m:r>
                      </m:den>
                    </m:f>
                    <m:r>
                      <a:rPr lang="ru-RU" sz="2000" b="1" i="1" smtClean="0">
                        <a:solidFill>
                          <a:srgbClr val="431D3C"/>
                        </a:solidFill>
                        <a:latin typeface="Cambria Math"/>
                        <a:cs typeface="Times New Roman"/>
                      </a:rPr>
                      <m:t> </m:t>
                    </m:r>
                    <m:r>
                      <a:rPr lang="ru-RU" sz="2000" b="1" i="1" smtClean="0">
                        <a:solidFill>
                          <a:srgbClr val="431D3C"/>
                        </a:solidFill>
                        <a:latin typeface="Cambria Math"/>
                        <a:ea typeface="Cambria Math"/>
                        <a:cs typeface="Times New Roman"/>
                      </a:rPr>
                      <m:t>∙</m:t>
                    </m:r>
                    <m:f>
                      <m:fPr>
                        <m:ctrlP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𝟒</m:t>
                        </m:r>
                      </m:num>
                      <m:den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𝟒𝟓</m:t>
                        </m:r>
                      </m:den>
                    </m:f>
                    <m:r>
                      <a:rPr lang="ru-RU" sz="2000" b="1" i="1" smtClean="0">
                        <a:solidFill>
                          <a:srgbClr val="431D3C"/>
                        </a:solidFill>
                        <a:latin typeface="Cambria Math"/>
                        <a:ea typeface="Cambria Math"/>
                        <a:cs typeface="Times New Roman"/>
                      </a:rPr>
                      <m:t>= </m:t>
                    </m:r>
                    <m:f>
                      <m:fPr>
                        <m:ctrlP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𝟗</m:t>
                        </m:r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∙</m:t>
                        </m:r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𝟒</m:t>
                        </m:r>
                      </m:num>
                      <m:den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𝟏</m:t>
                        </m:r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∙</m:t>
                        </m:r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𝟒𝟓</m:t>
                        </m:r>
                      </m:den>
                    </m:f>
                  </m:oMath>
                </a14:m>
                <a:r>
                  <a:rPr lang="ru-RU" sz="2000" b="1" dirty="0" smtClean="0">
                    <a:solidFill>
                      <a:srgbClr val="431D3C"/>
                    </a:solidFill>
                    <a:latin typeface="Calibri"/>
                    <a:ea typeface="Calibri"/>
                    <a:cs typeface="Times New Roman"/>
                  </a:rPr>
                  <a:t>. </a:t>
                </a:r>
                <a:r>
                  <a:rPr lang="ru-RU" sz="2000" b="1" dirty="0">
                    <a:solidFill>
                      <a:srgbClr val="431D3C"/>
                    </a:solidFill>
                    <a:latin typeface="Calibri"/>
                    <a:ea typeface="Calibri"/>
                    <a:cs typeface="Times New Roman"/>
                  </a:rPr>
                  <a:t> </a:t>
                </a:r>
                <a:r>
                  <a:rPr lang="ru-RU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Числа</a:t>
                </a:r>
                <a:r>
                  <a:rPr lang="ru-RU" sz="2000" b="1" dirty="0" smtClean="0">
                    <a:solidFill>
                      <a:srgbClr val="431D3C"/>
                    </a:solidFill>
                    <a:latin typeface="Calibri"/>
                    <a:ea typeface="Calibri"/>
                    <a:cs typeface="Times New Roman"/>
                  </a:rPr>
                  <a:t> </a:t>
                </a:r>
                <a:r>
                  <a:rPr lang="ru-RU" sz="1600" b="1" dirty="0" smtClean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9 </a:t>
                </a:r>
                <a:r>
                  <a:rPr lang="ru-RU" sz="1600" b="1" dirty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и 45 </a:t>
                </a:r>
                <a:r>
                  <a:rPr lang="ru-RU" sz="1600" dirty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можно сократить на </a:t>
                </a:r>
                <a:r>
                  <a:rPr lang="ru-RU" sz="1600" b="1" dirty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9</a:t>
                </a:r>
                <a:r>
                  <a:rPr lang="ru-RU" sz="1600" dirty="0" smtClean="0">
                    <a:solidFill>
                      <a:srgbClr val="431D3C"/>
                    </a:solidFill>
                    <a:latin typeface="Times New Roman"/>
                    <a:ea typeface="Calibri"/>
                    <a:cs typeface="Times New Roman"/>
                  </a:rPr>
                  <a:t>:</a:t>
                </a:r>
                <a:endParaRPr lang="ru-RU" sz="1600" dirty="0" smtClean="0">
                  <a:solidFill>
                    <a:srgbClr val="431D3C"/>
                  </a:solidFill>
                  <a:latin typeface="Calibri"/>
                  <a:ea typeface="Calibri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b="1" i="1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b="1" i="1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  <m:t>𝟗</m:t>
                        </m:r>
                      </m:num>
                      <m:den>
                        <m:f>
                          <m:fPr>
                            <m:ctrlPr>
                              <a:rPr lang="ru-RU" b="1" i="1">
                                <a:solidFill>
                                  <a:srgbClr val="431D3C"/>
                                </a:solidFill>
                                <a:latin typeface="Cambria Math"/>
                                <a:cs typeface="Times New Roman"/>
                              </a:rPr>
                            </m:ctrlPr>
                          </m:fPr>
                          <m:num>
                            <m:r>
                              <a:rPr lang="ru-RU" b="1" i="1">
                                <a:solidFill>
                                  <a:srgbClr val="431D3C"/>
                                </a:solidFill>
                                <a:latin typeface="Cambria Math"/>
                                <a:cs typeface="Times New Roman"/>
                              </a:rPr>
                              <m:t>𝟒𝟓</m:t>
                            </m:r>
                          </m:num>
                          <m:den>
                            <m:r>
                              <a:rPr lang="ru-RU" b="1" i="1">
                                <a:solidFill>
                                  <a:srgbClr val="431D3C"/>
                                </a:solidFill>
                                <a:latin typeface="Cambria Math"/>
                                <a:cs typeface="Times New Roman"/>
                              </a:rPr>
                              <m:t>𝟒</m:t>
                            </m:r>
                          </m:den>
                        </m:f>
                      </m:den>
                    </m:f>
                    <m:r>
                      <a:rPr lang="ru-RU" b="1" i="1">
                        <a:solidFill>
                          <a:srgbClr val="431D3C"/>
                        </a:solidFill>
                        <a:latin typeface="Cambria Math"/>
                        <a:cs typeface="Times New Roman"/>
                      </a:rPr>
                      <m:t>= </m:t>
                    </m:r>
                    <m:f>
                      <m:fPr>
                        <m:ctrlPr>
                          <a:rPr lang="ru-RU" b="1" i="1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b="1" i="1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  <m:t>𝟗</m:t>
                        </m:r>
                      </m:num>
                      <m:den>
                        <m:r>
                          <a:rPr lang="ru-RU" b="1" i="1">
                            <a:solidFill>
                              <a:srgbClr val="431D3C"/>
                            </a:solidFill>
                            <a:latin typeface="Cambria Math"/>
                            <a:cs typeface="Times New Roman"/>
                          </a:rPr>
                          <m:t>𝟏</m:t>
                        </m:r>
                      </m:den>
                    </m:f>
                    <m:r>
                      <a:rPr lang="ru-RU" b="1" i="1">
                        <a:solidFill>
                          <a:srgbClr val="431D3C"/>
                        </a:solidFill>
                        <a:latin typeface="Cambria Math"/>
                        <a:cs typeface="Times New Roman"/>
                      </a:rPr>
                      <m:t> </m:t>
                    </m:r>
                    <m:r>
                      <a:rPr lang="ru-RU" b="1" i="1">
                        <a:solidFill>
                          <a:srgbClr val="431D3C"/>
                        </a:solidFill>
                        <a:latin typeface="Cambria Math"/>
                        <a:ea typeface="Cambria Math"/>
                        <a:cs typeface="Times New Roman"/>
                      </a:rPr>
                      <m:t>∙</m:t>
                    </m:r>
                    <m:f>
                      <m:fPr>
                        <m:ctrlPr>
                          <a:rPr lang="ru-RU" b="1" i="1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b="1" i="1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𝟒</m:t>
                        </m:r>
                      </m:num>
                      <m:den>
                        <m:r>
                          <a:rPr lang="ru-RU" b="1" i="1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𝟒𝟓</m:t>
                        </m:r>
                      </m:den>
                    </m:f>
                    <m:r>
                      <a:rPr lang="ru-RU" b="1" i="1">
                        <a:solidFill>
                          <a:srgbClr val="431D3C"/>
                        </a:solidFill>
                        <a:latin typeface="Cambria Math"/>
                        <a:ea typeface="Cambria Math"/>
                        <a:cs typeface="Times New Roman"/>
                      </a:rPr>
                      <m:t>= </m:t>
                    </m:r>
                    <m:f>
                      <m:fPr>
                        <m:ctrlPr>
                          <a:rPr lang="ru-RU" b="1" i="1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b="1" i="1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𝟗</m:t>
                        </m:r>
                        <m:r>
                          <a:rPr lang="ru-RU" b="1" i="1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∙</m:t>
                        </m:r>
                        <m:r>
                          <a:rPr lang="ru-RU" b="1" i="1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𝟒</m:t>
                        </m:r>
                      </m:num>
                      <m:den>
                        <m:r>
                          <a:rPr lang="ru-RU" b="1" i="1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𝟏</m:t>
                        </m:r>
                        <m:r>
                          <a:rPr lang="ru-RU" b="1" i="1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∙</m:t>
                        </m:r>
                        <m:r>
                          <a:rPr lang="ru-RU" b="1" i="1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𝟒𝟓</m:t>
                        </m:r>
                      </m:den>
                    </m:f>
                    <m:r>
                      <a:rPr lang="ru-RU" b="1" i="1" smtClean="0">
                        <a:solidFill>
                          <a:srgbClr val="431D3C"/>
                        </a:solidFill>
                        <a:latin typeface="Cambria Math"/>
                        <a:ea typeface="Cambria Math"/>
                        <a:cs typeface="Times New Roman"/>
                      </a:rPr>
                      <m:t>=</m:t>
                    </m:r>
                  </m:oMath>
                </a14:m>
                <a:r>
                  <a:rPr lang="ru-RU" b="1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 dirty="0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b="1" i="1" dirty="0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ru-RU" b="1" i="1" dirty="0" smtClean="0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∙</m:t>
                        </m:r>
                        <m:r>
                          <a:rPr lang="ru-RU" b="1" i="1" dirty="0" smtClean="0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ru-RU" b="1" i="1" dirty="0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ru-RU" b="1" i="1" dirty="0" smtClean="0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∙</m:t>
                        </m:r>
                        <m:r>
                          <a:rPr lang="ru-RU" b="1" i="1" dirty="0" smtClean="0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  <m:r>
                      <a:rPr lang="ru-RU" b="1" i="1" dirty="0" smtClean="0">
                        <a:solidFill>
                          <a:srgbClr val="431D3C"/>
                        </a:solidFill>
                        <a:latin typeface="Cambria Math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ru-RU" b="1" i="1" dirty="0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b="1" i="1" dirty="0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ru-RU" b="1" i="1" dirty="0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  <m:r>
                      <a:rPr lang="ru-RU" b="1" i="1" dirty="0" smtClean="0">
                        <a:solidFill>
                          <a:srgbClr val="431D3C"/>
                        </a:solidFill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  <m:r>
                      <a:rPr lang="ru-RU" b="1" i="1" dirty="0" smtClean="0">
                        <a:solidFill>
                          <a:srgbClr val="431D3C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𝟎</m:t>
                    </m:r>
                    <m:r>
                      <a:rPr lang="ru-RU" b="1" i="1" dirty="0" smtClean="0">
                        <a:solidFill>
                          <a:srgbClr val="431D3C"/>
                        </a:solidFill>
                        <a:latin typeface="Cambria Math"/>
                        <a:cs typeface="Times New Roman" panose="02020603050405020304" pitchFamily="18" charset="0"/>
                      </a:rPr>
                      <m:t>,</m:t>
                    </m:r>
                    <m:r>
                      <a:rPr lang="ru-RU" b="1" i="1" dirty="0" smtClean="0">
                        <a:solidFill>
                          <a:srgbClr val="431D3C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𝟖</m:t>
                    </m:r>
                  </m:oMath>
                </a14:m>
                <a:endParaRPr lang="ru-RU" b="1" dirty="0">
                  <a:solidFill>
                    <a:srgbClr val="431D3C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ru-RU" sz="1600" b="1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Ответ</a:t>
                </a:r>
                <a:r>
                  <a:rPr lang="ru-RU" sz="1600" b="1" dirty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: </a:t>
                </a:r>
                <a:r>
                  <a:rPr lang="ru-RU" sz="1600" b="1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0,8</a:t>
                </a:r>
                <a:endParaRPr lang="ru-RU" sz="1600" b="1" dirty="0">
                  <a:solidFill>
                    <a:srgbClr val="431D3C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26194" y="1553866"/>
                <a:ext cx="6700317" cy="4375429"/>
              </a:xfrm>
              <a:prstGeom prst="rect">
                <a:avLst/>
              </a:prstGeom>
              <a:blipFill rotWithShape="1">
                <a:blip r:embed="rId13"/>
                <a:stretch>
                  <a:fillRect l="-727" t="-279" r="-545" b="-1253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9" name="Рисунок 28" descr="1-1"/>
          <p:cNvPicPr/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660" y="1373777"/>
            <a:ext cx="957676" cy="45936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Прямоугольник с двумя скругленными противолежащими углами 17"/>
          <p:cNvSpPr/>
          <p:nvPr/>
        </p:nvSpPr>
        <p:spPr>
          <a:xfrm>
            <a:off x="232272" y="10733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5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2267744" y="5929295"/>
            <a:ext cx="432048" cy="39729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назад 2">
            <a:hlinkClick r:id="" action="ppaction://hlinkshowjump?jump=previousslide" highlightClick="1"/>
          </p:cNvPr>
          <p:cNvSpPr/>
          <p:nvPr/>
        </p:nvSpPr>
        <p:spPr>
          <a:xfrm>
            <a:off x="7740352" y="6015296"/>
            <a:ext cx="504056" cy="3522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04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358981" y="4682861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94510" y="398129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32272" y="44653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94510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67374" y="551723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2426213" y="944601"/>
            <a:ext cx="24595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Разбор </a:t>
            </a:r>
            <a:r>
              <a:rPr lang="ru-RU" sz="24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примеров</a:t>
            </a:r>
            <a:endParaRPr lang="ru-RU" sz="2400" u="sng" dirty="0">
              <a:solidFill>
                <a:srgbClr val="C0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67744" y="510228"/>
            <a:ext cx="4505128" cy="370681"/>
          </a:xfrm>
          <a:prstGeom prst="roundRect">
            <a:avLst/>
          </a:prstGeom>
          <a:ln>
            <a:solidFill>
              <a:srgbClr val="0070C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УЧИМСЯ ПРАВИЛЬНО СЧИТАТЬ!</a:t>
            </a:r>
            <a:endParaRPr lang="ru-RU" sz="1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163285" y="94273"/>
            <a:ext cx="1619299" cy="1029423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Прямоугольник 17"/>
              <p:cNvSpPr/>
              <p:nvPr/>
            </p:nvSpPr>
            <p:spPr>
              <a:xfrm>
                <a:off x="2078609" y="1395725"/>
                <a:ext cx="6291584" cy="22446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ru-RU" b="1" i="1" dirty="0" smtClean="0">
                    <a:solidFill>
                      <a:srgbClr val="8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Пример 7</a:t>
                </a:r>
                <a:r>
                  <a:rPr lang="ru-RU" sz="1400" b="1" dirty="0" smtClean="0">
                    <a:solidFill>
                      <a:srgbClr val="8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:r>
                  <a:rPr lang="ru-RU" b="1" i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Найдите значение выражения</a:t>
                </a:r>
                <a:r>
                  <a:rPr lang="ru-RU" b="1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>
                            <a:solidFill>
                              <a:schemeClr val="tx1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000" b="1" i="1">
                                <a:solidFill>
                                  <a:schemeClr val="tx1"/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ru-RU" sz="2000" b="1" i="1">
                                <a:solidFill>
                                  <a:schemeClr val="tx1"/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(</m:t>
                            </m:r>
                            <m:r>
                              <a:rPr lang="ru-RU" sz="2000" b="1" i="1">
                                <a:solidFill>
                                  <a:schemeClr val="tx1"/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𝟐</m:t>
                            </m:r>
                            <m:rad>
                              <m:radPr>
                                <m:degHide m:val="on"/>
                                <m:ctrlPr>
                                  <a:rPr lang="ru-RU" sz="2000" b="1" i="1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ru-RU" sz="2000" b="1" i="1">
                                    <a:solidFill>
                                      <a:schemeClr val="tx1"/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  <m:t>𝟔</m:t>
                                </m:r>
                              </m:e>
                            </m:rad>
                            <m:r>
                              <a:rPr lang="ru-RU" sz="2000" b="1" i="1">
                                <a:solidFill>
                                  <a:schemeClr val="tx1"/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)</m:t>
                            </m:r>
                          </m:e>
                          <m:sup>
                            <m:r>
                              <a:rPr lang="ru-RU" sz="2000" b="1" i="1">
                                <a:solidFill>
                                  <a:schemeClr val="tx1"/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ru-RU" sz="2000" b="1" i="1">
                            <a:solidFill>
                              <a:schemeClr val="tx1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𝟐𝟓</m:t>
                        </m:r>
                      </m:den>
                    </m:f>
                  </m:oMath>
                </a14:m>
                <a:endParaRPr lang="ru-RU" sz="2000" b="1" dirty="0">
                  <a:solidFill>
                    <a:srgbClr val="8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0"/>
                <a:r>
                  <a:rPr lang="ru-RU" sz="2000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Решение. Выполним действие в числителе: возведем во вторую степень каждый множитель в скобках: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>
                            <a:solidFill>
                              <a:srgbClr val="431D3C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000" b="1" i="1">
                                <a:solidFill>
                                  <a:srgbClr val="431D3C"/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ru-RU" sz="2000" b="1" i="1">
                                <a:solidFill>
                                  <a:srgbClr val="431D3C"/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(</m:t>
                            </m:r>
                            <m:r>
                              <a:rPr lang="ru-RU" sz="2000" b="1" i="1">
                                <a:solidFill>
                                  <a:srgbClr val="431D3C"/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𝟐</m:t>
                            </m:r>
                            <m:rad>
                              <m:radPr>
                                <m:degHide m:val="on"/>
                                <m:ctrlPr>
                                  <a:rPr lang="ru-RU" sz="2000" b="1" i="1">
                                    <a:solidFill>
                                      <a:srgbClr val="431D3C"/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ru-RU" sz="2000" b="1" i="1">
                                    <a:solidFill>
                                      <a:srgbClr val="431D3C"/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  <m:t>𝟔</m:t>
                                </m:r>
                              </m:e>
                            </m:rad>
                            <m:r>
                              <a:rPr lang="ru-RU" sz="2000" b="1" i="1">
                                <a:solidFill>
                                  <a:srgbClr val="431D3C"/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)</m:t>
                            </m:r>
                          </m:e>
                          <m:sup>
                            <m:r>
                              <a:rPr lang="ru-RU" sz="2000" b="1" i="1">
                                <a:solidFill>
                                  <a:srgbClr val="431D3C"/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ru-RU" sz="2000" b="1" i="1">
                            <a:solidFill>
                              <a:srgbClr val="431D3C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𝟐𝟓</m:t>
                        </m:r>
                      </m:den>
                    </m:f>
                  </m:oMath>
                </a14:m>
                <a:r>
                  <a:rPr lang="ru-RU" sz="2000" b="1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000" b="1" i="1" smtClean="0">
                                <a:solidFill>
                                  <a:srgbClr val="431D3C"/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ru-RU" sz="2000" b="1" i="1" smtClean="0">
                                <a:solidFill>
                                  <a:srgbClr val="431D3C"/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ru-RU" sz="2000" b="1" i="1" smtClean="0">
                                <a:solidFill>
                                  <a:srgbClr val="431D3C"/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∙</m:t>
                        </m:r>
                        <m:sSup>
                          <m:sSupPr>
                            <m:ctrlPr>
                              <a:rPr lang="ru-RU" sz="2000" b="1" i="1" smtClean="0">
                                <a:solidFill>
                                  <a:srgbClr val="431D3C"/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ru-RU" sz="2000" b="1" i="1" smtClean="0">
                                    <a:solidFill>
                                      <a:srgbClr val="431D3C"/>
                                    </a:solidFill>
                                    <a:latin typeface="Cambria Math"/>
                                    <a:ea typeface="Cambria Math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ad>
                                  <m:radPr>
                                    <m:degHide m:val="on"/>
                                    <m:ctrlPr>
                                      <a:rPr lang="ru-RU" sz="2000" b="1" i="1" smtClean="0">
                                        <a:solidFill>
                                          <a:srgbClr val="431D3C"/>
                                        </a:solidFill>
                                        <a:latin typeface="Cambria Math"/>
                                        <a:ea typeface="Cambria Math"/>
                                        <a:cs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u-RU" sz="2000" b="1" i="1" smtClean="0">
                                        <a:solidFill>
                                          <a:srgbClr val="431D3C"/>
                                        </a:solidFill>
                                        <a:latin typeface="Cambria Math"/>
                                        <a:ea typeface="Cambria Math"/>
                                        <a:cs typeface="Times New Roman" panose="02020603050405020304" pitchFamily="18" charset="0"/>
                                      </a:rPr>
                                      <m:t>𝟔</m:t>
                                    </m:r>
                                  </m:e>
                                </m:rad>
                              </m:e>
                            </m:d>
                          </m:e>
                          <m:sup>
                            <m:r>
                              <a:rPr lang="ru-RU" sz="2000" b="1" i="1" smtClean="0">
                                <a:solidFill>
                                  <a:srgbClr val="431D3C"/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ru-RU" sz="2000" b="1" i="1" smtClean="0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𝟐𝟓</m:t>
                        </m:r>
                      </m:den>
                    </m:f>
                  </m:oMath>
                </a14:m>
                <a:r>
                  <a:rPr lang="ru-RU" sz="2000" b="1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>
                            <a:solidFill>
                              <a:srgbClr val="431D3C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000" b="1" i="1">
                                <a:solidFill>
                                  <a:srgbClr val="431D3C"/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ru-RU" sz="2000" b="1" i="1">
                                <a:solidFill>
                                  <a:srgbClr val="431D3C"/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ru-RU" sz="2000" b="1" i="1">
                                <a:solidFill>
                                  <a:srgbClr val="431D3C"/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𝟐</m:t>
                            </m:r>
                          </m:sup>
                        </m:sSup>
                        <m:r>
                          <a:rPr lang="ru-RU" sz="2000" b="1" i="1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∙</m:t>
                        </m:r>
                        <m:r>
                          <a:rPr lang="ru-RU" sz="2000" b="1" i="1">
                            <a:solidFill>
                              <a:srgbClr val="431D3C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𝟔</m:t>
                        </m:r>
                      </m:num>
                      <m:den>
                        <m:r>
                          <a:rPr lang="ru-RU" sz="2000" b="1" i="1">
                            <a:solidFill>
                              <a:srgbClr val="431D3C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𝟐𝟓</m:t>
                        </m:r>
                      </m:den>
                    </m:f>
                  </m:oMath>
                </a14:m>
                <a:r>
                  <a:rPr lang="ru-RU" sz="2000" b="1" dirty="0">
                    <a:solidFill>
                      <a:srgbClr val="431D3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000" b="1" i="1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𝟐𝟒</m:t>
                        </m:r>
                      </m:num>
                      <m:den>
                        <m:r>
                          <a:rPr lang="ru-RU" sz="2000" b="1" i="1">
                            <a:solidFill>
                              <a:srgbClr val="431D3C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𝟐𝟓</m:t>
                        </m:r>
                      </m:den>
                    </m:f>
                    <m:r>
                      <a:rPr lang="ru-RU" sz="2000" b="1" i="1">
                        <a:solidFill>
                          <a:srgbClr val="431D3C"/>
                        </a:solidFill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  <m:r>
                      <a:rPr lang="ru-RU" sz="2000" b="1" i="1">
                        <a:solidFill>
                          <a:srgbClr val="431D3C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𝟎</m:t>
                    </m:r>
                    <m:r>
                      <a:rPr lang="ru-RU" sz="2000" b="1" i="1">
                        <a:solidFill>
                          <a:srgbClr val="431D3C"/>
                        </a:solidFill>
                        <a:latin typeface="Cambria Math"/>
                        <a:cs typeface="Times New Roman" panose="02020603050405020304" pitchFamily="18" charset="0"/>
                      </a:rPr>
                      <m:t>,</m:t>
                    </m:r>
                    <m:r>
                      <a:rPr lang="ru-RU" sz="2000" b="1" i="1">
                        <a:solidFill>
                          <a:srgbClr val="431D3C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𝟗𝟔</m:t>
                    </m:r>
                  </m:oMath>
                </a14:m>
                <a:endParaRPr lang="ru-RU" sz="2000" b="1" dirty="0" smtClean="0">
                  <a:solidFill>
                    <a:srgbClr val="431D3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/>
                <a:r>
                  <a:rPr lang="ru-RU" sz="2000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Ответ:0,96</a:t>
                </a:r>
                <a:endParaRPr lang="ru-RU" sz="2000" dirty="0">
                  <a:solidFill>
                    <a:srgbClr val="431D3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Прямоугольник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8609" y="1395725"/>
                <a:ext cx="6291584" cy="2244653"/>
              </a:xfrm>
              <a:prstGeom prst="rect">
                <a:avLst/>
              </a:prstGeom>
              <a:blipFill rotWithShape="1">
                <a:blip r:embed="rId13"/>
                <a:stretch>
                  <a:fillRect l="-1066" r="-872" b="-48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Прямоугольник 26"/>
          <p:cNvSpPr/>
          <p:nvPr/>
        </p:nvSpPr>
        <p:spPr>
          <a:xfrm>
            <a:off x="2078609" y="3640378"/>
            <a:ext cx="62646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</a:t>
            </a:r>
            <a:r>
              <a:rPr lang="ru-RU" b="1" i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400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значение выражения</a:t>
            </a:r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Прямоугольник 30"/>
              <p:cNvSpPr/>
              <p:nvPr/>
            </p:nvSpPr>
            <p:spPr>
              <a:xfrm>
                <a:off x="2140745" y="4017238"/>
                <a:ext cx="6660303" cy="21820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000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Решение. Используя свойство квадратных корней, внесем </a:t>
                </a:r>
              </a:p>
              <a:p>
                <a:r>
                  <a:rPr lang="ru-RU" sz="2000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подкоренные выражения корней под один корень второй </a:t>
                </a:r>
              </a:p>
              <a:p>
                <a:r>
                  <a:rPr lang="ru-RU" sz="2000" dirty="0">
                    <a:solidFill>
                      <a:srgbClr val="431D3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</a:t>
                </a:r>
                <a:r>
                  <a:rPr lang="ru-RU" sz="2000" dirty="0" smtClean="0">
                    <a:solidFill>
                      <a:srgbClr val="431D3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тепени: </a:t>
                </a:r>
              </a:p>
              <a:p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 подкоренном выражении выделим квадраты множителей и </a:t>
                </a:r>
              </a:p>
              <a:p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найдем значение квадратного корня: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ru-RU" i="1" dirty="0" smtClean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b="0" i="1" dirty="0" smtClean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11</m:t>
                            </m:r>
                          </m:e>
                          <m:sup>
                            <m:r>
                              <a:rPr lang="ru-RU" b="0" i="1" dirty="0" smtClean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ru-RU" i="1" dirty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∙</m:t>
                        </m:r>
                        <m:sSup>
                          <m:sSupPr>
                            <m:ctrlPr>
                              <a:rPr lang="ru-RU" i="1" dirty="0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ru-RU" i="1" dirty="0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e>
                          <m:sup>
                            <m:r>
                              <a:rPr lang="ru-RU" i="1" dirty="0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ru-RU" i="1" dirty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∙</m:t>
                        </m:r>
                        <m:sSup>
                          <m:sSupPr>
                            <m:ctrlPr>
                              <a:rPr lang="ru-RU" i="1" dirty="0" smtClean="0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ru-RU" i="1" dirty="0" smtClean="0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ru-RU" i="1" dirty="0" smtClean="0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0" i="1" dirty="0" smtClean="0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  <a:ea typeface="Cambria Math"/>
                                      </a:rPr>
                                      <m:t>3</m:t>
                                    </m:r>
                                  </m:e>
                                  <m:sup>
                                    <m:r>
                                      <a:rPr lang="ru-RU" b="0" i="1" dirty="0" smtClean="0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  <a:ea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</m:d>
                          </m:e>
                          <m:sup>
                            <m:r>
                              <a:rPr lang="ru-RU" b="0" i="1" dirty="0" smtClean="0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ru-RU" b="0" i="1" dirty="0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=11∙2∙</m:t>
                    </m:r>
                    <m:sSup>
                      <m:sSupPr>
                        <m:ctrlPr>
                          <a:rPr lang="ru-RU" b="0" i="1" dirty="0" smtClean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ru-RU" b="0" i="1" dirty="0" smtClean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3</m:t>
                        </m:r>
                      </m:e>
                      <m:sup>
                        <m:r>
                          <a:rPr lang="ru-RU" b="0" i="1" dirty="0" smtClean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sup>
                    </m:sSup>
                    <m:r>
                      <a:rPr lang="ru-RU" b="0" i="1" dirty="0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=198 </m:t>
                    </m:r>
                    <m:r>
                      <a:rPr lang="ru-RU" i="1" dirty="0">
                        <a:solidFill>
                          <a:prstClr val="black"/>
                        </a:solidFill>
                        <a:latin typeface="Cambria Math"/>
                      </a:rPr>
                      <m:t> </m:t>
                    </m:r>
                  </m:oMath>
                </a14:m>
                <a:endPara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Ответ: 198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1" name="Прямоугольник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0745" y="4017238"/>
                <a:ext cx="6660303" cy="2182072"/>
              </a:xfrm>
              <a:prstGeom prst="rect">
                <a:avLst/>
              </a:prstGeom>
              <a:blipFill rotWithShape="1">
                <a:blip r:embed="rId14"/>
                <a:stretch>
                  <a:fillRect l="-915" t="-1397" b="-363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6531372" y="3600046"/>
                <a:ext cx="2119234" cy="4499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ru-RU" i="1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ru-RU" b="0" i="1" smtClean="0">
                              <a:latin typeface="Cambria Math"/>
                            </a:rPr>
                            <m:t>11</m:t>
                          </m:r>
                          <m:r>
                            <a:rPr lang="ru-RU" b="0" i="1" smtClean="0">
                              <a:latin typeface="Cambria Math"/>
                              <a:ea typeface="Cambria Math"/>
                            </a:rPr>
                            <m:t>∙</m:t>
                          </m:r>
                          <m:sSup>
                            <m:sSupPr>
                              <m:ctrlPr>
                                <a:rPr lang="ru-RU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ru-RU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ru-RU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ru-RU" i="1" smtClean="0">
                          <a:latin typeface="Cambria Math"/>
                          <a:ea typeface="Cambria Math"/>
                        </a:rPr>
                        <m:t>∙</m:t>
                      </m:r>
                      <m:rad>
                        <m:radPr>
                          <m:degHide m:val="on"/>
                          <m:ctrlPr>
                            <a:rPr lang="ru-RU" i="1" smtClean="0">
                              <a:latin typeface="Cambria Math"/>
                              <a:ea typeface="Cambria Math"/>
                            </a:rPr>
                          </m:ctrlPr>
                        </m:radPr>
                        <m:deg/>
                        <m:e>
                          <m:r>
                            <a:rPr lang="ru-RU" b="0" i="1" smtClean="0">
                              <a:latin typeface="Cambria Math"/>
                              <a:ea typeface="Cambria Math"/>
                            </a:rPr>
                            <m:t>11∙</m:t>
                          </m:r>
                          <m:sSup>
                            <m:sSupPr>
                              <m:ctrlPr>
                                <a:rPr lang="ru-RU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ru-RU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e>
                            <m:sup>
                              <m:r>
                                <a:rPr lang="ru-RU" b="0" i="1" smtClean="0">
                                  <a:latin typeface="Cambria Math"/>
                                  <a:ea typeface="Cambria Math"/>
                                </a:rPr>
                                <m:t>4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1372" y="3600046"/>
                <a:ext cx="2119234" cy="449995"/>
              </a:xfrm>
              <a:prstGeom prst="rect">
                <a:avLst/>
              </a:prstGeom>
              <a:blipFill rotWithShape="1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3378013" y="4682861"/>
                <a:ext cx="3859583" cy="4064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b="0" i="1" smtClean="0">
                            <a:latin typeface="Cambria Math"/>
                          </a:rPr>
                          <m:t>11</m:t>
                        </m:r>
                        <m:r>
                          <a:rPr lang="ru-RU" b="0" i="1" smtClean="0">
                            <a:latin typeface="Cambria Math"/>
                            <a:ea typeface="Cambria Math"/>
                          </a:rPr>
                          <m:t>∙</m:t>
                        </m:r>
                        <m:sSup>
                          <m:sSupPr>
                            <m:ctrlPr>
                              <a:rPr lang="ru-RU" b="0" i="1" smtClean="0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ru-RU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e>
                          <m:sup>
                            <m:r>
                              <a:rPr lang="ru-RU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ru-RU" i="1" smtClean="0">
                        <a:latin typeface="Cambria Math"/>
                        <a:ea typeface="Cambria Math"/>
                      </a:rPr>
                      <m:t>∙</m:t>
                    </m:r>
                    <m:rad>
                      <m:radPr>
                        <m:degHide m:val="on"/>
                        <m:ctrlPr>
                          <a:rPr lang="ru-RU" i="1" smtClean="0">
                            <a:latin typeface="Cambria Math"/>
                            <a:ea typeface="Cambria Math"/>
                          </a:rPr>
                        </m:ctrlPr>
                      </m:radPr>
                      <m:deg/>
                      <m:e>
                        <m:r>
                          <a:rPr lang="ru-RU" b="0" i="1" smtClean="0">
                            <a:latin typeface="Cambria Math"/>
                            <a:ea typeface="Cambria Math"/>
                          </a:rPr>
                          <m:t>11∙</m:t>
                        </m:r>
                        <m:sSup>
                          <m:sSupPr>
                            <m:ctrlPr>
                              <a:rPr lang="ru-RU" b="0" i="1" smtClean="0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ru-RU" b="0" i="1" smtClean="0">
                                <a:latin typeface="Cambria Math"/>
                                <a:ea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ru-RU" b="0" i="1" smtClean="0">
                                <a:latin typeface="Cambria Math"/>
                                <a:ea typeface="Cambria Math"/>
                              </a:rPr>
                              <m:t>4</m:t>
                            </m:r>
                          </m:sup>
                        </m:sSup>
                      </m:e>
                    </m:rad>
                  </m:oMath>
                </a14:m>
                <a:r>
                  <a:rPr lang="ru-RU" dirty="0" smtClean="0"/>
                  <a:t>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b="0" i="1" dirty="0" smtClean="0">
                            <a:latin typeface="Cambria Math"/>
                          </a:rPr>
                          <m:t>11</m:t>
                        </m:r>
                        <m:r>
                          <a:rPr lang="ru-RU" b="0" i="1" dirty="0" smtClean="0">
                            <a:latin typeface="Cambria Math"/>
                            <a:ea typeface="Cambria Math"/>
                          </a:rPr>
                          <m:t>∙</m:t>
                        </m:r>
                        <m:sSup>
                          <m:sSupPr>
                            <m:ctrlPr>
                              <a:rPr lang="ru-RU" b="0" i="1" dirty="0" smtClean="0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ru-RU" b="0" i="1" dirty="0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e>
                          <m:sup>
                            <m:r>
                              <a:rPr lang="ru-RU" b="0" i="1" dirty="0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ru-RU" b="0" i="1" dirty="0" smtClean="0">
                            <a:latin typeface="Cambria Math"/>
                            <a:ea typeface="Cambria Math"/>
                          </a:rPr>
                          <m:t>∙11∙</m:t>
                        </m:r>
                        <m:sSup>
                          <m:sSupPr>
                            <m:ctrlPr>
                              <a:rPr lang="ru-RU" b="0" i="1" dirty="0" smtClean="0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ru-RU" b="0" i="1" dirty="0" smtClean="0">
                                <a:latin typeface="Cambria Math"/>
                                <a:ea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ru-RU" b="0" i="1" dirty="0" smtClean="0">
                                <a:latin typeface="Cambria Math"/>
                                <a:ea typeface="Cambria Math"/>
                              </a:rPr>
                              <m:t>4</m:t>
                            </m:r>
                          </m:sup>
                        </m:sSup>
                      </m:e>
                    </m:rad>
                    <m:r>
                      <a:rPr lang="ru-RU" b="0" i="1" dirty="0" smtClean="0">
                        <a:latin typeface="Cambria Math"/>
                      </a:rPr>
                      <m:t>. </m:t>
                    </m:r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8013" y="4682861"/>
                <a:ext cx="3859583" cy="406458"/>
              </a:xfrm>
              <a:prstGeom prst="rect">
                <a:avLst/>
              </a:prstGeom>
              <a:blipFill rotWithShape="1">
                <a:blip r:embed="rId16"/>
                <a:stretch>
                  <a:fillRect b="-2089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Прямоугольник с двумя скругленными противолежащими углами 28"/>
          <p:cNvSpPr/>
          <p:nvPr/>
        </p:nvSpPr>
        <p:spPr>
          <a:xfrm>
            <a:off x="238424" y="115723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7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4211960" y="6015296"/>
            <a:ext cx="504056" cy="31129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назад 2">
            <a:hlinkClick r:id="" action="ppaction://hlinkshowjump?jump=previousslide" highlightClick="1"/>
          </p:cNvPr>
          <p:cNvSpPr/>
          <p:nvPr/>
        </p:nvSpPr>
        <p:spPr>
          <a:xfrm>
            <a:off x="6660232" y="6015296"/>
            <a:ext cx="503053" cy="311297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76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24657" y="6165304"/>
            <a:ext cx="4584328" cy="72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4608985" y="6165304"/>
            <a:ext cx="4520978" cy="69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332859" y="499257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325963" y="2739322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360615" y="4230326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072647" y="383781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325963" y="3492549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с двумя скругленными противолежащими углами 23"/>
          <p:cNvSpPr/>
          <p:nvPr/>
        </p:nvSpPr>
        <p:spPr>
          <a:xfrm>
            <a:off x="313272" y="121628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313272" y="194568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4139951" y="383781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1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3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t="9993" r="6776" b="2749"/>
          <a:stretch/>
        </p:blipFill>
        <p:spPr bwMode="auto">
          <a:xfrm>
            <a:off x="7843112" y="134946"/>
            <a:ext cx="1231900" cy="1257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2072647" y="1216283"/>
            <a:ext cx="6768752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lvl="0" algn="ctr"/>
            <a:r>
              <a:rPr lang="ru-RU" sz="2400" b="1" dirty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Уважаемые школьники!</a:t>
            </a:r>
            <a:endParaRPr lang="ru-RU" sz="2400" dirty="0">
              <a:solidFill>
                <a:srgbClr val="0020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marL="45720" lvl="0" algn="just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Хорошо развитые навыки — одно из условий успешного обучения учащихся и сдачи экзамена. Чтобы сдать экзамен по математике в 9–ом, а позже в 11-ом классах, необходимо качественно осваивать математику и прежде всего, нужно научиться считать.  </a:t>
            </a:r>
          </a:p>
          <a:p>
            <a:pPr marL="45720" lvl="0" algn="just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Подготовка к сдаче ОГЭ и ЕГЭ по математике должна идти через приобретение и освоение конкретных математических знаний. Только это обеспечит выпускнику успешную сдачу экзамена. </a:t>
            </a:r>
          </a:p>
          <a:p>
            <a:pPr marL="45720" lvl="0" algn="just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Предложенный веб-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квест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содержит историческую справку о развитии числа в математике, а также справочный материал по теме. На страницах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квеста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 найдете примеры для самостоятельного решения. </a:t>
            </a:r>
          </a:p>
          <a:p>
            <a:pPr marL="45720" lvl="0" algn="just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Чтобы успешно пройти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квест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изучите внимательно </a:t>
            </a:r>
          </a:p>
          <a:p>
            <a:pPr marL="45720" lvl="0" algn="ctr"/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  <a:hlinkClick r:id="rId9" action="ppaction://hlinksldjump"/>
              </a:rPr>
              <a:t>порядок работы. </a:t>
            </a:r>
            <a:endParaRPr lang="ru-RU" b="1" dirty="0">
              <a:solidFill>
                <a:srgbClr val="00206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0898"/>
            <a:ext cx="1162222" cy="1082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843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330728" y="4682861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67374" y="3981666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32272" y="44653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29916" y="3222309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67374" y="551723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163285" y="94273"/>
            <a:ext cx="1619299" cy="1029423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9" name="Скругленный прямоугольник 28"/>
          <p:cNvSpPr/>
          <p:nvPr/>
        </p:nvSpPr>
        <p:spPr>
          <a:xfrm>
            <a:off x="2085840" y="1698152"/>
            <a:ext cx="6696744" cy="3606410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Итак, для успешного выполнения необходимо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помнить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: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lvl="0"/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порядок проведения арифметических операций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 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—</a:t>
            </a:r>
            <a:r>
              <a:rPr lang="ru-RU" sz="2000" i="1" dirty="0" smtClean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сначала </a:t>
            </a:r>
            <a:r>
              <a:rPr lang="ru-RU" sz="2000" i="1" dirty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производятся действия в скобках, затем возведение в степень или извлечение корня, затем умножения и деления, а затем вычитания и сложения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,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lvl="0"/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правила умножения и деления десятичных дробей в столбик,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lvl="0"/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правила вычисления обыкновенных дробей,</a:t>
            </a:r>
          </a:p>
          <a:p>
            <a:pPr lvl="0"/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правила действий со 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степенями, </a:t>
            </a:r>
          </a:p>
          <a:p>
            <a:pPr lvl="0"/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правила действий 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с корнями.</a:t>
            </a:r>
          </a:p>
          <a:p>
            <a:pPr lvl="0"/>
            <a:endParaRPr lang="ru-RU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6" name="Прямоугольник с двумя скругленными противолежащими углами 15"/>
          <p:cNvSpPr/>
          <p:nvPr/>
        </p:nvSpPr>
        <p:spPr>
          <a:xfrm>
            <a:off x="227560" y="1123696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3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355976" y="5766264"/>
            <a:ext cx="1296144" cy="327032"/>
          </a:xfrm>
          <a:prstGeom prst="roundRect">
            <a:avLst/>
          </a:prstGeom>
          <a:solidFill>
            <a:srgbClr val="CCFF66"/>
          </a:solidFill>
          <a:ln w="38100">
            <a:solidFill>
              <a:srgbClr val="2171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anose="020B0A04020102020204" pitchFamily="34" charset="0"/>
                <a:hlinkClick r:id="rId7" action="ppaction://hlinksldjump"/>
              </a:rPr>
              <a:t>далее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491880" y="621406"/>
            <a:ext cx="3240360" cy="498065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РЕШИТЕ САМОСТОЯТЕЛЬНО</a:t>
            </a:r>
            <a:endParaRPr lang="ru-RU" sz="1400" b="1" dirty="0">
              <a:solidFill>
                <a:srgbClr val="C00000"/>
              </a:solidFill>
              <a:latin typeface="Arial Black" panose="020B0A040201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07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32272" y="468500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42616" y="396861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177728" y="36642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42616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42616" y="537621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1210" y="64952"/>
            <a:ext cx="1457796" cy="926752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2897744" y="1447960"/>
            <a:ext cx="40494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 пример на тему</a:t>
            </a:r>
          </a:p>
          <a:p>
            <a:pPr marL="342900" indent="-342900">
              <a:buAutoNum type="arabicParenR"/>
            </a:pPr>
            <a:endParaRPr lang="ru-RU" sz="1400" b="1" u="sng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717788" y="2199370"/>
            <a:ext cx="1944216" cy="504056"/>
          </a:xfrm>
          <a:prstGeom prst="roundRec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Arial Black" panose="020B0A04020102020204" pitchFamily="34" charset="0"/>
                <a:cs typeface="Arial" panose="020B0604020202020204" pitchFamily="34" charset="0"/>
                <a:hlinkClick r:id="rId13" action="ppaction://hlinksldjump"/>
              </a:rPr>
              <a:t>ДРОБИ</a:t>
            </a:r>
          </a:p>
          <a:p>
            <a:pPr algn="ctr"/>
            <a:r>
              <a:rPr lang="ru-RU" sz="1400" b="1" dirty="0">
                <a:latin typeface="Arial Black" panose="020B0A04020102020204" pitchFamily="34" charset="0"/>
                <a:cs typeface="Arial" panose="020B0604020202020204" pitchFamily="34" charset="0"/>
                <a:hlinkClick r:id="rId13" action="ppaction://hlinksldjump"/>
              </a:rPr>
              <a:t>ПРИМЕР №1</a:t>
            </a:r>
            <a:endParaRPr lang="ru-RU" sz="14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219069" y="2186274"/>
            <a:ext cx="1944216" cy="504056"/>
          </a:xfrm>
          <a:prstGeom prst="roundRec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Arial Black" panose="020B0A04020102020204" pitchFamily="34" charset="0"/>
                <a:cs typeface="Arial" panose="020B0604020202020204" pitchFamily="34" charset="0"/>
                <a:hlinkClick r:id="rId14" action="ppaction://hlinksldjump"/>
              </a:rPr>
              <a:t>СТЕПЕНИ</a:t>
            </a:r>
          </a:p>
          <a:p>
            <a:pPr algn="ctr"/>
            <a:r>
              <a:rPr lang="ru-RU" sz="1400" b="1" dirty="0">
                <a:latin typeface="Arial Black" panose="020B0A04020102020204" pitchFamily="34" charset="0"/>
                <a:cs typeface="Arial" panose="020B0604020202020204" pitchFamily="34" charset="0"/>
                <a:hlinkClick r:id="rId14" action="ppaction://hlinksldjump"/>
              </a:rPr>
              <a:t>ПРИМЕР </a:t>
            </a:r>
            <a:r>
              <a:rPr lang="ru-RU" sz="1400" b="1" dirty="0" smtClean="0">
                <a:latin typeface="Arial Black" panose="020B0A04020102020204" pitchFamily="34" charset="0"/>
                <a:cs typeface="Arial" panose="020B0604020202020204" pitchFamily="34" charset="0"/>
                <a:hlinkClick r:id="rId14" action="ppaction://hlinksldjump"/>
              </a:rPr>
              <a:t>№6</a:t>
            </a:r>
            <a:endParaRPr lang="ru-RU" sz="14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702868" y="2837644"/>
            <a:ext cx="1944216" cy="504056"/>
          </a:xfrm>
          <a:prstGeom prst="roundRec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Arial Black" panose="020B0A04020102020204" pitchFamily="34" charset="0"/>
                <a:cs typeface="Arial" panose="020B0604020202020204" pitchFamily="34" charset="0"/>
                <a:hlinkClick r:id="rId15" action="ppaction://hlinksldjump"/>
              </a:rPr>
              <a:t>ДРОБИ</a:t>
            </a:r>
          </a:p>
          <a:p>
            <a:pPr algn="ctr"/>
            <a:r>
              <a:rPr lang="ru-RU" sz="1400" b="1" dirty="0">
                <a:latin typeface="Arial Black" panose="020B0A04020102020204" pitchFamily="34" charset="0"/>
                <a:cs typeface="Arial" panose="020B0604020202020204" pitchFamily="34" charset="0"/>
                <a:hlinkClick r:id="rId15" action="ppaction://hlinksldjump"/>
              </a:rPr>
              <a:t>ПРИМЕР </a:t>
            </a:r>
            <a:r>
              <a:rPr lang="ru-RU" sz="1400" b="1" dirty="0" smtClean="0">
                <a:latin typeface="Arial Black" panose="020B0A04020102020204" pitchFamily="34" charset="0"/>
                <a:cs typeface="Arial" panose="020B0604020202020204" pitchFamily="34" charset="0"/>
                <a:hlinkClick r:id="rId15" action="ppaction://hlinksldjump"/>
              </a:rPr>
              <a:t>№2</a:t>
            </a:r>
            <a:endParaRPr lang="ru-RU" sz="14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219069" y="2837644"/>
            <a:ext cx="1944216" cy="504056"/>
          </a:xfrm>
          <a:prstGeom prst="roundRec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Arial Black" panose="020B0A04020102020204" pitchFamily="34" charset="0"/>
                <a:cs typeface="Arial" panose="020B0604020202020204" pitchFamily="34" charset="0"/>
                <a:hlinkClick r:id="rId16" action="ppaction://hlinksldjump"/>
              </a:rPr>
              <a:t>КОРНИ</a:t>
            </a:r>
          </a:p>
          <a:p>
            <a:pPr algn="ctr"/>
            <a:r>
              <a:rPr lang="ru-RU" sz="1400" b="1" dirty="0">
                <a:latin typeface="Arial Black" panose="020B0A04020102020204" pitchFamily="34" charset="0"/>
                <a:cs typeface="Arial" panose="020B0604020202020204" pitchFamily="34" charset="0"/>
                <a:hlinkClick r:id="rId16" action="ppaction://hlinksldjump"/>
              </a:rPr>
              <a:t>ПРИМЕР </a:t>
            </a:r>
            <a:r>
              <a:rPr lang="ru-RU" sz="1400" b="1" dirty="0" smtClean="0">
                <a:latin typeface="Arial Black" panose="020B0A04020102020204" pitchFamily="34" charset="0"/>
                <a:cs typeface="Arial" panose="020B0604020202020204" pitchFamily="34" charset="0"/>
                <a:hlinkClick r:id="rId16" action="ppaction://hlinksldjump"/>
              </a:rPr>
              <a:t>№7</a:t>
            </a:r>
            <a:endParaRPr lang="ru-RU" sz="14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2702868" y="3459944"/>
            <a:ext cx="1944216" cy="504056"/>
          </a:xfrm>
          <a:prstGeom prst="roundRec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Arial Black" panose="020B0A04020102020204" pitchFamily="34" charset="0"/>
                <a:cs typeface="Arial" panose="020B0604020202020204" pitchFamily="34" charset="0"/>
                <a:hlinkClick r:id="rId17" action="ppaction://hlinksldjump"/>
              </a:rPr>
              <a:t>ДРОБИ</a:t>
            </a:r>
          </a:p>
          <a:p>
            <a:pPr algn="ctr"/>
            <a:r>
              <a:rPr lang="ru-RU" sz="1400" b="1" dirty="0">
                <a:latin typeface="Arial Black" panose="020B0A04020102020204" pitchFamily="34" charset="0"/>
                <a:cs typeface="Arial" panose="020B0604020202020204" pitchFamily="34" charset="0"/>
                <a:hlinkClick r:id="rId17" action="ppaction://hlinksldjump"/>
              </a:rPr>
              <a:t>ПРИМЕР </a:t>
            </a:r>
            <a:r>
              <a:rPr lang="ru-RU" sz="1400" b="1" dirty="0" smtClean="0">
                <a:latin typeface="Arial Black" panose="020B0A04020102020204" pitchFamily="34" charset="0"/>
                <a:cs typeface="Arial" panose="020B0604020202020204" pitchFamily="34" charset="0"/>
                <a:hlinkClick r:id="rId17" action="ppaction://hlinksldjump"/>
              </a:rPr>
              <a:t>№3</a:t>
            </a:r>
            <a:endParaRPr lang="ru-RU" sz="14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219069" y="3459944"/>
            <a:ext cx="1944216" cy="504056"/>
          </a:xfrm>
          <a:prstGeom prst="roundRec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Arial Black" panose="020B0A04020102020204" pitchFamily="34" charset="0"/>
                <a:cs typeface="Arial" panose="020B0604020202020204" pitchFamily="34" charset="0"/>
                <a:hlinkClick r:id="rId18" action="ppaction://hlinksldjump"/>
              </a:rPr>
              <a:t>КОРНИ</a:t>
            </a:r>
          </a:p>
          <a:p>
            <a:pPr algn="ctr"/>
            <a:r>
              <a:rPr lang="ru-RU" sz="1400" b="1" dirty="0" smtClean="0">
                <a:latin typeface="Arial Black" panose="020B0A04020102020204" pitchFamily="34" charset="0"/>
                <a:cs typeface="Arial" panose="020B0604020202020204" pitchFamily="34" charset="0"/>
                <a:hlinkClick r:id="rId18" action="ppaction://hlinksldjump"/>
              </a:rPr>
              <a:t>ПРИМЕР №8</a:t>
            </a:r>
            <a:endParaRPr lang="ru-RU" sz="14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2709776" y="4049080"/>
            <a:ext cx="1944216" cy="504056"/>
          </a:xfrm>
          <a:prstGeom prst="roundRec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Arial Black" panose="020B0A04020102020204" pitchFamily="34" charset="0"/>
                <a:cs typeface="Arial" panose="020B0604020202020204" pitchFamily="34" charset="0"/>
                <a:hlinkClick r:id="rId19" action="ppaction://hlinksldjump"/>
              </a:rPr>
              <a:t>СТЕПЕНИ</a:t>
            </a:r>
          </a:p>
          <a:p>
            <a:pPr algn="ctr"/>
            <a:r>
              <a:rPr lang="ru-RU" sz="1400" b="1" dirty="0" smtClean="0">
                <a:latin typeface="Arial Black" panose="020B0A04020102020204" pitchFamily="34" charset="0"/>
                <a:cs typeface="Arial" panose="020B0604020202020204" pitchFamily="34" charset="0"/>
                <a:hlinkClick r:id="rId19" action="ppaction://hlinksldjump"/>
              </a:rPr>
              <a:t>ПРИМЕР №4</a:t>
            </a:r>
            <a:endParaRPr lang="ru-RU" sz="14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219069" y="4049080"/>
            <a:ext cx="1944216" cy="504056"/>
          </a:xfrm>
          <a:prstGeom prst="roundRec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Arial Black" panose="020B0A04020102020204" pitchFamily="34" charset="0"/>
                <a:cs typeface="Arial" panose="020B0604020202020204" pitchFamily="34" charset="0"/>
                <a:hlinkClick r:id="rId20" action="ppaction://hlinksldjump"/>
              </a:rPr>
              <a:t>КОРНИ</a:t>
            </a:r>
          </a:p>
          <a:p>
            <a:pPr algn="ctr"/>
            <a:r>
              <a:rPr lang="ru-RU" sz="1400" b="1" dirty="0">
                <a:latin typeface="Arial Black" panose="020B0A04020102020204" pitchFamily="34" charset="0"/>
                <a:cs typeface="Arial" panose="020B0604020202020204" pitchFamily="34" charset="0"/>
                <a:hlinkClick r:id="rId20" action="ppaction://hlinksldjump"/>
              </a:rPr>
              <a:t>ПРИМЕР </a:t>
            </a:r>
            <a:r>
              <a:rPr lang="ru-RU" sz="1400" b="1" dirty="0" smtClean="0">
                <a:latin typeface="Arial Black" panose="020B0A04020102020204" pitchFamily="34" charset="0"/>
                <a:cs typeface="Arial" panose="020B0604020202020204" pitchFamily="34" charset="0"/>
                <a:hlinkClick r:id="rId20" action="ppaction://hlinksldjump"/>
              </a:rPr>
              <a:t>№9</a:t>
            </a:r>
            <a:endParaRPr lang="ru-RU" sz="14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219069" y="4711886"/>
            <a:ext cx="1944216" cy="504056"/>
          </a:xfrm>
          <a:prstGeom prst="roundRec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Arial Black" panose="020B0A04020102020204" pitchFamily="34" charset="0"/>
                <a:cs typeface="Arial" panose="020B0604020202020204" pitchFamily="34" charset="0"/>
                <a:hlinkClick r:id="rId21" action="ppaction://hlinksldjump"/>
              </a:rPr>
              <a:t>КОРНИ</a:t>
            </a:r>
          </a:p>
          <a:p>
            <a:pPr algn="ctr"/>
            <a:r>
              <a:rPr lang="ru-RU" sz="1400" b="1" dirty="0">
                <a:latin typeface="Arial Black" panose="020B0A04020102020204" pitchFamily="34" charset="0"/>
                <a:cs typeface="Arial" panose="020B0604020202020204" pitchFamily="34" charset="0"/>
                <a:hlinkClick r:id="rId21" action="ppaction://hlinksldjump"/>
              </a:rPr>
              <a:t>ПРИМЕР </a:t>
            </a:r>
            <a:r>
              <a:rPr lang="ru-RU" sz="1400" b="1" dirty="0" smtClean="0">
                <a:latin typeface="Arial Black" panose="020B0A04020102020204" pitchFamily="34" charset="0"/>
                <a:cs typeface="Arial" panose="020B0604020202020204" pitchFamily="34" charset="0"/>
                <a:hlinkClick r:id="rId21" action="ppaction://hlinksldjump"/>
              </a:rPr>
              <a:t>№10</a:t>
            </a:r>
            <a:endParaRPr lang="ru-RU" sz="14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2709776" y="4685005"/>
            <a:ext cx="1944216" cy="504056"/>
          </a:xfrm>
          <a:prstGeom prst="roundRec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Arial Black" panose="020B0A04020102020204" pitchFamily="34" charset="0"/>
                <a:cs typeface="Arial" panose="020B0604020202020204" pitchFamily="34" charset="0"/>
                <a:hlinkClick r:id="rId22" action="ppaction://hlinksldjump"/>
              </a:rPr>
              <a:t>СТЕПЕНИ</a:t>
            </a:r>
          </a:p>
          <a:p>
            <a:pPr algn="ctr"/>
            <a:r>
              <a:rPr lang="ru-RU" sz="1400" b="1" dirty="0">
                <a:latin typeface="Arial Black" panose="020B0A04020102020204" pitchFamily="34" charset="0"/>
                <a:cs typeface="Arial" panose="020B0604020202020204" pitchFamily="34" charset="0"/>
                <a:hlinkClick r:id="rId22" action="ppaction://hlinksldjump"/>
              </a:rPr>
              <a:t>ПРИМЕР </a:t>
            </a:r>
            <a:r>
              <a:rPr lang="ru-RU" sz="1400" b="1" dirty="0" smtClean="0">
                <a:latin typeface="Arial Black" panose="020B0A04020102020204" pitchFamily="34" charset="0"/>
                <a:cs typeface="Arial" panose="020B0604020202020204" pitchFamily="34" charset="0"/>
                <a:hlinkClick r:id="rId22" action="ppaction://hlinksldjump"/>
              </a:rPr>
              <a:t>№5</a:t>
            </a:r>
            <a:endParaRPr lang="ru-RU" sz="14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579" y="37867"/>
            <a:ext cx="969286" cy="1155178"/>
          </a:xfrm>
          <a:prstGeom prst="ellipse">
            <a:avLst/>
          </a:prstGeom>
          <a:ln w="9525">
            <a:solidFill>
              <a:srgbClr val="6600FF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2" name="Скругленный прямоугольник 41"/>
          <p:cNvSpPr/>
          <p:nvPr/>
        </p:nvSpPr>
        <p:spPr>
          <a:xfrm>
            <a:off x="4427985" y="366424"/>
            <a:ext cx="3240360" cy="498065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РЕШИТЕ САМОСТОЯТЕЛЬНО</a:t>
            </a:r>
            <a:endParaRPr lang="ru-RU" sz="1400" b="1" dirty="0">
              <a:solidFill>
                <a:srgbClr val="C00000"/>
              </a:solidFill>
              <a:latin typeface="Arial Black" panose="020B0A040201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9" name="Прямоугольник с двумя скругленными противолежащими углами 28"/>
          <p:cNvSpPr/>
          <p:nvPr/>
        </p:nvSpPr>
        <p:spPr>
          <a:xfrm>
            <a:off x="231210" y="112474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24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4237725" y="5625244"/>
            <a:ext cx="1296144" cy="327032"/>
          </a:xfrm>
          <a:prstGeom prst="roundRect">
            <a:avLst/>
          </a:prstGeom>
          <a:solidFill>
            <a:srgbClr val="CCFF66"/>
          </a:solidFill>
          <a:ln w="38100">
            <a:solidFill>
              <a:srgbClr val="2171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anose="020B0A04020102020204" pitchFamily="34" charset="0"/>
                <a:hlinkClick r:id="rId25" action="ppaction://hlinksldjump"/>
              </a:rPr>
              <a:t>вперед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47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32272" y="468500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42616" y="396861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177728" y="36642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42616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42616" y="537621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1210" y="64952"/>
            <a:ext cx="1457796" cy="926752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2897744" y="1447960"/>
            <a:ext cx="40494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 пример на тему</a:t>
            </a:r>
          </a:p>
          <a:p>
            <a:pPr marL="342900" indent="-342900">
              <a:buAutoNum type="arabicParenR"/>
            </a:pPr>
            <a:endParaRPr lang="ru-RU" sz="1400" b="1" u="sng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579" y="37867"/>
            <a:ext cx="969286" cy="1155178"/>
          </a:xfrm>
          <a:prstGeom prst="ellipse">
            <a:avLst/>
          </a:prstGeom>
          <a:ln w="9525">
            <a:solidFill>
              <a:srgbClr val="6600FF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2177728" y="1942670"/>
            <a:ext cx="40494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Дроби</a:t>
            </a:r>
          </a:p>
          <a:p>
            <a:pPr marL="342900" indent="-342900">
              <a:buAutoNum type="arabicParenR"/>
            </a:pPr>
            <a:endParaRPr lang="ru-RU" sz="1400" b="1" u="sng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Прямоугольник 41"/>
              <p:cNvSpPr/>
              <p:nvPr/>
            </p:nvSpPr>
            <p:spPr>
              <a:xfrm>
                <a:off x="2285237" y="3081785"/>
                <a:ext cx="6120680" cy="6597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ru-RU" sz="1600" b="1" dirty="0" smtClean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Найдите значение выражения: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𝟔</m:t>
                        </m:r>
                        <m:r>
                          <a:rPr lang="ru-RU" sz="24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ru-RU" sz="24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𝟗</m:t>
                        </m:r>
                        <m:r>
                          <a:rPr lang="ru-RU" sz="24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ru-RU" sz="24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𝟏</m:t>
                        </m:r>
                        <m:r>
                          <a:rPr lang="ru-RU" sz="24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ru-RU" sz="24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𝟓</m:t>
                        </m:r>
                      </m:num>
                      <m:den>
                        <m:r>
                          <a:rPr lang="ru-RU" sz="24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ru-RU" sz="24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ru-RU" sz="24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ru-RU" sz="2400" b="1" dirty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2000" b="1" dirty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  </a:t>
                </a:r>
              </a:p>
            </p:txBody>
          </p:sp>
        </mc:Choice>
        <mc:Fallback xmlns="">
          <p:sp>
            <p:nvSpPr>
              <p:cNvPr id="42" name="Прямоугольник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5237" y="3081785"/>
                <a:ext cx="6120680" cy="659796"/>
              </a:xfrm>
              <a:prstGeom prst="rect">
                <a:avLst/>
              </a:prstGeom>
              <a:blipFill rotWithShape="1">
                <a:blip r:embed="rId14"/>
                <a:stretch>
                  <a:fillRect l="-59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Прямоугольник 42"/>
          <p:cNvSpPr/>
          <p:nvPr/>
        </p:nvSpPr>
        <p:spPr>
          <a:xfrm>
            <a:off x="2285237" y="2640134"/>
            <a:ext cx="12971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1</a:t>
            </a:r>
            <a:endParaRPr lang="ru-RU" sz="2000" b="1" u="sng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683674" y="4867876"/>
            <a:ext cx="1372061" cy="379152"/>
          </a:xfrm>
          <a:prstGeom prst="roundRect">
            <a:avLst/>
          </a:prstGeom>
          <a:solidFill>
            <a:srgbClr val="CCFFCC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15" action="ppaction://hlinksldjump"/>
              </a:rPr>
              <a:t>Подсказка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427984" y="4742972"/>
            <a:ext cx="1443516" cy="504056"/>
          </a:xfrm>
          <a:prstGeom prst="roundRect">
            <a:avLst/>
          </a:prstGeom>
          <a:solidFill>
            <a:srgbClr val="CCFFCC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16" action="ppaction://hlinksldjump"/>
              </a:rPr>
              <a:t>Проверить решение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392046" y="4777832"/>
            <a:ext cx="916258" cy="414012"/>
          </a:xfrm>
          <a:prstGeom prst="roundRect">
            <a:avLst/>
          </a:prstGeom>
          <a:solidFill>
            <a:srgbClr val="CCFFCC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16" action="ppaction://hlinksldjump"/>
              </a:rPr>
              <a:t>Ответ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Прямоугольник с двумя скругленными противолежащими углами 26"/>
          <p:cNvSpPr/>
          <p:nvPr/>
        </p:nvSpPr>
        <p:spPr>
          <a:xfrm>
            <a:off x="255316" y="118761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7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427985" y="366424"/>
            <a:ext cx="3240360" cy="498065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РЕШИТЕ САМОСТОЯТЕЛЬНО</a:t>
            </a:r>
            <a:endParaRPr lang="ru-RU" sz="1400" b="1" dirty="0">
              <a:solidFill>
                <a:srgbClr val="C00000"/>
              </a:solidFill>
              <a:latin typeface="Arial Black" panose="020B0A040201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9751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32272" y="468500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42616" y="396861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177728" y="36642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42616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42616" y="537621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1210" y="64952"/>
            <a:ext cx="1457796" cy="926752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2897744" y="1447960"/>
            <a:ext cx="40494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 пример на тему</a:t>
            </a:r>
          </a:p>
          <a:p>
            <a:pPr marL="342900" indent="-342900">
              <a:buAutoNum type="arabicParenR"/>
            </a:pPr>
            <a:endParaRPr lang="ru-RU" sz="1400" b="1" u="sng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579" y="37867"/>
            <a:ext cx="969286" cy="1155178"/>
          </a:xfrm>
          <a:prstGeom prst="ellipse">
            <a:avLst/>
          </a:prstGeom>
          <a:ln w="9525">
            <a:solidFill>
              <a:srgbClr val="6600FF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2177728" y="1942670"/>
            <a:ext cx="40494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Дроби</a:t>
            </a:r>
          </a:p>
          <a:p>
            <a:pPr marL="342900" indent="-342900">
              <a:buAutoNum type="arabicParenR"/>
            </a:pPr>
            <a:endParaRPr lang="ru-RU" sz="1400" b="1" u="sng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246374" y="2499112"/>
            <a:ext cx="12971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1</a:t>
            </a:r>
            <a:endParaRPr lang="ru-RU" sz="2000" b="1" u="sng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Прямоугольник 26"/>
              <p:cNvSpPr/>
              <p:nvPr/>
            </p:nvSpPr>
            <p:spPr>
              <a:xfrm>
                <a:off x="2089402" y="2896525"/>
                <a:ext cx="6120680" cy="17962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ru-RU" sz="1600" b="1" dirty="0" smtClean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Найдите значение выражения: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𝟔</m:t>
                        </m:r>
                        <m:r>
                          <a:rPr lang="ru-RU" sz="24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ru-RU" sz="24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𝟗</m:t>
                        </m:r>
                        <m:r>
                          <a:rPr lang="ru-RU" sz="24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ru-RU" sz="24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𝟏</m:t>
                        </m:r>
                        <m:r>
                          <a:rPr lang="ru-RU" sz="24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ru-RU" sz="24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𝟓</m:t>
                        </m:r>
                      </m:num>
                      <m:den>
                        <m:r>
                          <a:rPr lang="ru-RU" sz="24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ru-RU" sz="24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ru-RU" sz="24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ru-RU" sz="2400" b="1" dirty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2000" b="1" dirty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  </a:t>
                </a:r>
              </a:p>
              <a:p>
                <a:pPr lvl="0"/>
                <a:r>
                  <a:rPr lang="ru-RU" sz="1600" b="1" dirty="0" smtClean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Решение.  Умножим </a:t>
                </a:r>
                <a:r>
                  <a:rPr lang="ru-RU" sz="1600" b="1" dirty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числитель и знаменатель на 10: </a:t>
                </a:r>
                <a:endParaRPr lang="ru-RU" sz="1600" b="1" dirty="0" smtClea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000" b="1" i="1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sz="2000" b="1" i="1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𝟔𝟗</m:t>
                          </m:r>
                          <m:r>
                            <a:rPr lang="ru-RU" sz="2000" b="1" i="1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ru-RU" sz="2000" b="1" i="1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𝟏𝟓</m:t>
                          </m:r>
                        </m:num>
                        <m:den>
                          <m:r>
                            <a:rPr lang="ru-RU" sz="2000" b="1" i="1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𝟐𝟒</m:t>
                          </m:r>
                        </m:den>
                      </m:f>
                      <m:r>
                        <a:rPr lang="ru-RU" sz="2000" b="1" i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 </m:t>
                      </m:r>
                      <m:f>
                        <m:fPr>
                          <m:ctrlPr>
                            <a:rPr lang="ru-RU" sz="2000" b="1" i="1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sz="2000" b="1" i="1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𝟓𝟒</m:t>
                          </m:r>
                        </m:num>
                        <m:den>
                          <m:r>
                            <a:rPr lang="ru-RU" sz="2000" b="1" i="1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𝟐𝟒</m:t>
                          </m:r>
                        </m:den>
                      </m:f>
                      <m:r>
                        <a:rPr lang="ru-RU" sz="2000" b="1" i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u-RU" sz="2000" b="1" i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ru-RU" sz="2000" b="1" i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ru-RU" sz="2000" b="1" i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𝟐𝟓</m:t>
                      </m:r>
                    </m:oMath>
                  </m:oMathPara>
                </a14:m>
                <a:endParaRPr lang="ru-RU" sz="2000" b="1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0"/>
                <a:r>
                  <a:rPr lang="ru-RU" sz="2000" b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Ответ: 2,25</a:t>
                </a:r>
                <a:endParaRPr lang="ru-RU" sz="2000" b="1" dirty="0">
                  <a:solidFill>
                    <a:srgbClr val="83384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Прямоугольник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9402" y="2896525"/>
                <a:ext cx="6120680" cy="1796261"/>
              </a:xfrm>
              <a:prstGeom prst="rect">
                <a:avLst/>
              </a:prstGeom>
              <a:blipFill rotWithShape="1">
                <a:blip r:embed="rId14"/>
                <a:stretch>
                  <a:fillRect l="-1096" b="-508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Прямоугольник с двумя скругленными противолежащими углами 30"/>
          <p:cNvSpPr/>
          <p:nvPr/>
        </p:nvSpPr>
        <p:spPr>
          <a:xfrm>
            <a:off x="266954" y="119304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5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427985" y="366424"/>
            <a:ext cx="3240360" cy="498065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РЕШИТЕ САМОСТОЯТЕЛЬНО</a:t>
            </a:r>
            <a:endParaRPr lang="ru-RU" sz="1400" b="1" dirty="0">
              <a:solidFill>
                <a:srgbClr val="C00000"/>
              </a:solidFill>
              <a:latin typeface="Arial Black" panose="020B0A040201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2411760" y="5625244"/>
            <a:ext cx="522052" cy="54006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назад 2">
            <a:hlinkClick r:id="" action="ppaction://hlinkshowjump?jump=previousslide" highlightClick="1"/>
          </p:cNvPr>
          <p:cNvSpPr/>
          <p:nvPr/>
        </p:nvSpPr>
        <p:spPr>
          <a:xfrm>
            <a:off x="7812360" y="5733256"/>
            <a:ext cx="576064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56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32272" y="468500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42616" y="396861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177728" y="36642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42616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42616" y="537621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1210" y="64952"/>
            <a:ext cx="1457796" cy="926752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2897744" y="1447960"/>
            <a:ext cx="40494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 пример на тему</a:t>
            </a:r>
          </a:p>
          <a:p>
            <a:pPr marL="342900" indent="-342900">
              <a:buAutoNum type="arabicParenR"/>
            </a:pPr>
            <a:endParaRPr lang="ru-RU" sz="1400" b="1" u="sng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579" y="37867"/>
            <a:ext cx="969286" cy="1155178"/>
          </a:xfrm>
          <a:prstGeom prst="ellipse">
            <a:avLst/>
          </a:prstGeom>
          <a:ln w="9525">
            <a:solidFill>
              <a:srgbClr val="6600FF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2177728" y="1942670"/>
            <a:ext cx="40494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Дроби</a:t>
            </a:r>
          </a:p>
          <a:p>
            <a:pPr marL="342900" indent="-342900">
              <a:buAutoNum type="arabicParenR"/>
            </a:pPr>
            <a:endParaRPr lang="ru-RU" sz="1400" b="1" u="sng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246374" y="2499112"/>
            <a:ext cx="12971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2</a:t>
            </a:r>
            <a:endParaRPr lang="ru-RU" sz="2000" b="1" u="sng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683674" y="4867876"/>
            <a:ext cx="1372061" cy="379152"/>
          </a:xfrm>
          <a:prstGeom prst="roundRect">
            <a:avLst/>
          </a:prstGeom>
          <a:solidFill>
            <a:srgbClr val="CCFFCC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6" action="ppaction://hlinksldjump"/>
              </a:rPr>
              <a:t>Подсказка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427984" y="4742972"/>
            <a:ext cx="1443516" cy="504056"/>
          </a:xfrm>
          <a:prstGeom prst="roundRect">
            <a:avLst/>
          </a:prstGeom>
          <a:solidFill>
            <a:srgbClr val="CCFFCC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14" action="ppaction://hlinksldjump"/>
              </a:rPr>
              <a:t>Проверить решение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392046" y="4777832"/>
            <a:ext cx="916258" cy="414012"/>
          </a:xfrm>
          <a:prstGeom prst="roundRect">
            <a:avLst/>
          </a:prstGeom>
          <a:solidFill>
            <a:srgbClr val="CCFFCC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15" action="ppaction://hlinksldjump"/>
              </a:rPr>
              <a:t>Ответ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Прямоугольник 26"/>
              <p:cNvSpPr/>
              <p:nvPr/>
            </p:nvSpPr>
            <p:spPr>
              <a:xfrm>
                <a:off x="2089402" y="2896525"/>
                <a:ext cx="6120680" cy="5354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ru-RU" sz="1600" b="1" dirty="0" smtClean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Найдите значение выражения: </a:t>
                </a:r>
                <a:r>
                  <a:rPr lang="ru-RU" sz="2000" b="1" dirty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 </a:t>
                </a:r>
                <a:r>
                  <a:rPr lang="ru-RU" sz="1600" b="1" dirty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sz="20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</m:t>
                        </m:r>
                      </m:num>
                      <m:den>
                        <m:r>
                          <a:rPr lang="ru-RU" sz="20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𝟒</m:t>
                        </m:r>
                      </m:den>
                    </m:f>
                    <m:r>
                      <a:rPr lang="ru-RU" sz="2000" b="1" i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∙</m:t>
                    </m:r>
                    <m:r>
                      <a:rPr lang="ru-RU" sz="2000" b="1" i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𝟓</m:t>
                    </m:r>
                    <m:r>
                      <a:rPr lang="ru-RU" sz="2000" b="1" i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,</m:t>
                    </m:r>
                    <m:r>
                      <a:rPr lang="ru-RU" sz="2000" b="1" i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𝟔</m:t>
                    </m:r>
                  </m:oMath>
                </a14:m>
                <a:r>
                  <a:rPr lang="ru-RU" sz="2000" b="1" dirty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  </a:t>
                </a:r>
              </a:p>
            </p:txBody>
          </p:sp>
        </mc:Choice>
        <mc:Fallback xmlns="">
          <p:sp>
            <p:nvSpPr>
              <p:cNvPr id="27" name="Прямоугольник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9402" y="2896525"/>
                <a:ext cx="6120680" cy="535468"/>
              </a:xfrm>
              <a:prstGeom prst="rect">
                <a:avLst/>
              </a:prstGeom>
              <a:blipFill rotWithShape="1">
                <a:blip r:embed="rId16"/>
                <a:stretch>
                  <a:fillRect l="-59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Прямоугольник с двумя скругленными противолежащими углами 30"/>
          <p:cNvSpPr/>
          <p:nvPr/>
        </p:nvSpPr>
        <p:spPr>
          <a:xfrm>
            <a:off x="242616" y="1189341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7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427985" y="366424"/>
            <a:ext cx="3240360" cy="498065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РЕШИТЕ САМОСТОЯТЕЛЬНО</a:t>
            </a:r>
            <a:endParaRPr lang="ru-RU" sz="1400" b="1" dirty="0">
              <a:solidFill>
                <a:srgbClr val="C00000"/>
              </a:solidFill>
              <a:latin typeface="Arial Black" panose="020B0A040201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7777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32272" y="468500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42616" y="396861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177728" y="36642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42616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42616" y="537621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1210" y="64952"/>
            <a:ext cx="1457796" cy="926752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2897744" y="1447960"/>
            <a:ext cx="40494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 пример на тему</a:t>
            </a:r>
          </a:p>
          <a:p>
            <a:pPr marL="342900" indent="-342900">
              <a:buAutoNum type="arabicParenR"/>
            </a:pPr>
            <a:endParaRPr lang="ru-RU" sz="1400" b="1" u="sng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579" y="37867"/>
            <a:ext cx="969286" cy="1155178"/>
          </a:xfrm>
          <a:prstGeom prst="ellipse">
            <a:avLst/>
          </a:prstGeom>
          <a:ln w="9525">
            <a:solidFill>
              <a:srgbClr val="6600FF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2208641" y="1813182"/>
            <a:ext cx="40494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Дроби</a:t>
            </a:r>
          </a:p>
          <a:p>
            <a:pPr marL="342900" indent="-342900">
              <a:buAutoNum type="arabicParenR"/>
            </a:pPr>
            <a:endParaRPr lang="ru-RU" sz="1400" b="1" u="sng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246374" y="2419723"/>
            <a:ext cx="12971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2</a:t>
            </a:r>
            <a:endParaRPr lang="ru-RU" sz="2000" b="1" u="sng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Прямоугольник 26"/>
              <p:cNvSpPr/>
              <p:nvPr/>
            </p:nvSpPr>
            <p:spPr>
              <a:xfrm>
                <a:off x="1975101" y="2739322"/>
                <a:ext cx="6120680" cy="5354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ru-RU" sz="1600" b="1" dirty="0" smtClean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Найдите значение выражения: </a:t>
                </a:r>
                <a:r>
                  <a:rPr lang="ru-RU" sz="2000" b="1" dirty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 </a:t>
                </a:r>
                <a:r>
                  <a:rPr lang="ru-RU" sz="1600" b="1" dirty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sz="20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</m:t>
                        </m:r>
                      </m:num>
                      <m:den>
                        <m:r>
                          <a:rPr lang="ru-RU" sz="20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𝟒</m:t>
                        </m:r>
                      </m:den>
                    </m:f>
                    <m:r>
                      <a:rPr lang="ru-RU" sz="2000" b="1" i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∙</m:t>
                    </m:r>
                    <m:r>
                      <a:rPr lang="ru-RU" sz="2000" b="1" i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𝟓</m:t>
                    </m:r>
                    <m:r>
                      <a:rPr lang="ru-RU" sz="2000" b="1" i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,</m:t>
                    </m:r>
                    <m:r>
                      <a:rPr lang="ru-RU" sz="2000" b="1" i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𝟔</m:t>
                    </m:r>
                  </m:oMath>
                </a14:m>
                <a:r>
                  <a:rPr lang="ru-RU" sz="2000" b="1" dirty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  </a:t>
                </a:r>
              </a:p>
            </p:txBody>
          </p:sp>
        </mc:Choice>
        <mc:Fallback xmlns="">
          <p:sp>
            <p:nvSpPr>
              <p:cNvPr id="27" name="Прямоугольник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5101" y="2739322"/>
                <a:ext cx="6120680" cy="535468"/>
              </a:xfrm>
              <a:prstGeom prst="rect">
                <a:avLst/>
              </a:prstGeom>
              <a:blipFill rotWithShape="1">
                <a:blip r:embed="rId14"/>
                <a:stretch>
                  <a:fillRect l="-49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Прямоугольник 29"/>
              <p:cNvSpPr/>
              <p:nvPr/>
            </p:nvSpPr>
            <p:spPr>
              <a:xfrm>
                <a:off x="1881493" y="3288215"/>
                <a:ext cx="7235554" cy="14547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dirty="0" smtClean="0">
                    <a:solidFill>
                      <a:srgbClr val="242852">
                        <a:lumMod val="75000"/>
                      </a:srgb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Решение: Заменим 5,6 дробью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𝟓𝟔</m:t>
                        </m:r>
                      </m:num>
                      <m:den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𝟏𝟎</m:t>
                        </m:r>
                      </m:den>
                    </m:f>
                    <m:r>
                      <a:rPr lang="ru-RU" b="1" i="1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Arial" panose="020B0604020202020204" pitchFamily="34" charset="0"/>
                      </a:rPr>
                      <m:t>.</m:t>
                    </m:r>
                  </m:oMath>
                </a14:m>
                <a:r>
                  <a:rPr lang="ru-RU" b="1" i="1" dirty="0" smtClean="0">
                    <a:solidFill>
                      <a:srgbClr val="242852">
                        <a:lumMod val="75000"/>
                      </a:srgbClr>
                    </a:solidFill>
                    <a:latin typeface="Cambria Math"/>
                    <a:cs typeface="Arial" panose="020B0604020202020204" pitchFamily="34" charset="0"/>
                  </a:rPr>
                  <a:t> </a:t>
                </a:r>
                <a:r>
                  <a:rPr lang="ru-RU" b="1" dirty="0" smtClean="0">
                    <a:solidFill>
                      <a:srgbClr val="242852">
                        <a:lumMod val="75000"/>
                      </a:srgbClr>
                    </a:solidFill>
                    <a:latin typeface="Cambria Math"/>
                    <a:cs typeface="Arial" panose="020B0604020202020204" pitchFamily="34" charset="0"/>
                  </a:rPr>
                  <a:t>Далее  выполним  умножение: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</m:t>
                        </m:r>
                      </m:num>
                      <m:den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𝟒</m:t>
                        </m:r>
                      </m:den>
                    </m:f>
                    <m:r>
                      <a:rPr lang="ru-RU" b="1" i="1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∙</m:t>
                    </m:r>
                    <m:f>
                      <m:fPr>
                        <m:ctrlP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𝟓𝟔</m:t>
                        </m:r>
                      </m:num>
                      <m:den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𝟏𝟎</m:t>
                        </m:r>
                      </m:den>
                    </m:f>
                    <m:r>
                      <a:rPr lang="ru-RU" b="1" i="1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= </m:t>
                    </m:r>
                    <m:f>
                      <m:fPr>
                        <m:ctrlP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𝟏</m:t>
                        </m:r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∙</m:t>
                        </m:r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𝟓𝟔</m:t>
                        </m:r>
                      </m:num>
                      <m:den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𝟒</m:t>
                        </m:r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∙</m:t>
                        </m:r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𝟏𝟎</m:t>
                        </m:r>
                      </m:den>
                    </m:f>
                    <m:r>
                      <a:rPr lang="ru-RU" b="1" i="1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= </m:t>
                    </m:r>
                    <m:f>
                      <m:fPr>
                        <m:ctrlP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𝟏𝟒</m:t>
                        </m:r>
                      </m:num>
                      <m:den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ru-RU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1,4(сократив 56 и 4 на 4). Следующее действие вычитание: 3 – 1,4 = 1,6</a:t>
                </a:r>
              </a:p>
              <a:p>
                <a:r>
                  <a:rPr lang="ru-RU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Ответ: 1,6</a:t>
                </a:r>
                <a:endPara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0" name="Прямоугольник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1493" y="3288215"/>
                <a:ext cx="7235554" cy="1454757"/>
              </a:xfrm>
              <a:prstGeom prst="rect">
                <a:avLst/>
              </a:prstGeom>
              <a:blipFill rotWithShape="1">
                <a:blip r:embed="rId15"/>
                <a:stretch>
                  <a:fillRect l="-758" b="-58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Управляющая кнопка: далее 30">
            <a:hlinkClick r:id="" action="ppaction://hlinkshowjump?jump=nextslide" highlightClick="1"/>
          </p:cNvPr>
          <p:cNvSpPr/>
          <p:nvPr/>
        </p:nvSpPr>
        <p:spPr>
          <a:xfrm>
            <a:off x="2316896" y="5658252"/>
            <a:ext cx="580848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Управляющая кнопка: назад 32">
            <a:hlinkClick r:id="" action="ppaction://hlinkshowjump?jump=previousslide" highlightClick="1"/>
          </p:cNvPr>
          <p:cNvSpPr/>
          <p:nvPr/>
        </p:nvSpPr>
        <p:spPr>
          <a:xfrm>
            <a:off x="7615980" y="5589240"/>
            <a:ext cx="62842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с двумя скругленными противолежащими углами 34"/>
          <p:cNvSpPr/>
          <p:nvPr/>
        </p:nvSpPr>
        <p:spPr>
          <a:xfrm>
            <a:off x="231210" y="1175266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6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427985" y="366424"/>
            <a:ext cx="3240360" cy="498065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РЕШИТЕ САМОСТОЯТЕЛЬНО</a:t>
            </a:r>
            <a:endParaRPr lang="ru-RU" sz="1400" b="1" dirty="0">
              <a:solidFill>
                <a:srgbClr val="C00000"/>
              </a:solidFill>
              <a:latin typeface="Arial Black" panose="020B0A040201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833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32272" y="468500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42616" y="396861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177728" y="36642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42616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42616" y="537621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1210" y="64952"/>
            <a:ext cx="1457796" cy="926752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2897744" y="1447960"/>
            <a:ext cx="40494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 пример на тему</a:t>
            </a:r>
          </a:p>
          <a:p>
            <a:pPr marL="342900" indent="-342900">
              <a:buAutoNum type="arabicParenR"/>
            </a:pPr>
            <a:endParaRPr lang="ru-RU" sz="1400" b="1" u="sng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579" y="37867"/>
            <a:ext cx="969286" cy="1155178"/>
          </a:xfrm>
          <a:prstGeom prst="ellipse">
            <a:avLst/>
          </a:prstGeom>
          <a:ln w="9525">
            <a:solidFill>
              <a:srgbClr val="6600FF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2177728" y="1942670"/>
            <a:ext cx="40494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Дроби</a:t>
            </a:r>
          </a:p>
          <a:p>
            <a:pPr marL="342900" indent="-342900">
              <a:buAutoNum type="arabicParenR"/>
            </a:pPr>
            <a:endParaRPr lang="ru-RU" sz="1400" b="1" u="sng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246374" y="2499112"/>
            <a:ext cx="12971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3</a:t>
            </a:r>
            <a:endParaRPr lang="ru-RU" sz="2000" b="1" u="sng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683674" y="4867876"/>
            <a:ext cx="1372061" cy="379152"/>
          </a:xfrm>
          <a:prstGeom prst="roundRect">
            <a:avLst/>
          </a:prstGeom>
          <a:solidFill>
            <a:srgbClr val="CCFFCC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14" action="ppaction://hlinksldjump"/>
              </a:rPr>
              <a:t>Подсказка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427984" y="4742972"/>
            <a:ext cx="1443516" cy="504056"/>
          </a:xfrm>
          <a:prstGeom prst="roundRect">
            <a:avLst/>
          </a:prstGeom>
          <a:solidFill>
            <a:srgbClr val="CCFFCC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15" action="ppaction://hlinksldjump"/>
              </a:rPr>
              <a:t>Проверить решение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392046" y="4777832"/>
            <a:ext cx="916258" cy="414012"/>
          </a:xfrm>
          <a:prstGeom prst="roundRect">
            <a:avLst/>
          </a:prstGeom>
          <a:solidFill>
            <a:srgbClr val="CCFFCC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15" action="ppaction://hlinksldjump"/>
              </a:rPr>
              <a:t>Ответ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089402" y="2896525"/>
            <a:ext cx="61206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Найдите значение выражения: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5508104" y="2824492"/>
                <a:ext cx="1119217" cy="8380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b="1" i="1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ru-RU" b="1" i="1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  <m:t>𝟐𝟕</m:t>
                          </m:r>
                        </m:num>
                        <m:den>
                          <m:r>
                            <a:rPr lang="ru-RU" b="1" i="1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ru-RU" b="1" i="1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r>
                                <a:rPr lang="ru-RU" b="1" i="1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  <m:t>𝟑</m:t>
                              </m:r>
                            </m:num>
                            <m:den>
                              <m:r>
                                <a:rPr lang="ru-RU" b="1" i="1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  <m:t>𝟒</m:t>
                              </m:r>
                            </m:den>
                          </m:f>
                          <m:r>
                            <a:rPr lang="ru-RU" b="1" i="1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  <m:t> − </m:t>
                          </m:r>
                          <m:f>
                            <m:fPr>
                              <m:ctrlPr>
                                <a:rPr lang="ru-RU" b="1" i="1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r>
                                <a:rPr lang="ru-RU" b="1" i="1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  <m:t>𝟑</m:t>
                              </m:r>
                            </m:num>
                            <m:den>
                              <m:r>
                                <a:rPr lang="ru-RU" b="1" i="1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  <m:t>𝟓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8104" y="2824492"/>
                <a:ext cx="1119217" cy="838050"/>
              </a:xfrm>
              <a:prstGeom prst="rect">
                <a:avLst/>
              </a:prstGeom>
              <a:blipFill rotWithShape="1"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>
          <a:xfrm>
            <a:off x="2604525" y="5625244"/>
            <a:ext cx="580848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Управляющая кнопка: назад 33">
            <a:hlinkClick r:id="" action="ppaction://hlinkshowjump?jump=previousslide" highlightClick="1"/>
          </p:cNvPr>
          <p:cNvSpPr/>
          <p:nvPr/>
        </p:nvSpPr>
        <p:spPr>
          <a:xfrm>
            <a:off x="7615980" y="5589240"/>
            <a:ext cx="62842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с двумя скругленными противолежащими углами 30"/>
          <p:cNvSpPr/>
          <p:nvPr/>
        </p:nvSpPr>
        <p:spPr>
          <a:xfrm>
            <a:off x="242616" y="110632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7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427985" y="366424"/>
            <a:ext cx="3240360" cy="498065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РЕШИТЕ САМОСТОЯТЕЛЬНО</a:t>
            </a:r>
            <a:endParaRPr lang="ru-RU" sz="1400" b="1" dirty="0">
              <a:solidFill>
                <a:srgbClr val="C00000"/>
              </a:solidFill>
              <a:latin typeface="Arial Black" panose="020B0A040201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440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32272" y="468500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42616" y="396861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177728" y="36642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42616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42616" y="537621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1210" y="64952"/>
            <a:ext cx="1457796" cy="926752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2933812" y="1185452"/>
            <a:ext cx="40494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 пример на тему</a:t>
            </a:r>
          </a:p>
          <a:p>
            <a:pPr marL="342900" indent="-342900">
              <a:buAutoNum type="arabicParenR"/>
            </a:pPr>
            <a:endParaRPr lang="ru-RU" sz="1400" b="1" u="sng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579" y="37867"/>
            <a:ext cx="969286" cy="1155178"/>
          </a:xfrm>
          <a:prstGeom prst="ellipse">
            <a:avLst/>
          </a:prstGeom>
          <a:ln w="9525">
            <a:solidFill>
              <a:srgbClr val="6600FF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2201602" y="1622808"/>
            <a:ext cx="40494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Дроби</a:t>
            </a:r>
          </a:p>
          <a:p>
            <a:pPr marL="342900" indent="-342900">
              <a:buAutoNum type="arabicParenR"/>
            </a:pPr>
            <a:endParaRPr lang="ru-RU" sz="1400" b="1" u="sng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246374" y="2099861"/>
            <a:ext cx="12971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3</a:t>
            </a:r>
            <a:endParaRPr lang="ru-RU" sz="2000" b="1" u="sng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052206" y="2588244"/>
            <a:ext cx="61206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Найдите значение выражения: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5376523" y="2320297"/>
                <a:ext cx="1119217" cy="8380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b="1" i="1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ru-RU" b="1" i="1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  <m:t>𝟐𝟕</m:t>
                          </m:r>
                        </m:num>
                        <m:den>
                          <m:r>
                            <a:rPr lang="ru-RU" b="1" i="1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ru-RU" b="1" i="1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r>
                                <a:rPr lang="ru-RU" b="1" i="1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  <m:t>𝟑</m:t>
                              </m:r>
                            </m:num>
                            <m:den>
                              <m:r>
                                <a:rPr lang="ru-RU" b="1" i="1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  <m:t>𝟒</m:t>
                              </m:r>
                            </m:den>
                          </m:f>
                          <m:r>
                            <a:rPr lang="ru-RU" b="1" i="1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  <m:t> − </m:t>
                          </m:r>
                          <m:f>
                            <m:fPr>
                              <m:ctrlPr>
                                <a:rPr lang="ru-RU" b="1" i="1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r>
                                <a:rPr lang="ru-RU" b="1" i="1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  <m:t>𝟑</m:t>
                              </m:r>
                            </m:num>
                            <m:den>
                              <m:r>
                                <a:rPr lang="ru-RU" b="1" i="1">
                                  <a:solidFill>
                                    <a:schemeClr val="tx2">
                                      <a:lumMod val="75000"/>
                                    </a:schemeClr>
                                  </a:solidFill>
                                  <a:latin typeface="Cambria Math"/>
                                  <a:cs typeface="Arial" panose="020B0604020202020204" pitchFamily="34" charset="0"/>
                                </a:rPr>
                                <m:t>𝟓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6523" y="2320297"/>
                <a:ext cx="1119217" cy="838050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>
          <a:xfrm>
            <a:off x="2604525" y="5625244"/>
            <a:ext cx="580848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Прямоугольник 30"/>
              <p:cNvSpPr/>
              <p:nvPr/>
            </p:nvSpPr>
            <p:spPr>
              <a:xfrm>
                <a:off x="1995596" y="3016904"/>
                <a:ext cx="6625725" cy="17403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b="1" dirty="0" smtClean="0">
                    <a:solidFill>
                      <a:srgbClr val="242852">
                        <a:lumMod val="75000"/>
                      </a:srgb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Решение: Знак « - » из знаменателя вынесем и поставим</a:t>
                </a:r>
              </a:p>
              <a:p>
                <a:r>
                  <a:rPr lang="ru-RU" b="1" dirty="0" smtClean="0">
                    <a:solidFill>
                      <a:srgbClr val="242852">
                        <a:lumMod val="75000"/>
                      </a:srgb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перед дробью и в знаменателе дроби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  <m:r>
                      <a:rPr lang="ru-RU" b="1" i="1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Times New Roman" panose="02020603050405020304" pitchFamily="18" charset="0"/>
                      </a:rPr>
                      <m:t> и </m:t>
                    </m:r>
                    <m:f>
                      <m:fPr>
                        <m:ctrlP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  <m:r>
                      <a:rPr lang="ru-RU" b="1" i="1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u-RU" b="1" dirty="0" smtClean="0">
                    <a:solidFill>
                      <a:srgbClr val="242852">
                        <a:lumMod val="75000"/>
                      </a:srgb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приведем к </a:t>
                </a:r>
              </a:p>
              <a:p>
                <a:r>
                  <a:rPr lang="ru-RU" b="1" dirty="0" smtClean="0">
                    <a:solidFill>
                      <a:srgbClr val="242852">
                        <a:lumMod val="75000"/>
                      </a:srgb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знаменателю 20:</a:t>
                </a:r>
                <a:r>
                  <a:rPr lang="ru-RU" b="1" dirty="0">
                    <a:solidFill>
                      <a:srgbClr val="242852">
                        <a:lumMod val="75000"/>
                      </a:srgb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b="1" dirty="0" smtClean="0">
                    <a:solidFill>
                      <a:srgbClr val="242852">
                        <a:lumMod val="75000"/>
                      </a:srgb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b="1" dirty="0" smtClean="0">
                    <a:solidFill>
                      <a:srgbClr val="242852">
                        <a:lumMod val="75000"/>
                      </a:srgb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𝟐𝟕</m:t>
                        </m:r>
                      </m:num>
                      <m:den>
                        <m:f>
                          <m:fPr>
                            <m:ctrlP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den>
                        </m:f>
                        <m: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+ </m:t>
                        </m:r>
                        <m:f>
                          <m:fPr>
                            <m:ctrlP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den>
                        </m:f>
                      </m:den>
                    </m:f>
                    <m:r>
                      <a:rPr lang="ru-RU" sz="2400" b="1" i="1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Times New Roman" panose="02020603050405020304" pitchFamily="18" charset="0"/>
                      </a:rPr>
                      <m:t>=− </m:t>
                    </m:r>
                    <m:f>
                      <m:fPr>
                        <m:ctrlP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𝟐𝟕</m:t>
                        </m:r>
                      </m:num>
                      <m:den>
                        <m:f>
                          <m:fPr>
                            <m:ctrlP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𝟏𝟓</m:t>
                            </m:r>
                          </m:num>
                          <m:den>
                            <m: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𝟐𝟎</m:t>
                            </m:r>
                          </m:den>
                        </m:f>
                        <m: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+ </m:t>
                        </m:r>
                        <m:f>
                          <m:fPr>
                            <m:ctrlP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𝟏𝟐</m:t>
                            </m:r>
                          </m:num>
                          <m:den>
                            <m: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𝟐𝟎</m:t>
                            </m:r>
                          </m:den>
                        </m:f>
                      </m:den>
                    </m:f>
                  </m:oMath>
                </a14:m>
                <a:r>
                  <a:rPr lang="ru-RU" sz="2400" b="1" dirty="0" smtClean="0"/>
                  <a:t> =-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𝟐𝟕</m:t>
                        </m:r>
                      </m:num>
                      <m:den>
                        <m:f>
                          <m:fPr>
                            <m:ctrlPr>
                              <a:rPr lang="ru-RU" sz="2400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𝟐𝟕</m:t>
                            </m:r>
                          </m:num>
                          <m:den>
                            <m: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𝟐𝟎</m:t>
                            </m:r>
                          </m:den>
                        </m:f>
                      </m:den>
                    </m:f>
                    <m:r>
                      <a:rPr lang="ru-RU" sz="2400" b="1" i="1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u-RU" sz="2400" b="1" dirty="0" smtClean="0"/>
                  <a:t>=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𝟐𝟕</m:t>
                        </m:r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∙</m:t>
                        </m:r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𝟐𝟎</m:t>
                        </m:r>
                      </m:num>
                      <m:den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𝟐𝟕</m:t>
                        </m:r>
                      </m:den>
                    </m:f>
                    <m:r>
                      <a:rPr lang="ru-RU" b="1" i="1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Times New Roman" panose="02020603050405020304" pitchFamily="18" charset="0"/>
                      </a:rPr>
                      <m:t>=−</m:t>
                    </m:r>
                    <m:r>
                      <a:rPr lang="ru-RU" b="1" i="1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Times New Roman" panose="02020603050405020304" pitchFamily="18" charset="0"/>
                      </a:rPr>
                      <m:t>𝟐𝟎</m:t>
                    </m:r>
                    <m:r>
                      <a:rPr lang="ru-RU" b="1" i="1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ru-RU" b="1" dirty="0" smtClean="0">
                  <a:solidFill>
                    <a:srgbClr val="242852">
                      <a:lumMod val="75000"/>
                    </a:srgbClr>
                  </a:solidFill>
                  <a:cs typeface="Times New Roman" panose="02020603050405020304" pitchFamily="18" charset="0"/>
                </a:endParaRPr>
              </a:p>
              <a:p>
                <a:r>
                  <a:rPr lang="ru-RU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Ответ: -20</a:t>
                </a:r>
                <a:endPara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1" name="Прямоугольник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5596" y="3016904"/>
                <a:ext cx="6625725" cy="1740348"/>
              </a:xfrm>
              <a:prstGeom prst="rect">
                <a:avLst/>
              </a:prstGeom>
              <a:blipFill rotWithShape="1">
                <a:blip r:embed="rId15"/>
                <a:stretch>
                  <a:fillRect l="-736" t="-1754" b="-491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Прямоугольник с двумя скругленными противолежащими углами 33"/>
          <p:cNvSpPr/>
          <p:nvPr/>
        </p:nvSpPr>
        <p:spPr>
          <a:xfrm>
            <a:off x="238388" y="112474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6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427985" y="366424"/>
            <a:ext cx="3240360" cy="498065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РЕШИТЕ САМОСТОЯТЕЛЬНО</a:t>
            </a:r>
            <a:endParaRPr lang="ru-RU" sz="1400" b="1" dirty="0">
              <a:solidFill>
                <a:srgbClr val="C00000"/>
              </a:solidFill>
              <a:latin typeface="Arial Black" panose="020B0A040201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Управляющая кнопка: назад 2">
            <a:hlinkClick r:id="" action="ppaction://hlinkshowjump?jump=previousslide" highlightClick="1"/>
          </p:cNvPr>
          <p:cNvSpPr/>
          <p:nvPr/>
        </p:nvSpPr>
        <p:spPr>
          <a:xfrm>
            <a:off x="7164288" y="5733256"/>
            <a:ext cx="576064" cy="5040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31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32272" y="468500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42616" y="396861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177728" y="36642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42616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42616" y="537621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1210" y="64952"/>
            <a:ext cx="1457796" cy="926752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2897744" y="1447960"/>
            <a:ext cx="40494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 пример на тему</a:t>
            </a:r>
          </a:p>
          <a:p>
            <a:pPr marL="342900" indent="-342900">
              <a:buAutoNum type="arabicParenR"/>
            </a:pPr>
            <a:endParaRPr lang="ru-RU" sz="1400" b="1" u="sng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579" y="37867"/>
            <a:ext cx="969286" cy="1155178"/>
          </a:xfrm>
          <a:prstGeom prst="ellipse">
            <a:avLst/>
          </a:prstGeom>
          <a:ln w="9525">
            <a:solidFill>
              <a:srgbClr val="6600FF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2177728" y="1942670"/>
            <a:ext cx="40494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Степени</a:t>
            </a:r>
          </a:p>
          <a:p>
            <a:pPr marL="342900" indent="-342900">
              <a:buAutoNum type="arabicParenR"/>
            </a:pPr>
            <a:endParaRPr lang="ru-RU" sz="1400" b="1" u="sng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246374" y="2499112"/>
            <a:ext cx="12971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4</a:t>
            </a:r>
            <a:endParaRPr lang="ru-RU" sz="2000" b="1" u="sng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683674" y="4867876"/>
            <a:ext cx="1372061" cy="379152"/>
          </a:xfrm>
          <a:prstGeom prst="roundRect">
            <a:avLst/>
          </a:prstGeom>
          <a:solidFill>
            <a:srgbClr val="CCFFCC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14" action="ppaction://hlinksldjump"/>
              </a:rPr>
              <a:t>Подсказка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427984" y="4742972"/>
            <a:ext cx="1443516" cy="504056"/>
          </a:xfrm>
          <a:prstGeom prst="roundRect">
            <a:avLst/>
          </a:prstGeom>
          <a:solidFill>
            <a:srgbClr val="CCFFCC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15" action="ppaction://hlinksldjump"/>
              </a:rPr>
              <a:t>Проверить решение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392046" y="4777832"/>
            <a:ext cx="916258" cy="414012"/>
          </a:xfrm>
          <a:prstGeom prst="roundRect">
            <a:avLst/>
          </a:prstGeom>
          <a:solidFill>
            <a:srgbClr val="CCFFCC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15" action="ppaction://hlinksldjump"/>
              </a:rPr>
              <a:t>Ответ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089402" y="2896525"/>
            <a:ext cx="61206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Найдите значение выражения: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>
          <a:xfrm>
            <a:off x="2604525" y="5625244"/>
            <a:ext cx="580848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Управляющая кнопка: назад 33">
            <a:hlinkClick r:id="" action="ppaction://hlinkshowjump?jump=previousslide" highlightClick="1"/>
          </p:cNvPr>
          <p:cNvSpPr/>
          <p:nvPr/>
        </p:nvSpPr>
        <p:spPr>
          <a:xfrm>
            <a:off x="7615980" y="5589240"/>
            <a:ext cx="62842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5557309" y="2756070"/>
                <a:ext cx="1676164" cy="6810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400" b="1" i="1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ru-RU" sz="2400" b="1" i="1">
                                    <a:solidFill>
                                      <a:schemeClr val="tx2">
                                        <a:lumMod val="75000"/>
                                      </a:scheme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</m:ctrlPr>
                              </m:dPr>
                              <m:e>
                                <m:r>
                                  <a:rPr lang="ru-RU" sz="2400" b="1" i="1">
                                    <a:solidFill>
                                      <a:schemeClr val="tx2">
                                        <a:lumMod val="75000"/>
                                      </a:scheme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  <m:t>𝟎</m:t>
                                </m:r>
                                <m:r>
                                  <a:rPr lang="ru-RU" sz="2400" b="1" i="1">
                                    <a:solidFill>
                                      <a:schemeClr val="tx2">
                                        <a:lumMod val="75000"/>
                                      </a:scheme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  <m:t>,</m:t>
                                </m:r>
                                <m:r>
                                  <a:rPr lang="ru-RU" sz="2400" b="1" i="1">
                                    <a:solidFill>
                                      <a:schemeClr val="tx2">
                                        <a:lumMod val="75000"/>
                                      </a:scheme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  <m:t>𝟏</m:t>
                                </m:r>
                              </m:e>
                            </m:d>
                          </m:e>
                          <m:sup>
                            <m:r>
                              <a:rPr lang="ru-RU" sz="2400" b="1" i="1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ru-RU" sz="2400" b="1" i="1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ru-RU" sz="2400" b="1" i="1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𝟏𝟎</m:t>
                            </m:r>
                          </m:e>
                          <m:sup>
                            <m:r>
                              <a:rPr lang="ru-RU" sz="2400" b="1" i="1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−</m:t>
                            </m:r>
                            <m:r>
                              <a:rPr lang="ru-RU" sz="2400" b="1" i="1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𝟑</m:t>
                            </m:r>
                          </m:sup>
                        </m:sSup>
                      </m:den>
                    </m:f>
                    <m:r>
                      <a:rPr lang="ru-RU" sz="2400" b="1" i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∙</m:t>
                    </m:r>
                    <m:sSup>
                      <m:sSupPr>
                        <m:ctrlPr>
                          <a:rPr lang="ru-RU" sz="24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ru-RU" sz="24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𝟏𝟎</m:t>
                        </m:r>
                      </m:e>
                      <m:sup>
                        <m:r>
                          <a:rPr lang="ru-RU" sz="24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ru-RU" sz="2000" b="1" dirty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  </a:t>
                </a:r>
                <a:endParaRPr lang="ru-RU" dirty="0"/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7309" y="2756070"/>
                <a:ext cx="1676164" cy="681020"/>
              </a:xfrm>
              <a:prstGeom prst="rect">
                <a:avLst/>
              </a:prstGeom>
              <a:blipFill rotWithShape="1"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Прямоугольник с двумя скругленными противолежащими углами 30"/>
          <p:cNvSpPr/>
          <p:nvPr/>
        </p:nvSpPr>
        <p:spPr>
          <a:xfrm>
            <a:off x="252960" y="119304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7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427985" y="366424"/>
            <a:ext cx="3240360" cy="498065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РЕШИТЕ САМОСТОЯТЕЛЬНО</a:t>
            </a:r>
            <a:endParaRPr lang="ru-RU" sz="1400" b="1" dirty="0">
              <a:solidFill>
                <a:srgbClr val="C00000"/>
              </a:solidFill>
              <a:latin typeface="Arial Black" panose="020B0A040201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33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32272" y="468500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42616" y="396861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177728" y="36642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42616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42616" y="537621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1210" y="64952"/>
            <a:ext cx="1457796" cy="926752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2897744" y="1447960"/>
            <a:ext cx="40494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 пример на тему</a:t>
            </a:r>
          </a:p>
          <a:p>
            <a:pPr marL="342900" indent="-342900">
              <a:buAutoNum type="arabicParenR"/>
            </a:pPr>
            <a:endParaRPr lang="ru-RU" sz="1400" b="1" u="sng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579" y="37867"/>
            <a:ext cx="969286" cy="1155178"/>
          </a:xfrm>
          <a:prstGeom prst="ellipse">
            <a:avLst/>
          </a:prstGeom>
          <a:ln w="9525">
            <a:solidFill>
              <a:srgbClr val="6600FF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2177728" y="1942670"/>
            <a:ext cx="40494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Степени</a:t>
            </a:r>
          </a:p>
          <a:p>
            <a:pPr marL="342900" indent="-342900">
              <a:buAutoNum type="arabicParenR"/>
            </a:pPr>
            <a:endParaRPr lang="ru-RU" sz="1400" b="1" u="sng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246374" y="2499112"/>
            <a:ext cx="12971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4</a:t>
            </a:r>
            <a:endParaRPr lang="ru-RU" sz="2000" b="1" u="sng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089402" y="2896525"/>
            <a:ext cx="61206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Найдите значение выражения: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>
          <a:xfrm>
            <a:off x="2604525" y="5625244"/>
            <a:ext cx="580848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Управляющая кнопка: назад 33">
            <a:hlinkClick r:id="" action="ppaction://hlinkshowjump?jump=previousslide" highlightClick="1"/>
          </p:cNvPr>
          <p:cNvSpPr/>
          <p:nvPr/>
        </p:nvSpPr>
        <p:spPr>
          <a:xfrm>
            <a:off x="7615980" y="5589240"/>
            <a:ext cx="62842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5557309" y="2756070"/>
                <a:ext cx="1676164" cy="6810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400" b="1" i="1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ru-RU" sz="2400" b="1" i="1">
                                    <a:solidFill>
                                      <a:schemeClr val="tx2">
                                        <a:lumMod val="75000"/>
                                      </a:scheme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</m:ctrlPr>
                              </m:dPr>
                              <m:e>
                                <m:r>
                                  <a:rPr lang="ru-RU" sz="2400" b="1" i="1">
                                    <a:solidFill>
                                      <a:schemeClr val="tx2">
                                        <a:lumMod val="75000"/>
                                      </a:scheme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  <m:t>𝟎</m:t>
                                </m:r>
                                <m:r>
                                  <a:rPr lang="ru-RU" sz="2400" b="1" i="1">
                                    <a:solidFill>
                                      <a:schemeClr val="tx2">
                                        <a:lumMod val="75000"/>
                                      </a:scheme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  <m:t>,</m:t>
                                </m:r>
                                <m:r>
                                  <a:rPr lang="ru-RU" sz="2400" b="1" i="1">
                                    <a:solidFill>
                                      <a:schemeClr val="tx2">
                                        <a:lumMod val="75000"/>
                                      </a:scheme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  <m:t>𝟏</m:t>
                                </m:r>
                              </m:e>
                            </m:d>
                          </m:e>
                          <m:sup>
                            <m:r>
                              <a:rPr lang="ru-RU" sz="2400" b="1" i="1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ru-RU" sz="2400" b="1" i="1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ru-RU" sz="2400" b="1" i="1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𝟏𝟎</m:t>
                            </m:r>
                          </m:e>
                          <m:sup>
                            <m:r>
                              <a:rPr lang="ru-RU" sz="2400" b="1" i="1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−</m:t>
                            </m:r>
                            <m:r>
                              <a:rPr lang="ru-RU" sz="2400" b="1" i="1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𝟑</m:t>
                            </m:r>
                          </m:sup>
                        </m:sSup>
                      </m:den>
                    </m:f>
                    <m:r>
                      <a:rPr lang="ru-RU" sz="2400" b="1" i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∙</m:t>
                    </m:r>
                    <m:sSup>
                      <m:sSupPr>
                        <m:ctrlPr>
                          <a:rPr lang="ru-RU" sz="24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ru-RU" sz="24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𝟏𝟎</m:t>
                        </m:r>
                      </m:e>
                      <m:sup>
                        <m:r>
                          <a:rPr lang="ru-RU" sz="24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ru-RU" sz="2000" b="1" dirty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  </a:t>
                </a:r>
                <a:endParaRPr lang="ru-RU" dirty="0"/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7309" y="2756070"/>
                <a:ext cx="1676164" cy="681020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Прямоугольник 30"/>
              <p:cNvSpPr/>
              <p:nvPr/>
            </p:nvSpPr>
            <p:spPr>
              <a:xfrm>
                <a:off x="2246374" y="3502054"/>
                <a:ext cx="6192202" cy="19292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dirty="0" smtClean="0">
                    <a:solidFill>
                      <a:srgbClr val="242852">
                        <a:lumMod val="75000"/>
                      </a:srgb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Решение: Так как 0,1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𝟏𝟎</m:t>
                        </m:r>
                      </m:den>
                    </m:f>
                    <m:r>
                      <a:rPr lang="ru-RU" b="1" i="1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Times New Roman" panose="02020603050405020304" pitchFamily="18" charset="0"/>
                      </a:rPr>
                      <m:t>,т</m:t>
                    </m:r>
                  </m:oMath>
                </a14:m>
                <a:r>
                  <a:rPr lang="ru-RU" b="1" dirty="0" smtClean="0">
                    <a:solidFill>
                      <a:srgbClr val="242852">
                        <a:lumMod val="75000"/>
                      </a:srgbClr>
                    </a:solidFill>
                    <a:cs typeface="Times New Roman" panose="02020603050405020304" pitchFamily="18" charset="0"/>
                  </a:rPr>
                  <a:t>о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b="1" i="1" dirty="0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b="1" i="1" dirty="0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ru-RU" b="1" i="1" dirty="0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𝟎</m:t>
                            </m:r>
                            <m:r>
                              <a:rPr lang="ru-RU" b="1" i="1" dirty="0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ru-RU" b="1" i="1" dirty="0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e>
                        </m:d>
                      </m:e>
                      <m:sup>
                        <m:r>
                          <a:rPr lang="ru-RU" b="1" i="1" dirty="0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a:rPr lang="ru-RU" b="1" i="1" dirty="0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Times New Roman" panose="02020603050405020304" pitchFamily="18" charset="0"/>
                      </a:rPr>
                      <m:t>= </m:t>
                    </m:r>
                    <m:sSup>
                      <m:sSupPr>
                        <m:ctrlPr>
                          <a:rPr lang="ru-RU" b="1" i="1" dirty="0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b="1" i="1" dirty="0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ru-RU" b="1" i="1" dirty="0" smtClean="0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ru-RU" b="1" i="1" dirty="0" smtClean="0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Times New Roman" panose="02020603050405020304" pitchFamily="18" charset="0"/>
                                  </a:rPr>
                                  <m:t>𝟏𝟎</m:t>
                                </m:r>
                              </m:e>
                              <m:sup>
                                <m:r>
                                  <a:rPr lang="ru-RU" b="1" i="1" dirty="0" smtClean="0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ru-RU" b="1" i="1" dirty="0" smtClean="0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ru-RU" b="1" i="1" dirty="0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a:rPr lang="ru-RU" b="1" i="1" dirty="0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ru-RU" b="1" i="1" dirty="0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b="1" i="1" dirty="0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𝟏𝟎</m:t>
                        </m:r>
                      </m:e>
                      <m:sup>
                        <m:r>
                          <a:rPr lang="ru-RU" b="1" i="1" dirty="0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ru-RU" b="1" i="1" dirty="0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ru-RU" b="1" i="1" dirty="0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∙</m:t>
                        </m:r>
                        <m:r>
                          <a:rPr lang="ru-RU" b="1" i="1" dirty="0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a:rPr lang="ru-RU" b="1" i="1" dirty="0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ru-RU" b="1" i="1" dirty="0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b="1" i="1" dirty="0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𝟏𝟎</m:t>
                        </m:r>
                      </m:e>
                      <m:sup>
                        <m:r>
                          <a:rPr lang="ru-RU" b="1" i="1" dirty="0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ru-RU" b="1" i="1" dirty="0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a:rPr lang="ru-RU" b="1" i="1" dirty="0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r>
                  <a:rPr lang="ru-RU" b="1" dirty="0" smtClean="0">
                    <a:solidFill>
                      <a:srgbClr val="242852">
                        <a:lumMod val="75000"/>
                      </a:srgbClr>
                    </a:solidFill>
                    <a:cs typeface="Times New Roman" panose="02020603050405020304" pitchFamily="18" charset="0"/>
                  </a:rPr>
                  <a:t> </a:t>
                </a:r>
                <a:r>
                  <a:rPr lang="ru-RU" b="1" dirty="0" smtClean="0">
                    <a:solidFill>
                      <a:srgbClr val="242852">
                        <a:lumMod val="75000"/>
                      </a:srgb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Следовательно,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ru-RU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</m:ctrlPr>
                              </m:dPr>
                              <m:e>
                                <m:r>
                                  <a:rPr lang="ru-RU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  <m:t>𝟎</m:t>
                                </m:r>
                                <m:r>
                                  <a:rPr lang="ru-RU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  <m:t>,</m:t>
                                </m:r>
                                <m:r>
                                  <a:rPr lang="ru-RU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  <m:t>𝟏</m:t>
                                </m:r>
                              </m:e>
                            </m:d>
                          </m:e>
                          <m:sup>
                            <m: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𝟏𝟎</m:t>
                            </m:r>
                          </m:e>
                          <m:sup>
                            <m: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−</m:t>
                            </m:r>
                            <m: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𝟑</m:t>
                            </m:r>
                          </m:sup>
                        </m:sSup>
                      </m:den>
                    </m:f>
                    <m:r>
                      <a:rPr lang="ru-RU" b="1" i="1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∙</m:t>
                    </m:r>
                    <m:sSup>
                      <m:sSupPr>
                        <m:ctrlP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𝟏𝟎</m:t>
                        </m:r>
                      </m:e>
                      <m:sup>
                        <m: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𝟐</m:t>
                        </m:r>
                      </m:sup>
                    </m:sSup>
                    <m:r>
                      <a:rPr lang="ru-RU" b="1" i="0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= </m:t>
                    </m:r>
                    <m:f>
                      <m:fPr>
                        <m:ctrlP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𝟏𝟎</m:t>
                            </m:r>
                          </m:e>
                          <m:sup>
                            <m: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−</m:t>
                            </m:r>
                            <m: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𝟐</m:t>
                            </m:r>
                          </m:sup>
                        </m:sSup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∙</m:t>
                        </m:r>
                        <m:sSup>
                          <m:sSupPr>
                            <m:ctrlP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𝟏𝟎</m:t>
                            </m:r>
                          </m:e>
                          <m:sup>
                            <m: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𝟏𝟎</m:t>
                            </m:r>
                          </m:e>
                          <m:sup>
                            <m: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−</m:t>
                            </m:r>
                            <m: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𝟑</m:t>
                            </m:r>
                          </m:sup>
                        </m:sSup>
                      </m:den>
                    </m:f>
                    <m:r>
                      <a:rPr lang="ru-RU" b="1" i="1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= </m:t>
                    </m:r>
                    <m:f>
                      <m:fPr>
                        <m:ctrlP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𝟏𝟎</m:t>
                            </m:r>
                          </m:e>
                          <m:sup>
                            <m: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𝟎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𝟏𝟎</m:t>
                            </m:r>
                          </m:e>
                          <m:sup>
                            <m: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−</m:t>
                            </m:r>
                            <m: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𝟑</m:t>
                            </m:r>
                          </m:sup>
                        </m:sSup>
                      </m:den>
                    </m:f>
                    <m:r>
                      <a:rPr lang="ru-RU" b="1" i="1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𝟏𝟎</m:t>
                        </m:r>
                      </m:e>
                      <m:sup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𝟎</m:t>
                        </m:r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−</m:t>
                        </m:r>
                        <m:d>
                          <m:dPr>
                            <m:ctrlP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−</m:t>
                            </m:r>
                            <m: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𝟑</m:t>
                            </m:r>
                          </m:e>
                        </m:d>
                      </m:sup>
                    </m:sSup>
                    <m:r>
                      <a:rPr lang="ru-RU" b="1" i="1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𝟏𝟎</m:t>
                        </m:r>
                      </m:e>
                      <m:sup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𝟑</m:t>
                        </m:r>
                      </m:sup>
                    </m:sSup>
                    <m:r>
                      <a:rPr lang="ru-RU" b="1" i="1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=</m:t>
                    </m:r>
                    <m:r>
                      <a:rPr lang="ru-RU" b="1" i="1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𝟏𝟎𝟎𝟎</m:t>
                    </m:r>
                  </m:oMath>
                </a14:m>
                <a:endParaRPr lang="ru-RU" b="1" dirty="0" smtClean="0">
                  <a:solidFill>
                    <a:srgbClr val="242852">
                      <a:lumMod val="75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Ответ: 1000</a:t>
                </a:r>
                <a:endPara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1" name="Прямоугольник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6374" y="3502054"/>
                <a:ext cx="6192202" cy="1929246"/>
              </a:xfrm>
              <a:prstGeom prst="rect">
                <a:avLst/>
              </a:prstGeom>
              <a:blipFill rotWithShape="1">
                <a:blip r:embed="rId15"/>
                <a:stretch>
                  <a:fillRect l="-787" b="-410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Прямоугольник с двумя скругленными противолежащими углами 34"/>
          <p:cNvSpPr/>
          <p:nvPr/>
        </p:nvSpPr>
        <p:spPr>
          <a:xfrm>
            <a:off x="232272" y="112474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6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427985" y="366424"/>
            <a:ext cx="3240360" cy="498065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РЕШИТЕ САМОСТОЯТЕЛЬНО</a:t>
            </a:r>
            <a:endParaRPr lang="ru-RU" sz="1400" b="1" dirty="0">
              <a:solidFill>
                <a:srgbClr val="C00000"/>
              </a:solidFill>
              <a:latin typeface="Arial Black" panose="020B0A040201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238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24657" y="6165304"/>
            <a:ext cx="4584328" cy="72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4608985" y="6165304"/>
            <a:ext cx="4520978" cy="69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332859" y="499257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325963" y="2739322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360615" y="4230326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072647" y="383781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325963" y="3492549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с двумя скругленными противолежащими углами 23"/>
          <p:cNvSpPr/>
          <p:nvPr/>
        </p:nvSpPr>
        <p:spPr>
          <a:xfrm>
            <a:off x="313272" y="121628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ПОРЯДОК РАБОТЫ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313272" y="194568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4139951" y="383781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1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3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t="9993" r="6776" b="2749"/>
          <a:stretch/>
        </p:blipFill>
        <p:spPr bwMode="auto">
          <a:xfrm>
            <a:off x="7812486" y="36029"/>
            <a:ext cx="1231900" cy="1257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7" y="13330"/>
            <a:ext cx="1280629" cy="1192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3"/>
          <p:cNvSpPr txBox="1">
            <a:spLocks noChangeArrowheads="1"/>
          </p:cNvSpPr>
          <p:nvPr/>
        </p:nvSpPr>
        <p:spPr bwMode="auto">
          <a:xfrm>
            <a:off x="1979712" y="1617922"/>
            <a:ext cx="6912768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indent="0" eaLnBrk="1" hangingPunct="1"/>
            <a:r>
              <a:rPr lang="ru-RU" altLang="ru-RU" sz="1500" b="1" dirty="0" smtClean="0">
                <a:solidFill>
                  <a:srgbClr val="833842"/>
                </a:solidFill>
                <a:latin typeface="Arial" panose="020B0604020202020204" pitchFamily="34" charset="0"/>
              </a:rPr>
              <a:t>1</a:t>
            </a:r>
            <a:r>
              <a:rPr lang="ru-RU" altLang="ru-RU" sz="1500" b="1" dirty="0" smtClean="0">
                <a:solidFill>
                  <a:srgbClr val="614039"/>
                </a:solidFill>
                <a:latin typeface="Arial" panose="020B0604020202020204" pitchFamily="34" charset="0"/>
              </a:rPr>
              <a:t>.  Объединитесь </a:t>
            </a:r>
            <a:r>
              <a:rPr lang="ru-RU" altLang="ru-RU" sz="1500" b="1" dirty="0">
                <a:solidFill>
                  <a:srgbClr val="614039"/>
                </a:solidFill>
                <a:latin typeface="Arial" panose="020B0604020202020204" pitchFamily="34" charset="0"/>
              </a:rPr>
              <a:t>в группы и </a:t>
            </a:r>
            <a:r>
              <a:rPr lang="ru-RU" altLang="ru-RU" sz="1500" b="1" dirty="0" smtClean="0">
                <a:solidFill>
                  <a:srgbClr val="614039"/>
                </a:solidFill>
                <a:latin typeface="Arial" panose="020B0604020202020204" pitchFamily="34" charset="0"/>
              </a:rPr>
              <a:t>внимательно изучите меню главной страницы. Правильно используйте управляющие кнопки.</a:t>
            </a:r>
          </a:p>
          <a:p>
            <a:pPr marL="0" indent="0" eaLnBrk="1" hangingPunct="1"/>
            <a:r>
              <a:rPr lang="ru-RU" altLang="ru-RU" sz="1500" b="1" dirty="0" smtClean="0">
                <a:solidFill>
                  <a:srgbClr val="614039"/>
                </a:solidFill>
                <a:latin typeface="Arial" panose="020B0604020202020204" pitchFamily="34" charset="0"/>
              </a:rPr>
              <a:t>2. Познакомьтесь с историей развития числа в математике по </a:t>
            </a:r>
            <a:r>
              <a:rPr lang="ru-RU" altLang="ru-RU" sz="1600" b="1" dirty="0" smtClean="0">
                <a:solidFill>
                  <a:srgbClr val="614039"/>
                </a:solidFill>
                <a:latin typeface="Arial Black" panose="020B0A04020102020204" pitchFamily="34" charset="0"/>
                <a:hlinkClick r:id="rId14" action="ppaction://hlinksldjump"/>
              </a:rPr>
              <a:t>ссылке</a:t>
            </a:r>
            <a:r>
              <a:rPr lang="ru-RU" altLang="ru-RU" sz="1500" b="1" dirty="0" smtClean="0">
                <a:solidFill>
                  <a:srgbClr val="614039"/>
                </a:solidFill>
                <a:latin typeface="Arial" panose="020B0604020202020204" pitchFamily="34" charset="0"/>
                <a:hlinkClick r:id="rId14" action="ppaction://hlinksldjump"/>
              </a:rPr>
              <a:t>.</a:t>
            </a:r>
            <a:endParaRPr lang="ru-RU" altLang="ru-RU" sz="1500" b="1" dirty="0" smtClean="0">
              <a:solidFill>
                <a:srgbClr val="614039"/>
              </a:solidFill>
              <a:latin typeface="Arial" panose="020B0604020202020204" pitchFamily="34" charset="0"/>
            </a:endParaRPr>
          </a:p>
          <a:p>
            <a:pPr marL="0" indent="0" eaLnBrk="1" hangingPunct="1"/>
            <a:r>
              <a:rPr lang="ru-RU" altLang="ru-RU" sz="1500" b="1" dirty="0" smtClean="0">
                <a:solidFill>
                  <a:srgbClr val="614039"/>
                </a:solidFill>
                <a:latin typeface="Arial" panose="020B0604020202020204" pitchFamily="34" charset="0"/>
              </a:rPr>
              <a:t>3. Повторите, если необходимо, правила с дробями, степенями и квадратными корнями, которые содержатся в разделе «Справочник».</a:t>
            </a:r>
          </a:p>
          <a:p>
            <a:pPr marL="0" indent="0" eaLnBrk="1" hangingPunct="1"/>
            <a:r>
              <a:rPr lang="ru-RU" altLang="ru-RU" sz="1500" b="1" dirty="0" smtClean="0">
                <a:solidFill>
                  <a:srgbClr val="614039"/>
                </a:solidFill>
                <a:latin typeface="Arial" panose="020B0604020202020204" pitchFamily="34" charset="0"/>
              </a:rPr>
              <a:t>4. В разделе «Разбор примеров» приводятся  примеры на вычисления с подробным объяснением.</a:t>
            </a:r>
          </a:p>
          <a:p>
            <a:pPr marL="0" indent="0" eaLnBrk="1" hangingPunct="1"/>
            <a:r>
              <a:rPr lang="ru-RU" altLang="ru-RU" sz="1500" b="1" dirty="0" smtClean="0">
                <a:solidFill>
                  <a:srgbClr val="614039"/>
                </a:solidFill>
                <a:latin typeface="Arial" panose="020B0604020202020204" pitchFamily="34" charset="0"/>
              </a:rPr>
              <a:t>5. Войдите в раздел «Решаем по образу», где предлагается решить самостоятельно примеры на вычисления с дробями, степенями и корнями, встречающиеся в заданиях ГИА – 9 по математике. В случае необходимости, используйте кнопки «Подсказка», «Проверить решение» и «Ответ».</a:t>
            </a:r>
          </a:p>
          <a:p>
            <a:pPr marL="0" indent="0" eaLnBrk="1" hangingPunct="1"/>
            <a:r>
              <a:rPr lang="ru-RU" altLang="ru-RU" sz="1500" b="1" dirty="0" smtClean="0">
                <a:solidFill>
                  <a:srgbClr val="614039"/>
                </a:solidFill>
                <a:latin typeface="Arial" panose="020B0604020202020204" pitchFamily="34" charset="0"/>
              </a:rPr>
              <a:t>6. После успешного решения примеров №1-№10 переходите смело к разделу «Контрольные тесты» (самостоятельная работа для групп).</a:t>
            </a:r>
            <a:r>
              <a:rPr lang="ru-RU" altLang="ru-RU" sz="1500" b="1" dirty="0">
                <a:solidFill>
                  <a:srgbClr val="614039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500" b="1" dirty="0" smtClean="0">
                <a:solidFill>
                  <a:srgbClr val="614039"/>
                </a:solidFill>
                <a:latin typeface="Arial" panose="020B0604020202020204" pitchFamily="34" charset="0"/>
              </a:rPr>
              <a:t>Выберите </a:t>
            </a:r>
            <a:r>
              <a:rPr lang="ru-RU" altLang="ru-RU" sz="1500" b="1" dirty="0">
                <a:solidFill>
                  <a:srgbClr val="614039"/>
                </a:solidFill>
                <a:latin typeface="Arial" panose="020B0604020202020204" pitchFamily="34" charset="0"/>
              </a:rPr>
              <a:t>номер своей группы и </a:t>
            </a:r>
            <a:r>
              <a:rPr lang="ru-RU" altLang="ru-RU" sz="1500" b="1" dirty="0" smtClean="0">
                <a:solidFill>
                  <a:srgbClr val="614039"/>
                </a:solidFill>
                <a:latin typeface="Arial" panose="020B0604020202020204" pitchFamily="34" charset="0"/>
              </a:rPr>
              <a:t>приступайте к решению теста. Удачи!</a:t>
            </a:r>
            <a:endParaRPr lang="ru-RU" altLang="ru-RU" sz="1500" b="1" dirty="0">
              <a:solidFill>
                <a:srgbClr val="614039"/>
              </a:solidFill>
              <a:latin typeface="Arial" panose="020B0604020202020204" pitchFamily="34" charset="0"/>
            </a:endParaRPr>
          </a:p>
          <a:p>
            <a:pPr marL="0" indent="0" eaLnBrk="1" hangingPunct="1"/>
            <a:r>
              <a:rPr lang="ru-RU" altLang="ru-RU" sz="1500" b="1" dirty="0" smtClean="0">
                <a:solidFill>
                  <a:srgbClr val="614039"/>
                </a:solidFill>
                <a:latin typeface="Arial" panose="020B0604020202020204" pitchFamily="34" charset="0"/>
              </a:rPr>
              <a:t>7. Как </a:t>
            </a:r>
            <a:r>
              <a:rPr lang="ru-RU" altLang="ru-RU" sz="1500" b="1" dirty="0">
                <a:solidFill>
                  <a:srgbClr val="614039"/>
                </a:solidFill>
                <a:latin typeface="Arial" panose="020B0604020202020204" pitchFamily="34" charset="0"/>
              </a:rPr>
              <a:t>подвести итоги, вы найдете в разделе «Итоги</a:t>
            </a:r>
            <a:r>
              <a:rPr lang="ru-RU" altLang="ru-RU" sz="1500" b="1" dirty="0" smtClean="0">
                <a:solidFill>
                  <a:srgbClr val="614039"/>
                </a:solidFill>
                <a:latin typeface="Arial" panose="020B0604020202020204" pitchFamily="34" charset="0"/>
              </a:rPr>
              <a:t>».</a:t>
            </a:r>
            <a:endParaRPr lang="ru-RU" altLang="ru-RU" sz="1500" b="1" dirty="0">
              <a:solidFill>
                <a:srgbClr val="614039"/>
              </a:solidFill>
              <a:latin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19229" y="1095983"/>
            <a:ext cx="2880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solidFill>
                  <a:srgbClr val="80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ПОРЯДОК РАБОТЫ</a:t>
            </a:r>
            <a:endParaRPr lang="ru-RU" u="sng" dirty="0">
              <a:solidFill>
                <a:srgbClr val="8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549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32272" y="468500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42616" y="396861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177728" y="36642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42616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42616" y="537621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1210" y="64952"/>
            <a:ext cx="1457796" cy="926752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2897744" y="1447960"/>
            <a:ext cx="40494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 пример на тему</a:t>
            </a:r>
          </a:p>
          <a:p>
            <a:pPr marL="342900" indent="-342900">
              <a:buAutoNum type="arabicParenR"/>
            </a:pPr>
            <a:endParaRPr lang="ru-RU" sz="1400" b="1" u="sng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579" y="37867"/>
            <a:ext cx="969286" cy="1155178"/>
          </a:xfrm>
          <a:prstGeom prst="ellipse">
            <a:avLst/>
          </a:prstGeom>
          <a:ln w="9525">
            <a:solidFill>
              <a:srgbClr val="6600FF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2177728" y="1942670"/>
            <a:ext cx="40494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Степени</a:t>
            </a:r>
          </a:p>
          <a:p>
            <a:pPr marL="342900" indent="-342900">
              <a:buAutoNum type="arabicParenR"/>
            </a:pPr>
            <a:endParaRPr lang="ru-RU" sz="1400" b="1" u="sng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246374" y="2499112"/>
            <a:ext cx="12971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5</a:t>
            </a:r>
            <a:endParaRPr lang="ru-RU" sz="2000" b="1" u="sng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683674" y="4867876"/>
            <a:ext cx="1372061" cy="379152"/>
          </a:xfrm>
          <a:prstGeom prst="roundRect">
            <a:avLst/>
          </a:prstGeom>
          <a:solidFill>
            <a:srgbClr val="CCFFCC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14" action="ppaction://hlinksldjump"/>
              </a:rPr>
              <a:t>Подсказка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427984" y="4742972"/>
            <a:ext cx="1443516" cy="504056"/>
          </a:xfrm>
          <a:prstGeom prst="roundRect">
            <a:avLst/>
          </a:prstGeom>
          <a:solidFill>
            <a:srgbClr val="CCFFCC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15" action="ppaction://hlinksldjump"/>
              </a:rPr>
              <a:t>Проверить решение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392046" y="4777832"/>
            <a:ext cx="916258" cy="414012"/>
          </a:xfrm>
          <a:prstGeom prst="roundRect">
            <a:avLst/>
          </a:prstGeom>
          <a:solidFill>
            <a:srgbClr val="CCFFCC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15" action="ppaction://hlinksldjump"/>
              </a:rPr>
              <a:t>Ответ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>
          <a:xfrm>
            <a:off x="2604525" y="5625244"/>
            <a:ext cx="580848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Управляющая кнопка: назад 33">
            <a:hlinkClick r:id="" action="ppaction://hlinkshowjump?jump=previousslide" highlightClick="1"/>
          </p:cNvPr>
          <p:cNvSpPr/>
          <p:nvPr/>
        </p:nvSpPr>
        <p:spPr>
          <a:xfrm>
            <a:off x="7615980" y="5589240"/>
            <a:ext cx="62842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Прямоугольник 30"/>
              <p:cNvSpPr/>
              <p:nvPr/>
            </p:nvSpPr>
            <p:spPr>
              <a:xfrm>
                <a:off x="2015086" y="2899222"/>
                <a:ext cx="612068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ru-RU" sz="1600" b="1" dirty="0" smtClean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Найдите значение выражения: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16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ru-RU" sz="16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𝟐𝟕</m:t>
                        </m:r>
                      </m:e>
                      <m:sup>
                        <m:r>
                          <a:rPr lang="ru-RU" sz="16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𝟏𝟓</m:t>
                        </m:r>
                      </m:sup>
                    </m:sSup>
                    <m:r>
                      <a:rPr lang="ru-RU" sz="16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∶ </m:t>
                    </m:r>
                    <m:sSup>
                      <m:sSupPr>
                        <m:ctrlPr>
                          <a:rPr lang="ru-RU" sz="16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ru-RU" sz="16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𝟗</m:t>
                        </m:r>
                      </m:e>
                      <m:sup>
                        <m:r>
                          <a:rPr lang="ru-RU" sz="16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𝟐𝟐</m:t>
                        </m:r>
                      </m:sup>
                    </m:sSup>
                  </m:oMath>
                </a14:m>
                <a:r>
                  <a:rPr lang="ru-RU" sz="2400" b="1" dirty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 </a:t>
                </a:r>
              </a:p>
            </p:txBody>
          </p:sp>
        </mc:Choice>
        <mc:Fallback xmlns="">
          <p:sp>
            <p:nvSpPr>
              <p:cNvPr id="31" name="Прямоугольник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5086" y="2899222"/>
                <a:ext cx="6120680" cy="461665"/>
              </a:xfrm>
              <a:prstGeom prst="rect">
                <a:avLst/>
              </a:prstGeom>
              <a:blipFill rotWithShape="1">
                <a:blip r:embed="rId16"/>
                <a:stretch>
                  <a:fillRect l="-598" b="-13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Прямоугольник с двумя скругленными противолежащими углами 26"/>
          <p:cNvSpPr/>
          <p:nvPr/>
        </p:nvSpPr>
        <p:spPr>
          <a:xfrm>
            <a:off x="254254" y="112474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7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427985" y="366424"/>
            <a:ext cx="3240360" cy="498065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РЕШИТЕ САМОСТОЯТЕЛЬНО</a:t>
            </a:r>
            <a:endParaRPr lang="ru-RU" sz="1400" b="1" dirty="0">
              <a:solidFill>
                <a:srgbClr val="C00000"/>
              </a:solidFill>
              <a:latin typeface="Arial Black" panose="020B0A040201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914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32272" y="468500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42616" y="396861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177728" y="36642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42616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42616" y="537621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1210" y="64952"/>
            <a:ext cx="1457796" cy="926752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2897744" y="1447960"/>
            <a:ext cx="40494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 пример на тему</a:t>
            </a:r>
          </a:p>
          <a:p>
            <a:pPr marL="342900" indent="-342900">
              <a:buAutoNum type="arabicParenR"/>
            </a:pPr>
            <a:endParaRPr lang="ru-RU" sz="1400" b="1" u="sng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579" y="37867"/>
            <a:ext cx="969286" cy="1155178"/>
          </a:xfrm>
          <a:prstGeom prst="ellipse">
            <a:avLst/>
          </a:prstGeom>
          <a:ln w="9525">
            <a:solidFill>
              <a:srgbClr val="6600FF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2177728" y="1942670"/>
            <a:ext cx="40494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Степени</a:t>
            </a:r>
          </a:p>
          <a:p>
            <a:pPr marL="342900" indent="-342900">
              <a:buAutoNum type="arabicParenR"/>
            </a:pPr>
            <a:endParaRPr lang="ru-RU" sz="1400" b="1" u="sng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246374" y="2499112"/>
            <a:ext cx="12971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5</a:t>
            </a:r>
            <a:endParaRPr lang="ru-RU" sz="2000" b="1" u="sng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>
          <a:xfrm>
            <a:off x="2604525" y="5625244"/>
            <a:ext cx="580848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Управляющая кнопка: назад 33">
            <a:hlinkClick r:id="" action="ppaction://hlinkshowjump?jump=previousslide" highlightClick="1"/>
          </p:cNvPr>
          <p:cNvSpPr/>
          <p:nvPr/>
        </p:nvSpPr>
        <p:spPr>
          <a:xfrm>
            <a:off x="7615980" y="5589240"/>
            <a:ext cx="62842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Прямоугольник 30"/>
              <p:cNvSpPr/>
              <p:nvPr/>
            </p:nvSpPr>
            <p:spPr>
              <a:xfrm>
                <a:off x="2015086" y="2899222"/>
                <a:ext cx="612068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ru-RU" sz="1600" b="1" dirty="0" smtClean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Найдите значение выражения: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16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ru-RU" sz="16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𝟐𝟕</m:t>
                        </m:r>
                      </m:e>
                      <m:sup>
                        <m:r>
                          <a:rPr lang="ru-RU" sz="16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𝟏𝟓</m:t>
                        </m:r>
                      </m:sup>
                    </m:sSup>
                    <m:r>
                      <a:rPr lang="ru-RU" sz="16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∶ </m:t>
                    </m:r>
                    <m:sSup>
                      <m:sSupPr>
                        <m:ctrlPr>
                          <a:rPr lang="ru-RU" sz="16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ru-RU" sz="16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𝟗</m:t>
                        </m:r>
                      </m:e>
                      <m:sup>
                        <m:r>
                          <a:rPr lang="ru-RU" sz="16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𝟐𝟐</m:t>
                        </m:r>
                      </m:sup>
                    </m:sSup>
                  </m:oMath>
                </a14:m>
                <a:r>
                  <a:rPr lang="ru-RU" sz="2400" b="1" dirty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 </a:t>
                </a:r>
              </a:p>
            </p:txBody>
          </p:sp>
        </mc:Choice>
        <mc:Fallback xmlns="">
          <p:sp>
            <p:nvSpPr>
              <p:cNvPr id="31" name="Прямоугольник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5086" y="2899222"/>
                <a:ext cx="6120680" cy="461665"/>
              </a:xfrm>
              <a:prstGeom prst="rect">
                <a:avLst/>
              </a:prstGeom>
              <a:blipFill rotWithShape="1">
                <a:blip r:embed="rId14"/>
                <a:stretch>
                  <a:fillRect l="-598" b="-13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Прямоугольник 26"/>
              <p:cNvSpPr/>
              <p:nvPr/>
            </p:nvSpPr>
            <p:spPr>
              <a:xfrm>
                <a:off x="2029447" y="3360887"/>
                <a:ext cx="6240463" cy="1690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dirty="0" smtClean="0">
                    <a:solidFill>
                      <a:srgbClr val="242852">
                        <a:lumMod val="75000"/>
                      </a:srgb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Решение: Приведем степени к основанию 3. Так как 27=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  <m:sup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ru-RU" b="1" dirty="0" smtClean="0">
                    <a:solidFill>
                      <a:srgbClr val="242852">
                        <a:lumMod val="75000"/>
                      </a:srgb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то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𝟐𝟕</m:t>
                        </m:r>
                      </m:e>
                      <m:sup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𝟏𝟓</m:t>
                        </m:r>
                      </m:sup>
                    </m:sSup>
                    <m:r>
                      <a:rPr lang="ru-RU" b="1" i="1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Times New Roman" panose="02020603050405020304" pitchFamily="18" charset="0"/>
                      </a:rPr>
                      <m:t>= </m:t>
                    </m:r>
                    <m:sSup>
                      <m:sSupPr>
                        <m:ctrlP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ru-RU" b="1" i="1" smtClean="0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ru-RU" b="1" i="1" smtClean="0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</m:e>
                              <m:sup>
                                <m:r>
                                  <a:rPr lang="ru-RU" b="1" i="1" smtClean="0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𝟏𝟓</m:t>
                        </m:r>
                      </m:sup>
                    </m:sSup>
                  </m:oMath>
                </a14:m>
                <a:r>
                  <a:rPr lang="ru-RU" b="1" dirty="0" smtClean="0">
                    <a:solidFill>
                      <a:srgbClr val="242852">
                        <a:lumMod val="75000"/>
                      </a:srgb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Аналогично,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1600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ru-RU" sz="1600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𝟗</m:t>
                        </m:r>
                      </m:e>
                      <m:sup>
                        <m:r>
                          <a:rPr lang="ru-RU" sz="1600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𝟐𝟐</m:t>
                        </m:r>
                      </m:sup>
                    </m:sSup>
                  </m:oMath>
                </a14:m>
                <a:r>
                  <a:rPr lang="ru-RU" b="1" dirty="0" smtClean="0">
                    <a:solidFill>
                      <a:srgbClr val="242852">
                        <a:lumMod val="75000"/>
                      </a:srgb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b="1" i="1" dirty="0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b="1" i="1" dirty="0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ru-RU" b="1" i="1" dirty="0" smtClean="0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ru-RU" b="1" i="1" dirty="0" smtClean="0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</m:e>
                              <m:sup>
                                <m:r>
                                  <a:rPr lang="ru-RU" b="1" i="1" dirty="0" smtClean="0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ru-RU" b="1" i="1" dirty="0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𝟐𝟐</m:t>
                        </m:r>
                      </m:sup>
                    </m:sSup>
                    <m:r>
                      <a:rPr lang="ru-RU" b="1" i="1" dirty="0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r>
                  <a:rPr lang="ru-RU" b="1" dirty="0" smtClean="0">
                    <a:solidFill>
                      <a:srgbClr val="242852">
                        <a:lumMod val="75000"/>
                      </a:srgb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Применяя свойства степеней, имеем: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1600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ru-RU" sz="1600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𝟐𝟕</m:t>
                        </m:r>
                      </m:e>
                      <m:sup>
                        <m:r>
                          <a:rPr lang="ru-RU" sz="1600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𝟏𝟓</m:t>
                        </m:r>
                      </m:sup>
                    </m:sSup>
                    <m:r>
                      <a:rPr lang="ru-RU" sz="1600" b="1" i="1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∶ </m:t>
                    </m:r>
                    <m:sSup>
                      <m:sSupPr>
                        <m:ctrlPr>
                          <a:rPr lang="ru-RU" sz="1600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ru-RU" sz="1600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𝟗</m:t>
                        </m:r>
                      </m:e>
                      <m:sup>
                        <m:r>
                          <a:rPr lang="ru-RU" sz="1600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𝟐𝟐</m:t>
                        </m:r>
                      </m:sup>
                    </m:sSup>
                  </m:oMath>
                </a14:m>
                <a:r>
                  <a:rPr lang="ru-RU" b="1" dirty="0" smtClean="0">
                    <a:solidFill>
                      <a:srgbClr val="242852">
                        <a:lumMod val="75000"/>
                      </a:srgb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ru-RU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ru-RU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</m:e>
                              <m:sup>
                                <m:r>
                                  <a:rPr lang="ru-RU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𝟏𝟓</m:t>
                        </m:r>
                      </m:sup>
                    </m:sSup>
                  </m:oMath>
                </a14:m>
                <a:r>
                  <a:rPr lang="ru-RU" b="1" dirty="0" smtClean="0">
                    <a:solidFill>
                      <a:srgbClr val="242852">
                        <a:lumMod val="75000"/>
                      </a:srgb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b="1" i="1" dirty="0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∶</m:t>
                    </m:r>
                    <m:sSup>
                      <m:sSupPr>
                        <m:ctrlPr>
                          <a:rPr lang="ru-RU" b="1" i="1" dirty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b="1" i="1" dirty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ru-RU" b="1" i="1" dirty="0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ru-RU" b="1" i="1" dirty="0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</m:e>
                              <m:sup>
                                <m:r>
                                  <a:rPr lang="ru-RU" b="1" i="1" dirty="0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ru-RU" b="1" i="1" dirty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𝟐𝟐</m:t>
                        </m:r>
                      </m:sup>
                    </m:sSup>
                  </m:oMath>
                </a14:m>
                <a:r>
                  <a:rPr lang="ru-RU" b="1" dirty="0" smtClean="0">
                    <a:solidFill>
                      <a:srgbClr val="242852">
                        <a:lumMod val="75000"/>
                      </a:srgb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  <m:sup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𝟒𝟓</m:t>
                        </m:r>
                      </m:sup>
                    </m:sSup>
                    <m:r>
                      <a:rPr lang="ru-RU" b="1" i="1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ru-RU" b="1" i="1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∶</m:t>
                    </m:r>
                    <m:sSup>
                      <m:sSupPr>
                        <m:ctrlP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  <m:sup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𝟒𝟒</m:t>
                        </m:r>
                      </m:sup>
                    </m:sSup>
                    <m:r>
                      <a:rPr lang="ru-RU" b="1" i="1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= </m:t>
                    </m:r>
                    <m:sSup>
                      <m:sSupPr>
                        <m:ctrlP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  <m:sup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𝟏</m:t>
                        </m:r>
                      </m:sup>
                    </m:sSup>
                    <m:r>
                      <a:rPr lang="ru-RU" b="1" i="1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=</m:t>
                    </m:r>
                    <m:r>
                      <a:rPr lang="ru-RU" b="1" i="1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𝟑</m:t>
                    </m:r>
                    <m:r>
                      <a:rPr lang="ru-RU" b="1" i="1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ru-RU" b="1" dirty="0" smtClean="0">
                  <a:solidFill>
                    <a:srgbClr val="242852">
                      <a:lumMod val="75000"/>
                    </a:srgbClr>
                  </a:solidFill>
                  <a:latin typeface="Times New Roman" panose="02020603050405020304" pitchFamily="18" charset="0"/>
                  <a:ea typeface="Cambria Math"/>
                  <a:cs typeface="Times New Roman" panose="02020603050405020304" pitchFamily="18" charset="0"/>
                </a:endParaRPr>
              </a:p>
              <a:p>
                <a:r>
                  <a:rPr lang="ru-RU" b="1" dirty="0" smtClean="0">
                    <a:solidFill>
                      <a:srgbClr val="242852">
                        <a:lumMod val="75000"/>
                      </a:srgbClr>
                    </a:solidFill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Ответ: 3</a:t>
                </a:r>
              </a:p>
            </p:txBody>
          </p:sp>
        </mc:Choice>
        <mc:Fallback xmlns="">
          <p:sp>
            <p:nvSpPr>
              <p:cNvPr id="27" name="Прямоугольник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9447" y="3360887"/>
                <a:ext cx="6240463" cy="1690656"/>
              </a:xfrm>
              <a:prstGeom prst="rect">
                <a:avLst/>
              </a:prstGeom>
              <a:blipFill rotWithShape="1">
                <a:blip r:embed="rId15"/>
                <a:stretch>
                  <a:fillRect l="-879" t="-1799" r="-195" b="-467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Прямоугольник с двумя скругленными противолежащими углами 34"/>
          <p:cNvSpPr/>
          <p:nvPr/>
        </p:nvSpPr>
        <p:spPr>
          <a:xfrm>
            <a:off x="274168" y="1189341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6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427985" y="366424"/>
            <a:ext cx="3240360" cy="498065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РЕШИТЕ САМОСТОЯТЕЛЬНО</a:t>
            </a:r>
            <a:endParaRPr lang="ru-RU" sz="1400" b="1" dirty="0">
              <a:solidFill>
                <a:srgbClr val="C00000"/>
              </a:solidFill>
              <a:latin typeface="Arial Black" panose="020B0A040201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90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32272" y="468500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42616" y="396861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177728" y="36642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42616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42616" y="537621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1210" y="64952"/>
            <a:ext cx="1457796" cy="926752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2897744" y="1447960"/>
            <a:ext cx="40494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 пример на тему</a:t>
            </a:r>
          </a:p>
          <a:p>
            <a:pPr marL="342900" indent="-342900">
              <a:buAutoNum type="arabicParenR"/>
            </a:pPr>
            <a:endParaRPr lang="ru-RU" sz="1400" b="1" u="sng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579" y="37867"/>
            <a:ext cx="969286" cy="1155178"/>
          </a:xfrm>
          <a:prstGeom prst="ellipse">
            <a:avLst/>
          </a:prstGeom>
          <a:ln w="9525">
            <a:solidFill>
              <a:srgbClr val="6600FF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2177728" y="1942670"/>
            <a:ext cx="40494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Степени</a:t>
            </a:r>
          </a:p>
          <a:p>
            <a:pPr marL="342900" indent="-342900">
              <a:buAutoNum type="arabicParenR"/>
            </a:pPr>
            <a:endParaRPr lang="ru-RU" sz="1400" b="1" u="sng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246374" y="2499112"/>
            <a:ext cx="12971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6</a:t>
            </a:r>
            <a:endParaRPr lang="ru-RU" sz="2000" b="1" u="sng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683674" y="4867876"/>
            <a:ext cx="1372061" cy="379152"/>
          </a:xfrm>
          <a:prstGeom prst="roundRect">
            <a:avLst/>
          </a:prstGeom>
          <a:solidFill>
            <a:srgbClr val="CCFFCC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14" action="ppaction://hlinksldjump"/>
              </a:rPr>
              <a:t>Подсказка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427984" y="4742972"/>
            <a:ext cx="1443516" cy="504056"/>
          </a:xfrm>
          <a:prstGeom prst="roundRect">
            <a:avLst/>
          </a:prstGeom>
          <a:solidFill>
            <a:srgbClr val="CCFFCC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15" action="ppaction://hlinksldjump"/>
              </a:rPr>
              <a:t>Проверить решение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392046" y="4777832"/>
            <a:ext cx="916258" cy="414012"/>
          </a:xfrm>
          <a:prstGeom prst="roundRect">
            <a:avLst/>
          </a:prstGeom>
          <a:solidFill>
            <a:srgbClr val="CCFFCC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15" action="ppaction://hlinksldjump"/>
              </a:rPr>
              <a:t>Ответ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>
          <a:xfrm>
            <a:off x="2604525" y="5625244"/>
            <a:ext cx="580848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Управляющая кнопка: назад 33">
            <a:hlinkClick r:id="" action="ppaction://hlinkshowjump?jump=previousslide" highlightClick="1"/>
          </p:cNvPr>
          <p:cNvSpPr/>
          <p:nvPr/>
        </p:nvSpPr>
        <p:spPr>
          <a:xfrm>
            <a:off x="7615980" y="5589240"/>
            <a:ext cx="62842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Прямоугольник 26"/>
              <p:cNvSpPr/>
              <p:nvPr/>
            </p:nvSpPr>
            <p:spPr>
              <a:xfrm>
                <a:off x="2123728" y="2988354"/>
                <a:ext cx="6120680" cy="3793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ru-RU" sz="1600" b="1" dirty="0" smtClean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Найдите значение выражения: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16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ru-RU" sz="16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𝟓</m:t>
                        </m:r>
                        <m:r>
                          <a:rPr lang="ru-RU" sz="16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,</m:t>
                        </m:r>
                        <m:r>
                          <a:rPr lang="ru-RU" sz="16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𝟕</m:t>
                        </m:r>
                        <m:r>
                          <a:rPr lang="ru-RU" sz="16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∙</m:t>
                        </m:r>
                        <m:sSup>
                          <m:sSupPr>
                            <m:ctrlPr>
                              <a:rPr lang="ru-RU" sz="1600" b="1" i="1" smtClean="0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ru-RU" sz="1600" b="1" i="1" smtClean="0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𝟏𝟎</m:t>
                            </m:r>
                          </m:e>
                          <m:sup>
                            <m:r>
                              <a:rPr lang="ru-RU" sz="1600" b="1" i="1" smtClean="0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𝟑</m:t>
                            </m:r>
                          </m:sup>
                        </m:sSup>
                      </m:e>
                    </m:d>
                    <m:r>
                      <a:rPr lang="ru-RU" sz="16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∶</m:t>
                    </m:r>
                    <m:d>
                      <m:dPr>
                        <m:ctrlPr>
                          <a:rPr lang="ru-RU" sz="16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ru-RU" sz="16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𝟏</m:t>
                        </m:r>
                        <m:r>
                          <a:rPr lang="ru-RU" sz="16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,</m:t>
                        </m:r>
                        <m:r>
                          <a:rPr lang="ru-RU" sz="16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𝟗</m:t>
                        </m:r>
                        <m:r>
                          <a:rPr lang="ru-RU" sz="16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∙</m:t>
                        </m:r>
                        <m:sSup>
                          <m:sSupPr>
                            <m:ctrlPr>
                              <a:rPr lang="ru-RU" sz="1600" b="1" i="1" smtClean="0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ru-RU" sz="1600" b="1" i="1" smtClean="0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𝟏𝟎</m:t>
                            </m:r>
                          </m:e>
                          <m:sup>
                            <m:r>
                              <a:rPr lang="ru-RU" sz="1600" b="1" i="1" smtClean="0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−</m:t>
                            </m:r>
                            <m:r>
                              <a:rPr lang="ru-RU" sz="1600" b="1" i="1" smtClean="0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𝟐</m:t>
                            </m:r>
                          </m:sup>
                        </m:sSup>
                      </m:e>
                    </m:d>
                  </m:oMath>
                </a14:m>
                <a:endParaRPr lang="ru-RU" sz="2400" b="1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7" name="Прямоугольник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2988354"/>
                <a:ext cx="6120680" cy="379399"/>
              </a:xfrm>
              <a:prstGeom prst="rect">
                <a:avLst/>
              </a:prstGeom>
              <a:blipFill rotWithShape="1">
                <a:blip r:embed="rId16"/>
                <a:stretch>
                  <a:fillRect l="-498" b="-1451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Прямоугольник с двумя скругленными противолежащими углами 30"/>
          <p:cNvSpPr/>
          <p:nvPr/>
        </p:nvSpPr>
        <p:spPr>
          <a:xfrm>
            <a:off x="252960" y="112474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7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427985" y="366424"/>
            <a:ext cx="3240360" cy="498065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РЕШИТЕ САМОСТОЯТЕЛЬНО</a:t>
            </a:r>
            <a:endParaRPr lang="ru-RU" sz="1400" b="1" dirty="0">
              <a:solidFill>
                <a:srgbClr val="C00000"/>
              </a:solidFill>
              <a:latin typeface="Arial Black" panose="020B0A040201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506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32272" y="468500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42616" y="396861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177728" y="36642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42616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42616" y="537621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1210" y="64952"/>
            <a:ext cx="1457796" cy="926752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2897744" y="1390392"/>
            <a:ext cx="40494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 пример на тему</a:t>
            </a:r>
          </a:p>
          <a:p>
            <a:pPr marL="342900" indent="-342900">
              <a:buAutoNum type="arabicParenR"/>
            </a:pPr>
            <a:endParaRPr lang="ru-RU" sz="1400" b="1" u="sng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579" y="37867"/>
            <a:ext cx="969286" cy="1155178"/>
          </a:xfrm>
          <a:prstGeom prst="ellipse">
            <a:avLst/>
          </a:prstGeom>
          <a:ln w="9525">
            <a:solidFill>
              <a:srgbClr val="6600FF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2183756" y="1891329"/>
            <a:ext cx="40494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Степени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2246374" y="2342790"/>
            <a:ext cx="12971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6</a:t>
            </a:r>
            <a:endParaRPr lang="ru-RU" sz="2000" b="1" u="sng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>
          <a:xfrm>
            <a:off x="2604525" y="5625244"/>
            <a:ext cx="580848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Управляющая кнопка: назад 33">
            <a:hlinkClick r:id="" action="ppaction://hlinkshowjump?jump=previousslide" highlightClick="1"/>
          </p:cNvPr>
          <p:cNvSpPr/>
          <p:nvPr/>
        </p:nvSpPr>
        <p:spPr>
          <a:xfrm>
            <a:off x="7615980" y="5589240"/>
            <a:ext cx="62842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Прямоугольник 26"/>
              <p:cNvSpPr/>
              <p:nvPr/>
            </p:nvSpPr>
            <p:spPr>
              <a:xfrm>
                <a:off x="2119162" y="2765039"/>
                <a:ext cx="6120680" cy="3793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ru-RU" sz="1600" b="1" dirty="0" smtClean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Найдите значение выражения: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16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ru-RU" sz="16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𝟓</m:t>
                        </m:r>
                        <m:r>
                          <a:rPr lang="ru-RU" sz="16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,</m:t>
                        </m:r>
                        <m:r>
                          <a:rPr lang="ru-RU" sz="16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𝟕</m:t>
                        </m:r>
                        <m:r>
                          <a:rPr lang="ru-RU" sz="16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∙</m:t>
                        </m:r>
                        <m:sSup>
                          <m:sSupPr>
                            <m:ctrlPr>
                              <a:rPr lang="ru-RU" sz="1600" b="1" i="1" smtClean="0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ru-RU" sz="1600" b="1" i="1" smtClean="0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𝟏𝟎</m:t>
                            </m:r>
                          </m:e>
                          <m:sup>
                            <m:r>
                              <a:rPr lang="ru-RU" sz="1600" b="1" i="1" smtClean="0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𝟑</m:t>
                            </m:r>
                          </m:sup>
                        </m:sSup>
                      </m:e>
                    </m:d>
                    <m:r>
                      <a:rPr lang="ru-RU" sz="16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∶</m:t>
                    </m:r>
                    <m:d>
                      <m:dPr>
                        <m:ctrlPr>
                          <a:rPr lang="ru-RU" sz="16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ru-RU" sz="16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𝟏</m:t>
                        </m:r>
                        <m:r>
                          <a:rPr lang="ru-RU" sz="16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,</m:t>
                        </m:r>
                        <m:r>
                          <a:rPr lang="ru-RU" sz="16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𝟗</m:t>
                        </m:r>
                        <m:r>
                          <a:rPr lang="ru-RU" sz="16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∙</m:t>
                        </m:r>
                        <m:sSup>
                          <m:sSupPr>
                            <m:ctrlPr>
                              <a:rPr lang="ru-RU" sz="1600" b="1" i="1" smtClean="0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ru-RU" sz="1600" b="1" i="1" smtClean="0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𝟏𝟎</m:t>
                            </m:r>
                          </m:e>
                          <m:sup>
                            <m:r>
                              <a:rPr lang="ru-RU" sz="1600" b="1" i="1" smtClean="0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−</m:t>
                            </m:r>
                            <m:r>
                              <a:rPr lang="ru-RU" sz="1600" b="1" i="1" smtClean="0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𝟐</m:t>
                            </m:r>
                          </m:sup>
                        </m:sSup>
                      </m:e>
                    </m:d>
                  </m:oMath>
                </a14:m>
                <a:endParaRPr lang="ru-RU" sz="2400" b="1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7" name="Прямоугольник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9162" y="2765039"/>
                <a:ext cx="6120680" cy="379399"/>
              </a:xfrm>
              <a:prstGeom prst="rect">
                <a:avLst/>
              </a:prstGeom>
              <a:blipFill rotWithShape="1">
                <a:blip r:embed="rId14"/>
                <a:stretch>
                  <a:fillRect l="-598" b="-1451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Прямоугольник 30"/>
              <p:cNvSpPr/>
              <p:nvPr/>
            </p:nvSpPr>
            <p:spPr>
              <a:xfrm>
                <a:off x="2119162" y="3272539"/>
                <a:ext cx="6204274" cy="21444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dirty="0" smtClean="0">
                    <a:solidFill>
                      <a:srgbClr val="242852">
                        <a:lumMod val="75000"/>
                      </a:srgb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Решение: Перепишем данное выражение в виде дроби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𝟕</m:t>
                        </m:r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∙</m:t>
                        </m:r>
                        <m:sSup>
                          <m:sSupPr>
                            <m:ctrlP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𝟏𝟎</m:t>
                            </m:r>
                          </m:e>
                          <m:sup>
                            <m: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sup>
                        </m:sSup>
                      </m:num>
                      <m:den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𝟗</m:t>
                        </m:r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∙</m:t>
                        </m:r>
                        <m:sSup>
                          <m:sSupPr>
                            <m:ctrlP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𝟏𝟎</m:t>
                            </m:r>
                          </m:e>
                          <m:sup>
                            <m: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  <m:r>
                      <a:rPr lang="ru-RU" b="1" i="1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𝟕</m:t>
                        </m:r>
                      </m:num>
                      <m:den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  <m:r>
                      <a:rPr lang="ru-RU" b="1" i="1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∙</m:t>
                    </m:r>
                    <m:f>
                      <m:fPr>
                        <m:ctrlP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𝟏𝟎</m:t>
                            </m:r>
                          </m:e>
                          <m:sup>
                            <m: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𝟏𝟎</m:t>
                            </m:r>
                          </m:e>
                          <m:sup>
                            <m: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  <m:r>
                      <a:rPr lang="ru-RU" b="1" i="1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 .</m:t>
                    </m:r>
                  </m:oMath>
                </a14:m>
                <a:r>
                  <a:rPr lang="ru-RU" b="1" dirty="0" smtClean="0">
                    <a:solidFill>
                      <a:srgbClr val="242852">
                        <a:lumMod val="75000"/>
                      </a:srgbClr>
                    </a:solidFill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Увеличим в первой дроби числитель и знаменатель в 10 раз, а во второй дроби используем свойство  деления степеней: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𝟕</m:t>
                        </m:r>
                        <m: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∙</m:t>
                        </m:r>
                        <m:sSup>
                          <m:sSupPr>
                            <m:ctrlP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𝟏𝟎</m:t>
                            </m:r>
                          </m:e>
                          <m:sup>
                            <m: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sup>
                        </m:sSup>
                      </m:num>
                      <m:den>
                        <m: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𝟗</m:t>
                        </m:r>
                        <m: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∙</m:t>
                        </m:r>
                        <m:sSup>
                          <m:sSupPr>
                            <m:ctrlP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𝟏𝟎</m:t>
                            </m:r>
                          </m:e>
                          <m:sup>
                            <m: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  <m:r>
                      <a:rPr lang="ru-RU" b="1" i="1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𝟕</m:t>
                        </m:r>
                      </m:num>
                      <m:den>
                        <m: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  <m:r>
                      <a:rPr lang="ru-RU" b="1" i="1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∙</m:t>
                    </m:r>
                    <m:f>
                      <m:fPr>
                        <m:ctrlP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𝟏𝟎</m:t>
                            </m:r>
                          </m:e>
                          <m:sup>
                            <m: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𝟏𝟎</m:t>
                            </m:r>
                          </m:e>
                          <m:sup>
                            <m: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  <m:r>
                      <a:rPr lang="ru-RU" b="1" i="1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u-RU" b="1" dirty="0" smtClean="0">
                    <a:solidFill>
                      <a:srgbClr val="242852">
                        <a:lumMod val="75000"/>
                      </a:srgbClr>
                    </a:solidFill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 dirty="0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b="1" i="1" dirty="0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𝟓𝟕</m:t>
                        </m:r>
                      </m:num>
                      <m:den>
                        <m:r>
                          <a:rPr lang="ru-RU" b="1" i="1" dirty="0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𝟏𝟗</m:t>
                        </m:r>
                      </m:den>
                    </m:f>
                    <m:r>
                      <a:rPr lang="ru-RU" b="1" i="1" dirty="0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∙</m:t>
                    </m:r>
                    <m:sSup>
                      <m:sSupPr>
                        <m:ctrlPr>
                          <a:rPr lang="ru-RU" b="1" i="1" dirty="0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b="1" i="1" dirty="0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𝟏𝟎</m:t>
                        </m:r>
                      </m:e>
                      <m:sup>
                        <m:r>
                          <a:rPr lang="ru-RU" b="1" i="1" dirty="0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ru-RU" b="1" i="1" dirty="0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−</m:t>
                        </m:r>
                        <m:d>
                          <m:dPr>
                            <m:ctrlPr>
                              <a:rPr lang="ru-RU" b="1" i="1" dirty="0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ru-RU" b="1" i="1" dirty="0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ru-RU" b="1" i="1" dirty="0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d>
                      </m:sup>
                    </m:sSup>
                    <m:r>
                      <a:rPr lang="ru-RU" b="1" i="1" dirty="0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=</m:t>
                    </m:r>
                    <m:r>
                      <a:rPr lang="ru-RU" b="1" i="1" dirty="0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𝟑</m:t>
                    </m:r>
                    <m:r>
                      <a:rPr lang="ru-RU" b="1" i="1" dirty="0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∙</m:t>
                    </m:r>
                    <m:sSup>
                      <m:sSupPr>
                        <m:ctrlPr>
                          <a:rPr lang="ru-RU" b="1" i="1" dirty="0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b="1" i="1" dirty="0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𝟏𝟎</m:t>
                        </m:r>
                      </m:e>
                      <m:sup>
                        <m:r>
                          <a:rPr lang="ru-RU" b="1" i="1" dirty="0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𝟓</m:t>
                        </m:r>
                      </m:sup>
                    </m:sSup>
                    <m:r>
                      <a:rPr lang="ru-RU" b="1" i="1" dirty="0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=</m:t>
                    </m:r>
                    <m:r>
                      <a:rPr lang="ru-RU" b="1" i="1" dirty="0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𝟑</m:t>
                    </m:r>
                    <m:r>
                      <a:rPr lang="ru-RU" b="1" i="1" dirty="0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∙</m:t>
                    </m:r>
                    <m:r>
                      <a:rPr lang="ru-RU" b="1" i="1" dirty="0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𝟏𝟎𝟎𝟎𝟎𝟎</m:t>
                    </m:r>
                    <m:r>
                      <a:rPr lang="ru-RU" b="1" i="1" dirty="0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= </m:t>
                    </m:r>
                  </m:oMath>
                </a14:m>
                <a:r>
                  <a:rPr lang="ru-RU" b="1" dirty="0" smtClean="0">
                    <a:solidFill>
                      <a:srgbClr val="242852">
                        <a:lumMod val="75000"/>
                      </a:srgbClr>
                    </a:solidFill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300000</a:t>
                </a:r>
                <a:endParaRPr lang="ru-RU" b="1" dirty="0">
                  <a:solidFill>
                    <a:srgbClr val="242852">
                      <a:lumMod val="75000"/>
                    </a:srgbClr>
                  </a:solidFill>
                  <a:latin typeface="Times New Roman" panose="02020603050405020304" pitchFamily="18" charset="0"/>
                  <a:ea typeface="Cambria Math"/>
                  <a:cs typeface="Times New Roman" panose="02020603050405020304" pitchFamily="18" charset="0"/>
                </a:endParaRPr>
              </a:p>
              <a:p>
                <a:pPr lvl="0"/>
                <a:r>
                  <a:rPr lang="ru-RU" b="1" dirty="0" smtClean="0">
                    <a:solidFill>
                      <a:srgbClr val="242852">
                        <a:lumMod val="75000"/>
                      </a:srgbClr>
                    </a:solidFill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Ответ: 30000</a:t>
                </a:r>
                <a:endParaRPr lang="ru-RU" b="1" dirty="0">
                  <a:solidFill>
                    <a:srgbClr val="242852">
                      <a:lumMod val="75000"/>
                    </a:srgbClr>
                  </a:solidFill>
                  <a:latin typeface="Times New Roman" panose="02020603050405020304" pitchFamily="18" charset="0"/>
                  <a:ea typeface="Cambria Math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1" name="Прямоугольник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9162" y="3272539"/>
                <a:ext cx="6204274" cy="2144433"/>
              </a:xfrm>
              <a:prstGeom prst="rect">
                <a:avLst/>
              </a:prstGeom>
              <a:blipFill rotWithShape="1">
                <a:blip r:embed="rId15"/>
                <a:stretch>
                  <a:fillRect l="-885" t="-1420" r="-590" b="-369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Прямоугольник с двумя скругленными противолежащими углами 34"/>
          <p:cNvSpPr/>
          <p:nvPr/>
        </p:nvSpPr>
        <p:spPr>
          <a:xfrm>
            <a:off x="231210" y="11413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6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427985" y="366424"/>
            <a:ext cx="3240360" cy="498065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РЕШИТЕ САМОСТОЯТЕЛЬНО</a:t>
            </a:r>
            <a:endParaRPr lang="ru-RU" sz="1400" b="1" dirty="0">
              <a:solidFill>
                <a:srgbClr val="C00000"/>
              </a:solidFill>
              <a:latin typeface="Arial Black" panose="020B0A040201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166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32272" y="468500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42616" y="396861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177728" y="36642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42616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42616" y="537621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1210" y="64952"/>
            <a:ext cx="1457796" cy="926752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2897744" y="1447960"/>
            <a:ext cx="40494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 пример на тему</a:t>
            </a:r>
          </a:p>
          <a:p>
            <a:pPr marL="342900" indent="-342900">
              <a:buAutoNum type="arabicParenR"/>
            </a:pPr>
            <a:endParaRPr lang="ru-RU" sz="1400" b="1" u="sng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579" y="37867"/>
            <a:ext cx="969286" cy="1155178"/>
          </a:xfrm>
          <a:prstGeom prst="ellipse">
            <a:avLst/>
          </a:prstGeom>
          <a:ln w="9525">
            <a:solidFill>
              <a:srgbClr val="6600FF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2177728" y="1942670"/>
            <a:ext cx="40494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Корни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2246374" y="2437747"/>
            <a:ext cx="12971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7</a:t>
            </a:r>
            <a:endParaRPr lang="ru-RU" sz="2000" b="1" u="sng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683674" y="4867876"/>
            <a:ext cx="1372061" cy="379152"/>
          </a:xfrm>
          <a:prstGeom prst="roundRect">
            <a:avLst/>
          </a:prstGeom>
          <a:solidFill>
            <a:srgbClr val="CCFFCC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14" action="ppaction://hlinksldjump"/>
              </a:rPr>
              <a:t>Подсказка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427984" y="4742972"/>
            <a:ext cx="1443516" cy="504056"/>
          </a:xfrm>
          <a:prstGeom prst="roundRect">
            <a:avLst/>
          </a:prstGeom>
          <a:solidFill>
            <a:srgbClr val="CCFFCC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15" action="ppaction://hlinksldjump"/>
              </a:rPr>
              <a:t>Проверить решение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392046" y="4777832"/>
            <a:ext cx="916258" cy="414012"/>
          </a:xfrm>
          <a:prstGeom prst="roundRect">
            <a:avLst/>
          </a:prstGeom>
          <a:solidFill>
            <a:srgbClr val="CCFFCC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15" action="ppaction://hlinksldjump"/>
              </a:rPr>
              <a:t>Ответ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>
          <a:xfrm>
            <a:off x="2604525" y="5625244"/>
            <a:ext cx="580848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Управляющая кнопка: назад 33">
            <a:hlinkClick r:id="" action="ppaction://hlinkshowjump?jump=previousslide" highlightClick="1"/>
          </p:cNvPr>
          <p:cNvSpPr/>
          <p:nvPr/>
        </p:nvSpPr>
        <p:spPr>
          <a:xfrm>
            <a:off x="7615980" y="5589240"/>
            <a:ext cx="62842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Прямоугольник 30"/>
              <p:cNvSpPr/>
              <p:nvPr/>
            </p:nvSpPr>
            <p:spPr>
              <a:xfrm>
                <a:off x="2167856" y="2905550"/>
                <a:ext cx="6120680" cy="16720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ru-RU" sz="1600" b="1" dirty="0" smtClean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Какое из данных чисел является значением выражения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000" b="1" i="1" smtClean="0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ru-RU" sz="2000" b="1" i="1" smtClean="0">
                                    <a:solidFill>
                                      <a:schemeClr val="tx2">
                                        <a:lumMod val="75000"/>
                                      </a:scheme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</m:ctrlPr>
                              </m:dPr>
                              <m:e>
                                <m:r>
                                  <a:rPr lang="ru-RU" sz="2000" b="1" i="1" smtClean="0">
                                    <a:solidFill>
                                      <a:schemeClr val="tx2">
                                        <a:lumMod val="75000"/>
                                      </a:scheme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  <m:t>𝟐</m:t>
                                </m:r>
                                <m:r>
                                  <a:rPr lang="ru-RU" sz="2000" b="1" i="1" smtClean="0">
                                    <a:solidFill>
                                      <a:schemeClr val="tx2">
                                        <a:lumMod val="75000"/>
                                      </a:schemeClr>
                                    </a:solidFill>
                                    <a:latin typeface="Cambria Math"/>
                                    <a:ea typeface="Cambria Math"/>
                                    <a:cs typeface="Arial" panose="020B0604020202020204" pitchFamily="34" charset="0"/>
                                  </a:rPr>
                                  <m:t>∙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ru-RU" sz="2000" b="1" i="1" smtClean="0">
                                        <a:solidFill>
                                          <a:schemeClr val="tx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  <a:ea typeface="Cambria Math"/>
                                        <a:cs typeface="Arial" panose="020B0604020202020204" pitchFamily="34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u-RU" sz="2000" b="1" i="1" smtClean="0">
                                        <a:solidFill>
                                          <a:schemeClr val="tx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  <a:ea typeface="Cambria Math"/>
                                        <a:cs typeface="Arial" panose="020B0604020202020204" pitchFamily="34" charset="0"/>
                                      </a:rPr>
                                      <m:t>𝟕</m:t>
                                    </m:r>
                                  </m:e>
                                </m:rad>
                              </m:e>
                            </m:d>
                          </m:e>
                          <m:sup>
                            <m:r>
                              <a:rPr lang="ru-RU" sz="2000" b="1" i="1" smtClean="0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ru-RU" sz="20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𝟏𝟒</m:t>
                        </m:r>
                      </m:den>
                    </m:f>
                  </m:oMath>
                </a14:m>
                <a:r>
                  <a:rPr lang="ru-RU" sz="2000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</a:p>
              <a:p>
                <a:pPr lvl="0"/>
                <a:r>
                  <a:rPr lang="ru-RU" sz="2000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0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20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  <m:r>
                      <a:rPr lang="ru-RU" sz="20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cs typeface="Times New Roman" panose="02020603050405020304" pitchFamily="18" charset="0"/>
                      </a:rPr>
                      <m:t>        </m:t>
                    </m:r>
                    <m:r>
                      <a:rPr lang="ru-RU" sz="20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cs typeface="Times New Roman" panose="02020603050405020304" pitchFamily="18" charset="0"/>
                      </a:rPr>
                      <m:t>𝟐</m:t>
                    </m:r>
                    <m:r>
                      <a:rPr lang="ru-RU" sz="20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cs typeface="Times New Roman" panose="02020603050405020304" pitchFamily="18" charset="0"/>
                      </a:rPr>
                      <m:t>) </m:t>
                    </m:r>
                    <m:rad>
                      <m:radPr>
                        <m:degHide m:val="on"/>
                        <m:ctrlPr>
                          <a:rPr lang="ru-RU" sz="20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ru-RU" sz="20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𝟕</m:t>
                        </m:r>
                      </m:e>
                    </m:rad>
                    <m:r>
                      <a:rPr lang="ru-RU" sz="20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cs typeface="Times New Roman" panose="02020603050405020304" pitchFamily="18" charset="0"/>
                      </a:rPr>
                      <m:t>          </m:t>
                    </m:r>
                    <m:r>
                      <a:rPr lang="ru-RU" sz="20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cs typeface="Times New Roman" panose="02020603050405020304" pitchFamily="18" charset="0"/>
                      </a:rPr>
                      <m:t>𝟑</m:t>
                    </m:r>
                    <m:r>
                      <a:rPr lang="ru-RU" sz="20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cs typeface="Times New Roman" panose="02020603050405020304" pitchFamily="18" charset="0"/>
                      </a:rPr>
                      <m:t>) </m:t>
                    </m:r>
                    <m:f>
                      <m:fPr>
                        <m:ctrlPr>
                          <a:rPr lang="ru-RU" sz="20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ru-RU" sz="2000" b="1" i="1" smtClean="0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sz="2000" b="1" i="1" smtClean="0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𝟕</m:t>
                            </m:r>
                          </m:e>
                        </m:rad>
                      </m:num>
                      <m:den>
                        <m:r>
                          <a:rPr lang="ru-RU" sz="20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2000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4) 2</a:t>
                </a:r>
              </a:p>
              <a:p>
                <a:pPr lvl="0"/>
                <a:endParaRPr lang="ru-RU" b="1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1" name="Прямоугольник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7856" y="2905550"/>
                <a:ext cx="6120680" cy="1672061"/>
              </a:xfrm>
              <a:prstGeom prst="rect">
                <a:avLst/>
              </a:prstGeom>
              <a:blipFill rotWithShape="1">
                <a:blip r:embed="rId16"/>
                <a:stretch>
                  <a:fillRect l="-1096" t="-10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Прямоугольник с двумя скругленными противолежащими углами 26"/>
          <p:cNvSpPr/>
          <p:nvPr/>
        </p:nvSpPr>
        <p:spPr>
          <a:xfrm>
            <a:off x="242616" y="1189341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7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427985" y="366424"/>
            <a:ext cx="3240360" cy="498065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РЕШИТЕ САМОСТОЯТЕЛЬНО</a:t>
            </a:r>
            <a:endParaRPr lang="ru-RU" sz="1400" b="1" dirty="0">
              <a:solidFill>
                <a:srgbClr val="C00000"/>
              </a:solidFill>
              <a:latin typeface="Arial Black" panose="020B0A040201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0095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32272" y="468500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42616" y="396861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177728" y="36642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42616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42616" y="537621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1210" y="64952"/>
            <a:ext cx="1457796" cy="926752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2933161" y="1214221"/>
            <a:ext cx="40494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 пример на тему</a:t>
            </a:r>
          </a:p>
          <a:p>
            <a:pPr marL="342900" indent="-342900">
              <a:buAutoNum type="arabicParenR"/>
            </a:pPr>
            <a:endParaRPr lang="ru-RU" sz="1400" b="1" u="sng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579" y="37867"/>
            <a:ext cx="969286" cy="1155178"/>
          </a:xfrm>
          <a:prstGeom prst="ellipse">
            <a:avLst/>
          </a:prstGeom>
          <a:ln w="9525">
            <a:solidFill>
              <a:srgbClr val="6600FF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2170412" y="1660496"/>
            <a:ext cx="40494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Корни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2246374" y="2122161"/>
            <a:ext cx="12971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7</a:t>
            </a:r>
            <a:endParaRPr lang="ru-RU" sz="2000" b="1" u="sng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>
          <a:xfrm>
            <a:off x="2604525" y="5625244"/>
            <a:ext cx="580848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Управляющая кнопка: назад 33">
            <a:hlinkClick r:id="" action="ppaction://hlinkshowjump?jump=previousslide" highlightClick="1"/>
          </p:cNvPr>
          <p:cNvSpPr/>
          <p:nvPr/>
        </p:nvSpPr>
        <p:spPr>
          <a:xfrm>
            <a:off x="7615980" y="5589240"/>
            <a:ext cx="62842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Прямоугольник 34"/>
              <p:cNvSpPr/>
              <p:nvPr/>
            </p:nvSpPr>
            <p:spPr>
              <a:xfrm>
                <a:off x="2214302" y="2576925"/>
                <a:ext cx="6134312" cy="29552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ru-RU" sz="1600" b="1" dirty="0" smtClean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Какое из данных чисел является значением выражения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400" b="1" i="1" smtClean="0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ru-RU" sz="2400" b="1" i="1" smtClean="0">
                                    <a:solidFill>
                                      <a:schemeClr val="tx2">
                                        <a:lumMod val="75000"/>
                                      </a:scheme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</m:ctrlPr>
                              </m:dPr>
                              <m:e>
                                <m:r>
                                  <a:rPr lang="ru-RU" sz="2400" b="1" i="1" smtClean="0">
                                    <a:solidFill>
                                      <a:schemeClr val="tx2">
                                        <a:lumMod val="75000"/>
                                      </a:scheme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  <m:t>𝟐</m:t>
                                </m:r>
                                <m:r>
                                  <a:rPr lang="ru-RU" sz="2400" b="1" i="1" smtClean="0">
                                    <a:solidFill>
                                      <a:schemeClr val="tx2">
                                        <a:lumMod val="75000"/>
                                      </a:schemeClr>
                                    </a:solidFill>
                                    <a:latin typeface="Cambria Math"/>
                                    <a:ea typeface="Cambria Math"/>
                                    <a:cs typeface="Arial" panose="020B0604020202020204" pitchFamily="34" charset="0"/>
                                  </a:rPr>
                                  <m:t>∙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ru-RU" sz="2400" b="1" i="1" smtClean="0">
                                        <a:solidFill>
                                          <a:schemeClr val="tx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  <a:ea typeface="Cambria Math"/>
                                        <a:cs typeface="Arial" panose="020B0604020202020204" pitchFamily="34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u-RU" sz="2400" b="1" i="1" smtClean="0">
                                        <a:solidFill>
                                          <a:schemeClr val="tx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  <a:ea typeface="Cambria Math"/>
                                        <a:cs typeface="Arial" panose="020B0604020202020204" pitchFamily="34" charset="0"/>
                                      </a:rPr>
                                      <m:t>𝟕</m:t>
                                    </m:r>
                                  </m:e>
                                </m:rad>
                              </m:e>
                            </m:d>
                          </m:e>
                          <m:sup>
                            <m:r>
                              <a:rPr lang="ru-RU" sz="2400" b="1" i="1" smtClean="0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ru-RU" sz="24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𝟏𝟒</m:t>
                        </m:r>
                      </m:den>
                    </m:f>
                  </m:oMath>
                </a14:m>
                <a:r>
                  <a:rPr lang="ru-RU" sz="2400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</a:p>
              <a:p>
                <a:pPr lvl="0"/>
                <a:r>
                  <a:rPr lang="ru-RU" sz="2000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0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20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  <m:r>
                      <a:rPr lang="ru-RU" sz="20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cs typeface="Times New Roman" panose="02020603050405020304" pitchFamily="18" charset="0"/>
                      </a:rPr>
                      <m:t>        </m:t>
                    </m:r>
                    <m:r>
                      <a:rPr lang="ru-RU" sz="20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cs typeface="Times New Roman" panose="02020603050405020304" pitchFamily="18" charset="0"/>
                      </a:rPr>
                      <m:t>𝟐</m:t>
                    </m:r>
                    <m:r>
                      <a:rPr lang="ru-RU" sz="20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cs typeface="Times New Roman" panose="02020603050405020304" pitchFamily="18" charset="0"/>
                      </a:rPr>
                      <m:t>) </m:t>
                    </m:r>
                    <m:rad>
                      <m:radPr>
                        <m:degHide m:val="on"/>
                        <m:ctrlPr>
                          <a:rPr lang="ru-RU" sz="20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ru-RU" sz="20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𝟕</m:t>
                        </m:r>
                      </m:e>
                    </m:rad>
                    <m:r>
                      <a:rPr lang="ru-RU" sz="20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cs typeface="Times New Roman" panose="02020603050405020304" pitchFamily="18" charset="0"/>
                      </a:rPr>
                      <m:t>          </m:t>
                    </m:r>
                    <m:r>
                      <a:rPr lang="ru-RU" sz="20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cs typeface="Times New Roman" panose="02020603050405020304" pitchFamily="18" charset="0"/>
                      </a:rPr>
                      <m:t>𝟑</m:t>
                    </m:r>
                    <m:r>
                      <a:rPr lang="ru-RU" sz="20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cs typeface="Times New Roman" panose="02020603050405020304" pitchFamily="18" charset="0"/>
                      </a:rPr>
                      <m:t>) </m:t>
                    </m:r>
                    <m:f>
                      <m:fPr>
                        <m:ctrlPr>
                          <a:rPr lang="ru-RU" sz="20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ru-RU" sz="2000" b="1" i="1" smtClean="0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sz="2000" b="1" i="1" smtClean="0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𝟕</m:t>
                            </m:r>
                          </m:e>
                        </m:rad>
                      </m:num>
                      <m:den>
                        <m:r>
                          <a:rPr lang="ru-RU" sz="20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2000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4) 2</a:t>
                </a:r>
              </a:p>
              <a:p>
                <a:pPr lvl="0"/>
                <a:r>
                  <a:rPr lang="ru-RU" sz="2000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Решение: Преобразуем числитель: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b="1" i="1" smtClean="0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ru-RU" b="1" i="1" smtClean="0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ad>
                              <m:radPr>
                                <m:degHide m:val="on"/>
                                <m:ctrlPr>
                                  <a:rPr lang="ru-RU" b="1" i="1" smtClean="0">
                                    <a:solidFill>
                                      <a:schemeClr val="tx2">
                                        <a:lumMod val="75000"/>
                                      </a:schemeClr>
                                    </a:solidFill>
                                    <a:latin typeface="Cambria Math"/>
                                    <a:cs typeface="Times New Roman" panose="020206030504050203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ru-RU" b="1" i="1" smtClean="0">
                                    <a:solidFill>
                                      <a:schemeClr val="tx2">
                                        <a:lumMod val="75000"/>
                                      </a:schemeClr>
                                    </a:solidFill>
                                    <a:latin typeface="Cambria Math"/>
                                    <a:cs typeface="Times New Roman" panose="02020603050405020304" pitchFamily="18" charset="0"/>
                                  </a:rPr>
                                  <m:t>𝟕</m:t>
                                </m:r>
                              </m:e>
                            </m:rad>
                          </m:e>
                        </m:d>
                      </m:e>
                      <m:sup>
                        <m:r>
                          <a:rPr lang="ru-RU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a:rPr lang="ru-RU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cs typeface="Times New Roman" panose="02020603050405020304" pitchFamily="18" charset="0"/>
                      </a:rPr>
                      <m:t>= </m:t>
                    </m:r>
                    <m:sSup>
                      <m:sSupPr>
                        <m:ctrlPr>
                          <a:rPr lang="ru-RU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  <m:sup>
                        <m:r>
                          <a:rPr lang="ru-RU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a:rPr lang="ru-RU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∙</m:t>
                    </m:r>
                    <m:sSup>
                      <m:sSupPr>
                        <m:ctrlPr>
                          <a:rPr lang="ru-RU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ad>
                          <m:radPr>
                            <m:degHide m:val="on"/>
                            <m:ctrlPr>
                              <a:rPr lang="ru-RU" b="1" i="1" smtClean="0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b="1" i="1" smtClean="0">
                                <a:solidFill>
                                  <a:schemeClr val="tx2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𝟕</m:t>
                            </m:r>
                          </m:e>
                        </m:rad>
                      </m:e>
                      <m:sup>
                        <m:r>
                          <a:rPr lang="ru-RU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a:rPr lang="ru-RU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=</m:t>
                    </m:r>
                    <m:r>
                      <a:rPr lang="ru-RU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𝟒</m:t>
                    </m:r>
                    <m:r>
                      <a:rPr lang="ru-RU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∙</m:t>
                    </m:r>
                    <m:r>
                      <a:rPr lang="ru-RU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𝟕</m:t>
                    </m:r>
                    <m:r>
                      <a:rPr lang="ru-RU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=</m:t>
                    </m:r>
                    <m:r>
                      <a:rPr lang="ru-RU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𝟐𝟖</m:t>
                    </m:r>
                  </m:oMath>
                </a14:m>
                <a:r>
                  <a:rPr lang="ru-RU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Тогда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ru-RU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</m:ctrlPr>
                              </m:dPr>
                              <m:e>
                                <m:r>
                                  <a:rPr lang="ru-RU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  <m:t>𝟐</m:t>
                                </m:r>
                                <m:r>
                                  <a:rPr lang="ru-RU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ea typeface="Cambria Math"/>
                                    <a:cs typeface="Arial" panose="020B0604020202020204" pitchFamily="34" charset="0"/>
                                  </a:rPr>
                                  <m:t>∙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ru-RU" b="1" i="1">
                                        <a:solidFill>
                                          <a:srgbClr val="242852">
                                            <a:lumMod val="75000"/>
                                          </a:srgbClr>
                                        </a:solidFill>
                                        <a:latin typeface="Cambria Math"/>
                                        <a:ea typeface="Cambria Math"/>
                                        <a:cs typeface="Arial" panose="020B0604020202020204" pitchFamily="34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u-RU" b="1" i="1">
                                        <a:solidFill>
                                          <a:srgbClr val="242852">
                                            <a:lumMod val="75000"/>
                                          </a:srgbClr>
                                        </a:solidFill>
                                        <a:latin typeface="Cambria Math"/>
                                        <a:ea typeface="Cambria Math"/>
                                        <a:cs typeface="Arial" panose="020B0604020202020204" pitchFamily="34" charset="0"/>
                                      </a:rPr>
                                      <m:t>𝟕</m:t>
                                    </m:r>
                                  </m:e>
                                </m:rad>
                              </m:e>
                            </m:d>
                          </m:e>
                          <m:sup>
                            <m: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𝟏𝟒</m:t>
                        </m:r>
                      </m:den>
                    </m:f>
                    <m:r>
                      <a:rPr lang="ru-RU" b="1" i="0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Arial" panose="020B0604020202020204" pitchFamily="34" charset="0"/>
                      </a:rPr>
                      <m:t>= </m:t>
                    </m:r>
                    <m:f>
                      <m:fPr>
                        <m:ctrlP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𝟐𝟖</m:t>
                        </m:r>
                      </m:num>
                      <m:den>
                        <m:r>
                          <a:rPr lang="ru-RU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𝟏𝟒</m:t>
                        </m:r>
                      </m:den>
                    </m:f>
                    <m:r>
                      <a:rPr lang="ru-RU" b="1" i="1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Arial" panose="020B0604020202020204" pitchFamily="34" charset="0"/>
                      </a:rPr>
                      <m:t>=</m:t>
                    </m:r>
                    <m:r>
                      <a:rPr lang="ru-RU" b="1" i="1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Arial" panose="020B0604020202020204" pitchFamily="34" charset="0"/>
                      </a:rPr>
                      <m:t>𝟐</m:t>
                    </m:r>
                  </m:oMath>
                </a14:m>
                <a:endParaRPr lang="ru-RU" b="1" dirty="0" smtClean="0">
                  <a:solidFill>
                    <a:srgbClr val="242852">
                      <a:lumMod val="75000"/>
                    </a:srgbClr>
                  </a:solidFill>
                  <a:latin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pPr lvl="0"/>
                <a:endParaRPr lang="ru-RU" b="1" dirty="0" smtClean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/>
                <a:r>
                  <a:rPr lang="ru-RU" b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Ответ: 4</a:t>
                </a:r>
                <a:endParaRPr lang="ru-RU" b="1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5" name="Прямоугольник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4302" y="2576925"/>
                <a:ext cx="6134312" cy="2955296"/>
              </a:xfrm>
              <a:prstGeom prst="rect">
                <a:avLst/>
              </a:prstGeom>
              <a:blipFill rotWithShape="1">
                <a:blip r:embed="rId14"/>
                <a:stretch>
                  <a:fillRect l="-993" t="-619" b="-226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Прямоугольник с двумя скругленными противолежащими углами 26"/>
          <p:cNvSpPr/>
          <p:nvPr/>
        </p:nvSpPr>
        <p:spPr>
          <a:xfrm>
            <a:off x="250062" y="1135726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5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4427985" y="366424"/>
            <a:ext cx="3240360" cy="498065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РЕШИТЕ САМОСТОЯТЕЛЬНО</a:t>
            </a:r>
            <a:endParaRPr lang="ru-RU" sz="1400" b="1" dirty="0">
              <a:solidFill>
                <a:srgbClr val="C00000"/>
              </a:solidFill>
              <a:latin typeface="Arial Black" panose="020B0A040201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12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32272" y="468500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42616" y="396861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177728" y="36642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42616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с двумя скругленными противолежащими углами 23"/>
          <p:cNvSpPr/>
          <p:nvPr/>
        </p:nvSpPr>
        <p:spPr>
          <a:xfrm>
            <a:off x="232272" y="112474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ПОРЯДОК РАБОТЫ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42616" y="537621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1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1210" y="64952"/>
            <a:ext cx="1457796" cy="926752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2897744" y="1447960"/>
            <a:ext cx="40494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 пример на тему</a:t>
            </a:r>
          </a:p>
          <a:p>
            <a:pPr marL="342900" indent="-342900">
              <a:buAutoNum type="arabicParenR"/>
            </a:pPr>
            <a:endParaRPr lang="ru-RU" sz="1400" b="1" u="sng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579" y="37867"/>
            <a:ext cx="969286" cy="1155178"/>
          </a:xfrm>
          <a:prstGeom prst="ellipse">
            <a:avLst/>
          </a:prstGeom>
          <a:ln w="9525">
            <a:solidFill>
              <a:srgbClr val="6600FF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2160674" y="1929136"/>
            <a:ext cx="40494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Корни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2246374" y="2437747"/>
            <a:ext cx="12971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8</a:t>
            </a:r>
            <a:endParaRPr lang="ru-RU" sz="2000" b="1" u="sng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683674" y="4867876"/>
            <a:ext cx="1372061" cy="379152"/>
          </a:xfrm>
          <a:prstGeom prst="roundRect">
            <a:avLst/>
          </a:prstGeom>
          <a:solidFill>
            <a:srgbClr val="CCFFCC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15" action="ppaction://hlinksldjump"/>
              </a:rPr>
              <a:t>Подсказка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427984" y="4742972"/>
            <a:ext cx="1443516" cy="504056"/>
          </a:xfrm>
          <a:prstGeom prst="roundRect">
            <a:avLst/>
          </a:prstGeom>
          <a:solidFill>
            <a:srgbClr val="CCFFCC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16" action="ppaction://hlinksldjump"/>
              </a:rPr>
              <a:t>Проверить решение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392046" y="4777832"/>
            <a:ext cx="916258" cy="414012"/>
          </a:xfrm>
          <a:prstGeom prst="roundRect">
            <a:avLst/>
          </a:prstGeom>
          <a:solidFill>
            <a:srgbClr val="CCFFCC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16" action="ppaction://hlinksldjump"/>
              </a:rPr>
              <a:t>Ответ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>
          <a:xfrm>
            <a:off x="2604525" y="5625244"/>
            <a:ext cx="580848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Управляющая кнопка: назад 33">
            <a:hlinkClick r:id="" action="ppaction://hlinkshowjump?jump=previousslide" highlightClick="1"/>
          </p:cNvPr>
          <p:cNvSpPr/>
          <p:nvPr/>
        </p:nvSpPr>
        <p:spPr>
          <a:xfrm>
            <a:off x="7615980" y="5589240"/>
            <a:ext cx="62842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2285999" y="2887442"/>
                <a:ext cx="5828579" cy="8061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dirty="0">
                    <a:solidFill>
                      <a:srgbClr val="242852">
                        <a:lumMod val="75000"/>
                      </a:srgb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Найдите значение выражения: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ru-RU" sz="2800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sz="2800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𝟏𝟐</m:t>
                            </m:r>
                          </m:e>
                        </m:rad>
                        <m:r>
                          <a:rPr lang="ru-RU" sz="2800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∙</m:t>
                        </m:r>
                        <m:rad>
                          <m:radPr>
                            <m:degHide m:val="on"/>
                            <m:ctrlPr>
                              <a:rPr lang="ru-RU" sz="2800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sz="2800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𝟖𝟏𝟎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ru-RU" sz="2800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sz="2800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𝟑𝟎</m:t>
                            </m:r>
                          </m:e>
                        </m:rad>
                      </m:den>
                    </m:f>
                  </m:oMath>
                </a14:m>
                <a:endParaRPr lang="ru-RU" sz="2800" dirty="0"/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5999" y="2887442"/>
                <a:ext cx="5828579" cy="806118"/>
              </a:xfrm>
              <a:prstGeom prst="rect">
                <a:avLst/>
              </a:prstGeom>
              <a:blipFill rotWithShape="1">
                <a:blip r:embed="rId17"/>
                <a:stretch>
                  <a:fillRect l="-83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Скругленный прямоугольник 26"/>
          <p:cNvSpPr/>
          <p:nvPr/>
        </p:nvSpPr>
        <p:spPr>
          <a:xfrm>
            <a:off x="4427985" y="366424"/>
            <a:ext cx="3240360" cy="498065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РЕШИТЕ САМОСТОЯТЕЛЬНО</a:t>
            </a:r>
            <a:endParaRPr lang="ru-RU" sz="1400" b="1" dirty="0">
              <a:solidFill>
                <a:srgbClr val="C00000"/>
              </a:solidFill>
              <a:latin typeface="Arial Black" panose="020B0A040201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385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32272" y="468500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42616" y="396861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177728" y="36642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42616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42616" y="537621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1210" y="64952"/>
            <a:ext cx="1457796" cy="926752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2933161" y="1214221"/>
            <a:ext cx="40494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 пример на тему</a:t>
            </a:r>
          </a:p>
          <a:p>
            <a:pPr marL="342900" indent="-342900">
              <a:buAutoNum type="arabicParenR"/>
            </a:pPr>
            <a:endParaRPr lang="ru-RU" sz="1400" b="1" u="sng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579" y="37867"/>
            <a:ext cx="969286" cy="1155178"/>
          </a:xfrm>
          <a:prstGeom prst="ellipse">
            <a:avLst/>
          </a:prstGeom>
          <a:ln w="9525">
            <a:solidFill>
              <a:srgbClr val="6600FF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2170412" y="1660496"/>
            <a:ext cx="40494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Корни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2246374" y="2122161"/>
            <a:ext cx="12971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8</a:t>
            </a:r>
            <a:endParaRPr lang="ru-RU" sz="2000" b="1" u="sng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>
          <a:xfrm>
            <a:off x="2604525" y="5625244"/>
            <a:ext cx="580848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Управляющая кнопка: назад 33">
            <a:hlinkClick r:id="" action="ppaction://hlinkshowjump?jump=previousslide" highlightClick="1"/>
          </p:cNvPr>
          <p:cNvSpPr/>
          <p:nvPr/>
        </p:nvSpPr>
        <p:spPr>
          <a:xfrm>
            <a:off x="7615980" y="5589240"/>
            <a:ext cx="62842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Прямоугольник 26"/>
              <p:cNvSpPr/>
              <p:nvPr/>
            </p:nvSpPr>
            <p:spPr>
              <a:xfrm>
                <a:off x="2141302" y="2616850"/>
                <a:ext cx="6378298" cy="23716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600" b="1" dirty="0" smtClean="0">
                    <a:solidFill>
                      <a:srgbClr val="242852">
                        <a:lumMod val="75000"/>
                      </a:srgb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Найдите значение выражения: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𝟏𝟐</m:t>
                            </m:r>
                          </m:e>
                        </m:rad>
                        <m: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∙</m:t>
                        </m:r>
                        <m:rad>
                          <m:radPr>
                            <m:degHide m:val="on"/>
                            <m:ctrlP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𝟖𝟏𝟎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𝟑𝟎</m:t>
                            </m:r>
                          </m:e>
                        </m:rad>
                      </m:den>
                    </m:f>
                  </m:oMath>
                </a14:m>
                <a:endParaRPr lang="ru-RU" sz="2400" dirty="0" smtClean="0"/>
              </a:p>
              <a:p>
                <a:r>
                  <a:rPr lang="ru-RU" sz="16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Решение.  Перепишем исходное выражение, занеся все числа под один корень</a:t>
                </a:r>
                <a:r>
                  <a:rPr lang="ru-RU" dirty="0" smtClean="0"/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𝟏𝟐</m:t>
                            </m:r>
                          </m:e>
                        </m:rad>
                        <m: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∙</m:t>
                        </m:r>
                        <m:rad>
                          <m:radPr>
                            <m:degHide m:val="on"/>
                            <m:ctrlP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𝟖𝟏𝟎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𝟑𝟎</m:t>
                            </m:r>
                          </m:e>
                        </m:rad>
                      </m:den>
                    </m:f>
                  </m:oMath>
                </a14:m>
                <a:r>
                  <a:rPr lang="ru-RU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dirty="0" smtClean="0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ru-RU" i="1" dirty="0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ru-RU" b="0" i="1" dirty="0" smtClean="0">
                                <a:latin typeface="Cambria Math"/>
                              </a:rPr>
                              <m:t>12</m:t>
                            </m:r>
                            <m:r>
                              <a:rPr lang="ru-RU" b="0" i="1" dirty="0" smtClean="0">
                                <a:latin typeface="Cambria Math"/>
                                <a:ea typeface="Cambria Math"/>
                              </a:rPr>
                              <m:t>∙810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ru-RU" i="1" dirty="0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ru-RU" b="0" i="1" dirty="0" smtClean="0">
                                <a:latin typeface="Cambria Math"/>
                              </a:rPr>
                              <m:t>30</m:t>
                            </m:r>
                          </m:e>
                        </m:rad>
                      </m:den>
                    </m:f>
                  </m:oMath>
                </a14:m>
                <a:r>
                  <a:rPr lang="ru-RU" dirty="0" smtClean="0"/>
                  <a:t>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ru-RU" i="1" dirty="0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ru-RU" b="0" i="1" dirty="0" smtClean="0">
                                <a:latin typeface="Cambria Math"/>
                              </a:rPr>
                              <m:t>12</m:t>
                            </m:r>
                            <m:r>
                              <a:rPr lang="ru-RU" b="0" i="1" dirty="0" smtClean="0">
                                <a:latin typeface="Cambria Math"/>
                                <a:ea typeface="Cambria Math"/>
                              </a:rPr>
                              <m:t>∙810</m:t>
                            </m:r>
                          </m:num>
                          <m:den>
                            <m:r>
                              <a:rPr lang="ru-RU" b="0" i="1" dirty="0" smtClean="0">
                                <a:latin typeface="Cambria Math"/>
                              </a:rPr>
                              <m:t>30</m:t>
                            </m:r>
                          </m:den>
                        </m:f>
                      </m:e>
                    </m:rad>
                    <m:r>
                      <a:rPr lang="ru-RU" b="0" i="1" dirty="0" smtClean="0">
                        <a:latin typeface="Cambria Math"/>
                      </a:rPr>
                      <m:t>= </m:t>
                    </m:r>
                    <m:rad>
                      <m:radPr>
                        <m:degHide m:val="on"/>
                        <m:ctrlPr>
                          <a:rPr lang="ru-RU" b="0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b="0" i="1" dirty="0" smtClean="0">
                            <a:latin typeface="Cambria Math"/>
                          </a:rPr>
                          <m:t>12</m:t>
                        </m:r>
                        <m:r>
                          <a:rPr lang="ru-RU" b="0" i="1" dirty="0" smtClean="0">
                            <a:latin typeface="Cambria Math"/>
                            <a:ea typeface="Cambria Math"/>
                          </a:rPr>
                          <m:t>∙27</m:t>
                        </m:r>
                      </m:e>
                    </m:rad>
                    <m:r>
                      <a:rPr lang="ru-RU" b="0" i="1" dirty="0" smtClean="0">
                        <a:latin typeface="Cambria Math"/>
                      </a:rPr>
                      <m:t>= </m:t>
                    </m:r>
                    <m:rad>
                      <m:radPr>
                        <m:degHide m:val="on"/>
                        <m:ctrlPr>
                          <a:rPr lang="ru-RU" b="0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b="0" i="1" dirty="0" smtClean="0">
                            <a:latin typeface="Cambria Math"/>
                          </a:rPr>
                          <m:t>3</m:t>
                        </m:r>
                        <m:r>
                          <a:rPr lang="ru-RU" b="0" i="1" dirty="0" smtClean="0">
                            <a:latin typeface="Cambria Math"/>
                            <a:ea typeface="Cambria Math"/>
                          </a:rPr>
                          <m:t>∙4∙3∙9</m:t>
                        </m:r>
                      </m:e>
                    </m:rad>
                    <m:r>
                      <a:rPr lang="ru-RU" b="0" i="1" dirty="0" smtClean="0">
                        <a:latin typeface="Cambria Math"/>
                      </a:rPr>
                      <m:t>=3</m:t>
                    </m:r>
                    <m:r>
                      <a:rPr lang="ru-RU" b="0" i="1" dirty="0" smtClean="0">
                        <a:latin typeface="Cambria Math"/>
                        <a:ea typeface="Cambria Math"/>
                      </a:rPr>
                      <m:t>∙2∙3</m:t>
                    </m:r>
                  </m:oMath>
                </a14:m>
                <a:r>
                  <a:rPr lang="ru-RU" dirty="0" smtClean="0"/>
                  <a:t>= 18</a:t>
                </a:r>
              </a:p>
              <a:p>
                <a:endParaRPr lang="ru-RU" dirty="0"/>
              </a:p>
              <a:p>
                <a:r>
                  <a:rPr lang="ru-RU" dirty="0" smtClean="0"/>
                  <a:t>Ответ: 18</a:t>
                </a:r>
                <a:endParaRPr lang="ru-RU" dirty="0"/>
              </a:p>
            </p:txBody>
          </p:sp>
        </mc:Choice>
        <mc:Fallback xmlns="">
          <p:sp>
            <p:nvSpPr>
              <p:cNvPr id="27" name="Прямоугольник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1302" y="2616850"/>
                <a:ext cx="6378298" cy="2371675"/>
              </a:xfrm>
              <a:prstGeom prst="rect">
                <a:avLst/>
              </a:prstGeom>
              <a:blipFill rotWithShape="1">
                <a:blip r:embed="rId14"/>
                <a:stretch>
                  <a:fillRect l="-764" b="-308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Прямоугольник с двумя скругленными противолежащими углами 30"/>
          <p:cNvSpPr/>
          <p:nvPr/>
        </p:nvSpPr>
        <p:spPr>
          <a:xfrm>
            <a:off x="248768" y="1162432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5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427985" y="366424"/>
            <a:ext cx="3240360" cy="498065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РЕШИТЕ САМОСТОЯТЕЛЬНО</a:t>
            </a:r>
            <a:endParaRPr lang="ru-RU" sz="1400" b="1" dirty="0">
              <a:solidFill>
                <a:srgbClr val="C00000"/>
              </a:solidFill>
              <a:latin typeface="Arial Black" panose="020B0A040201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59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32272" y="468500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42616" y="396861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177728" y="36642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42616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с двумя скругленными противолежащими углами 23"/>
          <p:cNvSpPr/>
          <p:nvPr/>
        </p:nvSpPr>
        <p:spPr>
          <a:xfrm>
            <a:off x="232272" y="112474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ПОРЯДОК РАБОТЫ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42616" y="537621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1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1210" y="64952"/>
            <a:ext cx="1457796" cy="926752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2897744" y="1447960"/>
            <a:ext cx="40494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 пример на тему</a:t>
            </a:r>
          </a:p>
          <a:p>
            <a:pPr marL="342900" indent="-342900">
              <a:buAutoNum type="arabicParenR"/>
            </a:pPr>
            <a:endParaRPr lang="ru-RU" sz="1400" b="1" u="sng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579" y="37867"/>
            <a:ext cx="969286" cy="1155178"/>
          </a:xfrm>
          <a:prstGeom prst="ellipse">
            <a:avLst/>
          </a:prstGeom>
          <a:ln w="9525">
            <a:solidFill>
              <a:srgbClr val="6600FF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2160674" y="1929136"/>
            <a:ext cx="40494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Корни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2246374" y="2437747"/>
            <a:ext cx="12971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9</a:t>
            </a:r>
            <a:endParaRPr lang="ru-RU" sz="2000" b="1" u="sng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683674" y="4867876"/>
            <a:ext cx="1372061" cy="379152"/>
          </a:xfrm>
          <a:prstGeom prst="roundRect">
            <a:avLst/>
          </a:prstGeom>
          <a:solidFill>
            <a:srgbClr val="CCFFCC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15" action="ppaction://hlinksldjump"/>
              </a:rPr>
              <a:t>Подсказка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427984" y="4742972"/>
            <a:ext cx="1443516" cy="504056"/>
          </a:xfrm>
          <a:prstGeom prst="roundRect">
            <a:avLst/>
          </a:prstGeom>
          <a:solidFill>
            <a:srgbClr val="CCFFCC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16" action="ppaction://hlinksldjump"/>
              </a:rPr>
              <a:t>Проверить решение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392046" y="4777832"/>
            <a:ext cx="916258" cy="414012"/>
          </a:xfrm>
          <a:prstGeom prst="roundRect">
            <a:avLst/>
          </a:prstGeom>
          <a:solidFill>
            <a:srgbClr val="CCFFCC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16" action="ppaction://hlinksldjump"/>
              </a:rPr>
              <a:t>Ответ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>
          <a:xfrm>
            <a:off x="2604525" y="5625244"/>
            <a:ext cx="580848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Управляющая кнопка: назад 33">
            <a:hlinkClick r:id="" action="ppaction://hlinkshowjump?jump=previousslide" highlightClick="1"/>
          </p:cNvPr>
          <p:cNvSpPr/>
          <p:nvPr/>
        </p:nvSpPr>
        <p:spPr>
          <a:xfrm>
            <a:off x="7615980" y="5589240"/>
            <a:ext cx="62842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Прямоугольник 26"/>
              <p:cNvSpPr/>
              <p:nvPr/>
            </p:nvSpPr>
            <p:spPr>
              <a:xfrm>
                <a:off x="2160674" y="3086658"/>
                <a:ext cx="6378298" cy="6560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600" b="1" dirty="0" smtClean="0">
                    <a:solidFill>
                      <a:srgbClr val="242852">
                        <a:lumMod val="75000"/>
                      </a:srgb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Найдите значение выражения: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ru-RU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</m:ctrlPr>
                              </m:dPr>
                              <m:e>
                                <m:r>
                                  <a:rPr lang="ru-RU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  <m:t>𝟐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ru-RU" b="1" i="1">
                                        <a:solidFill>
                                          <a:srgbClr val="242852">
                                            <a:lumMod val="75000"/>
                                          </a:srgbClr>
                                        </a:solidFill>
                                        <a:latin typeface="Cambria Math"/>
                                        <a:cs typeface="Arial" panose="020B0604020202020204" pitchFamily="34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u-RU" b="1" i="1">
                                        <a:solidFill>
                                          <a:srgbClr val="242852">
                                            <a:lumMod val="75000"/>
                                          </a:srgbClr>
                                        </a:solidFill>
                                        <a:latin typeface="Cambria Math"/>
                                        <a:cs typeface="Arial" panose="020B0604020202020204" pitchFamily="34" charset="0"/>
                                      </a:rPr>
                                      <m:t>𝟐</m:t>
                                    </m:r>
                                  </m:e>
                                </m:rad>
                                <m:r>
                                  <a:rPr lang="ru-RU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  <m:t> −</m:t>
                                </m:r>
                                <m:r>
                                  <a:rPr lang="ru-RU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  <m:t>𝟑</m:t>
                                </m:r>
                              </m:e>
                            </m:d>
                          </m:e>
                          <m:sup>
                            <m: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ru-RU" dirty="0">
                    <a:solidFill>
                      <a:prstClr val="black"/>
                    </a:solidFill>
                  </a:rPr>
                  <a:t>+ </a:t>
                </a:r>
                <a14:m>
                  <m:oMath xmlns:m="http://schemas.openxmlformats.org/officeDocument/2006/math">
                    <m:r>
                      <a:rPr lang="ru-RU" b="1" i="1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Arial" panose="020B0604020202020204" pitchFamily="34" charset="0"/>
                      </a:rPr>
                      <m:t>𝟐</m:t>
                    </m:r>
                    <m:rad>
                      <m:radPr>
                        <m:degHide m:val="on"/>
                        <m:ctrlP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radPr>
                      <m:deg/>
                      <m:e>
                        <m: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𝟐</m:t>
                        </m:r>
                      </m:e>
                    </m:rad>
                  </m:oMath>
                </a14:m>
                <a:endParaRPr lang="ru-RU" dirty="0" smtClean="0"/>
              </a:p>
            </p:txBody>
          </p:sp>
        </mc:Choice>
        <mc:Fallback xmlns="">
          <p:sp>
            <p:nvSpPr>
              <p:cNvPr id="27" name="Прямоугольник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0674" y="3086658"/>
                <a:ext cx="6378298" cy="656013"/>
              </a:xfrm>
              <a:prstGeom prst="rect">
                <a:avLst/>
              </a:prstGeom>
              <a:blipFill rotWithShape="1">
                <a:blip r:embed="rId17"/>
                <a:stretch>
                  <a:fillRect l="-4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Скругленный прямоугольник 30"/>
          <p:cNvSpPr/>
          <p:nvPr/>
        </p:nvSpPr>
        <p:spPr>
          <a:xfrm>
            <a:off x="4427985" y="366424"/>
            <a:ext cx="3240360" cy="498065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РЕШИТЕ САМОСТОЯТЕЛЬНО</a:t>
            </a:r>
            <a:endParaRPr lang="ru-RU" sz="1400" b="1" dirty="0">
              <a:solidFill>
                <a:srgbClr val="C00000"/>
              </a:solidFill>
              <a:latin typeface="Arial Black" panose="020B0A040201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237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32272" y="468500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42616" y="396861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177728" y="36642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42616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с двумя скругленными противолежащими углами 23"/>
          <p:cNvSpPr/>
          <p:nvPr/>
        </p:nvSpPr>
        <p:spPr>
          <a:xfrm>
            <a:off x="232272" y="112474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ПОРЯДОК РАБОТЫ 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42616" y="537621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1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1210" y="64952"/>
            <a:ext cx="1457796" cy="926752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2933161" y="1214221"/>
            <a:ext cx="40494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 пример на тему</a:t>
            </a:r>
          </a:p>
          <a:p>
            <a:pPr marL="342900" indent="-342900">
              <a:buAutoNum type="arabicParenR"/>
            </a:pPr>
            <a:endParaRPr lang="ru-RU" sz="1400" b="1" u="sng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579" y="37867"/>
            <a:ext cx="969286" cy="1155178"/>
          </a:xfrm>
          <a:prstGeom prst="ellipse">
            <a:avLst/>
          </a:prstGeom>
          <a:ln w="9525">
            <a:solidFill>
              <a:srgbClr val="6600FF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2170412" y="1660496"/>
            <a:ext cx="40494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Корни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2246374" y="2122161"/>
            <a:ext cx="12971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9</a:t>
            </a:r>
            <a:endParaRPr lang="ru-RU" sz="2000" b="1" u="sng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>
          <a:xfrm>
            <a:off x="2604525" y="5625244"/>
            <a:ext cx="580848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Управляющая кнопка: назад 33">
            <a:hlinkClick r:id="" action="ppaction://hlinkshowjump?jump=previousslide" highlightClick="1"/>
          </p:cNvPr>
          <p:cNvSpPr/>
          <p:nvPr/>
        </p:nvSpPr>
        <p:spPr>
          <a:xfrm>
            <a:off x="7615980" y="5589240"/>
            <a:ext cx="62842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Прямоугольник 30"/>
              <p:cNvSpPr/>
              <p:nvPr/>
            </p:nvSpPr>
            <p:spPr>
              <a:xfrm>
                <a:off x="2025774" y="2686308"/>
                <a:ext cx="6559260" cy="26899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ru-RU" sz="1600" b="1" dirty="0" smtClean="0">
                    <a:solidFill>
                      <a:srgbClr val="242852">
                        <a:lumMod val="75000"/>
                      </a:srgb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Найдите значение выражения: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ru-RU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</m:ctrlPr>
                              </m:dPr>
                              <m:e>
                                <m:r>
                                  <a:rPr lang="ru-RU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  <m:t>𝟐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ru-RU" b="1" i="1">
                                        <a:solidFill>
                                          <a:srgbClr val="242852">
                                            <a:lumMod val="75000"/>
                                          </a:srgbClr>
                                        </a:solidFill>
                                        <a:latin typeface="Cambria Math"/>
                                        <a:cs typeface="Arial" panose="020B0604020202020204" pitchFamily="34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u-RU" b="1" i="1">
                                        <a:solidFill>
                                          <a:srgbClr val="242852">
                                            <a:lumMod val="75000"/>
                                          </a:srgbClr>
                                        </a:solidFill>
                                        <a:latin typeface="Cambria Math"/>
                                        <a:cs typeface="Arial" panose="020B0604020202020204" pitchFamily="34" charset="0"/>
                                      </a:rPr>
                                      <m:t>𝟐</m:t>
                                    </m:r>
                                  </m:e>
                                </m:rad>
                                <m:r>
                                  <a:rPr lang="ru-RU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  <m:t> −</m:t>
                                </m:r>
                                <m:r>
                                  <a:rPr lang="ru-RU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  <m:t>𝟑</m:t>
                                </m:r>
                              </m:e>
                            </m:d>
                          </m:e>
                          <m:sup>
                            <m: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ru-RU" dirty="0" smtClean="0"/>
                  <a:t>+ </a:t>
                </a:r>
                <a14:m>
                  <m:oMath xmlns:m="http://schemas.openxmlformats.org/officeDocument/2006/math">
                    <m:r>
                      <a:rPr lang="ru-RU" b="1" i="1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Arial" panose="020B0604020202020204" pitchFamily="34" charset="0"/>
                      </a:rPr>
                      <m:t>𝟐</m:t>
                    </m:r>
                    <m:rad>
                      <m:radPr>
                        <m:degHide m:val="on"/>
                        <m:ctrlP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radPr>
                      <m:deg/>
                      <m:e>
                        <m: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𝟐</m:t>
                        </m:r>
                      </m:e>
                    </m:rad>
                  </m:oMath>
                </a14:m>
                <a:endParaRPr lang="ru-RU" dirty="0" smtClean="0"/>
              </a:p>
              <a:p>
                <a:r>
                  <a:rPr lang="ru-RU" sz="16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Решение. Используя свойство квадратных корней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b="1" i="1" smtClean="0">
                            <a:latin typeface="Cambria Math"/>
                            <a:cs typeface="Arial" panose="020B0604020202020204" pitchFamily="34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ru-RU" b="1" i="1" smtClean="0"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ru-RU" b="1" i="1" smtClean="0">
                                <a:latin typeface="Cambria Math"/>
                                <a:cs typeface="Arial" panose="020B0604020202020204" pitchFamily="34" charset="0"/>
                              </a:rPr>
                              <m:t>а</m:t>
                            </m:r>
                          </m:e>
                          <m:sup>
                            <m:r>
                              <a:rPr lang="ru-RU" b="1" i="1" smtClean="0">
                                <a:latin typeface="Cambria Math"/>
                                <a:cs typeface="Arial" panose="020B0604020202020204" pitchFamily="34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  <m:r>
                      <a:rPr lang="ru-RU" b="1" i="1" smtClean="0">
                        <a:latin typeface="Cambria Math"/>
                        <a:cs typeface="Arial" panose="020B0604020202020204" pitchFamily="34" charset="0"/>
                      </a:rPr>
                      <m:t>=  </m:t>
                    </m:r>
                    <m:d>
                      <m:dPr>
                        <m:begChr m:val="|"/>
                        <m:endChr m:val="|"/>
                        <m:ctrlPr>
                          <a:rPr lang="ru-RU" b="1" i="1" smtClean="0">
                            <a:latin typeface="Cambria Math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ru-RU" b="1" i="1" smtClean="0">
                            <a:latin typeface="Cambria Math"/>
                            <a:cs typeface="Arial" panose="020B0604020202020204" pitchFamily="34" charset="0"/>
                          </a:rPr>
                          <m:t>а</m:t>
                        </m:r>
                      </m:e>
                    </m:d>
                    <m:r>
                      <a:rPr lang="ru-RU" b="1" i="0" smtClean="0">
                        <a:latin typeface="Cambria Math"/>
                        <a:cs typeface="Arial" panose="020B0604020202020204" pitchFamily="34" charset="0"/>
                      </a:rPr>
                      <m:t>  </m:t>
                    </m:r>
                  </m:oMath>
                </a14:m>
                <a:endParaRPr lang="ru-RU" b="1" i="0" dirty="0" smtClean="0">
                  <a:latin typeface="Cambria Math"/>
                  <a:cs typeface="Arial" panose="020B0604020202020204" pitchFamily="34" charset="0"/>
                </a:endParaRPr>
              </a:p>
              <a:p>
                <a:pPr lvl="0"/>
                <a:r>
                  <a:rPr lang="ru-RU" sz="1600" b="1" i="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при  а</a:t>
                </a:r>
                <a14:m>
                  <m:oMath xmlns:m="http://schemas.openxmlformats.org/officeDocument/2006/math">
                    <m:r>
                      <a:rPr lang="ru-RU" sz="1600" b="1" i="1" smtClean="0"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≥</m:t>
                    </m:r>
                    <m:r>
                      <a:rPr lang="ru-RU" sz="1600" b="1" i="1" smtClean="0"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𝟎</m:t>
                    </m:r>
                  </m:oMath>
                </a14:m>
                <a:r>
                  <a:rPr lang="ru-RU" sz="16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и учитывая, что </a:t>
                </a:r>
                <a14:m>
                  <m:oMath xmlns:m="http://schemas.openxmlformats.org/officeDocument/2006/math">
                    <m:r>
                      <a:rPr lang="ru-RU" sz="1600" b="1" i="1">
                        <a:solidFill>
                          <a:prstClr val="black"/>
                        </a:solidFill>
                        <a:latin typeface="Cambria Math"/>
                        <a:cs typeface="Arial" panose="020B0604020202020204" pitchFamily="34" charset="0"/>
                      </a:rPr>
                      <m:t>𝟐</m:t>
                    </m:r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prstClr val="black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radPr>
                      <m:deg/>
                      <m:e>
                        <m:r>
                          <a:rPr lang="ru-RU" sz="1600" b="1" i="1">
                            <a:solidFill>
                              <a:prstClr val="black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ru-RU" sz="16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1600" b="1" i="1" dirty="0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&lt;</m:t>
                    </m:r>
                    <m:r>
                      <a:rPr lang="ru-RU" sz="1600" b="1" i="1" dirty="0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𝟑</m:t>
                    </m:r>
                    <m:r>
                      <a:rPr lang="ru-RU" sz="1600" b="1" i="0" dirty="0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 </m:t>
                    </m:r>
                    <m:r>
                      <a:rPr lang="ru-RU" sz="1600" b="1" i="0" smtClean="0">
                        <a:latin typeface="Cambria Math"/>
                        <a:cs typeface="Arial" panose="020B0604020202020204" pitchFamily="34" charset="0"/>
                      </a:rPr>
                      <m:t>, </m:t>
                    </m:r>
                  </m:oMath>
                </a14:m>
                <a:r>
                  <a:rPr lang="ru-RU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и</a:t>
                </a:r>
                <a:r>
                  <a:rPr lang="ru-RU" sz="16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меем </a:t>
                </a:r>
                <a:r>
                  <a:rPr lang="ru-RU" b="1" dirty="0">
                    <a:solidFill>
                      <a:srgbClr val="242852">
                        <a:lumMod val="75000"/>
                      </a:srgb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ru-RU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ru-RU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</m:ctrlPr>
                              </m:dPr>
                              <m:e>
                                <m:r>
                                  <a:rPr lang="ru-RU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  <m:t>𝟐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ru-RU" b="1" i="1">
                                        <a:solidFill>
                                          <a:srgbClr val="242852">
                                            <a:lumMod val="75000"/>
                                          </a:srgbClr>
                                        </a:solidFill>
                                        <a:latin typeface="Cambria Math"/>
                                        <a:cs typeface="Arial" panose="020B0604020202020204" pitchFamily="34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u-RU" b="1" i="1">
                                        <a:solidFill>
                                          <a:srgbClr val="242852">
                                            <a:lumMod val="75000"/>
                                          </a:srgbClr>
                                        </a:solidFill>
                                        <a:latin typeface="Cambria Math"/>
                                        <a:cs typeface="Arial" panose="020B0604020202020204" pitchFamily="34" charset="0"/>
                                      </a:rPr>
                                      <m:t>𝟐</m:t>
                                    </m:r>
                                  </m:e>
                                </m:rad>
                                <m:r>
                                  <a:rPr lang="ru-RU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  <m:t> −</m:t>
                                </m:r>
                                <m:r>
                                  <a:rPr lang="ru-RU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cs typeface="Arial" panose="020B0604020202020204" pitchFamily="34" charset="0"/>
                                  </a:rPr>
                                  <m:t>𝟑</m:t>
                                </m:r>
                              </m:e>
                            </m:d>
                          </m:e>
                          <m:sup>
                            <m:r>
                              <a:rPr lang="ru-RU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ru-RU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 + </a:t>
                </a:r>
                <a14:m>
                  <m:oMath xmlns:m="http://schemas.openxmlformats.org/officeDocument/2006/math">
                    <m:r>
                      <a:rPr lang="ru-RU" b="1" i="1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Arial" panose="020B0604020202020204" pitchFamily="34" charset="0"/>
                      </a:rPr>
                      <m:t>𝟐</m:t>
                    </m:r>
                    <m:rad>
                      <m:radPr>
                        <m:degHide m:val="on"/>
                        <m:ctrlP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radPr>
                      <m:deg/>
                      <m:e>
                        <m: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𝟐</m:t>
                        </m:r>
                      </m:e>
                    </m:rad>
                    <m:r>
                      <a:rPr lang="ru-RU" b="1" i="1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ru-RU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6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= 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ru-RU" b="1" i="1" smtClean="0">
                            <a:latin typeface="Cambria Math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ru-RU" b="1" i="1" smtClean="0">
                            <a:latin typeface="Cambria Math"/>
                            <a:cs typeface="Arial" panose="020B0604020202020204" pitchFamily="34" charset="0"/>
                          </a:rPr>
                          <m:t>𝟐</m:t>
                        </m:r>
                        <m:rad>
                          <m:radPr>
                            <m:degHide m:val="on"/>
                            <m:ctrlPr>
                              <a:rPr lang="ru-RU" b="1" i="1" smtClean="0"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b="1" i="1" smtClean="0">
                                <a:latin typeface="Cambria Math"/>
                                <a:cs typeface="Arial" panose="020B0604020202020204" pitchFamily="34" charset="0"/>
                              </a:rPr>
                              <m:t>𝟐</m:t>
                            </m:r>
                          </m:e>
                        </m:rad>
                        <m:r>
                          <a:rPr lang="ru-RU" b="1" i="1" smtClean="0">
                            <a:latin typeface="Cambria Math"/>
                            <a:cs typeface="Arial" panose="020B0604020202020204" pitchFamily="34" charset="0"/>
                          </a:rPr>
                          <m:t> −</m:t>
                        </m:r>
                        <m:r>
                          <a:rPr lang="ru-RU" b="1" i="1" smtClean="0">
                            <a:latin typeface="Cambria Math"/>
                            <a:cs typeface="Arial" panose="020B0604020202020204" pitchFamily="34" charset="0"/>
                          </a:rPr>
                          <m:t>𝟑</m:t>
                        </m:r>
                      </m:e>
                    </m:d>
                    <m:r>
                      <a:rPr lang="ru-RU" b="1" i="1" smtClean="0">
                        <a:latin typeface="Cambria Math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ru-RU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+ </a:t>
                </a:r>
                <a14:m>
                  <m:oMath xmlns:m="http://schemas.openxmlformats.org/officeDocument/2006/math">
                    <m:r>
                      <a:rPr lang="ru-RU" b="1" i="1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Arial" panose="020B0604020202020204" pitchFamily="34" charset="0"/>
                      </a:rPr>
                      <m:t>𝟐</m:t>
                    </m:r>
                    <m:rad>
                      <m:radPr>
                        <m:degHide m:val="on"/>
                        <m:ctrlP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radPr>
                      <m:deg/>
                      <m:e>
                        <m: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𝟐</m:t>
                        </m:r>
                      </m:e>
                    </m:rad>
                    <m:r>
                      <a:rPr lang="ru-RU" b="1" i="1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ru-RU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= - (2</a:t>
                </a:r>
                <a:r>
                  <a:rPr lang="ru-RU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b="1" i="1">
                            <a:solidFill>
                              <a:prstClr val="black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radPr>
                      <m:deg/>
                      <m:e>
                        <m:r>
                          <a:rPr lang="ru-RU" b="1" i="1">
                            <a:solidFill>
                              <a:prstClr val="black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ru-RU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- 3) +</a:t>
                </a:r>
                <a:r>
                  <a:rPr lang="ru-RU" b="1" dirty="0" smtClean="0">
                    <a:solidFill>
                      <a:srgbClr val="242852">
                        <a:lumMod val="75000"/>
                      </a:srgb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b="1" i="1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Arial" panose="020B0604020202020204" pitchFamily="34" charset="0"/>
                      </a:rPr>
                      <m:t>𝟐</m:t>
                    </m:r>
                    <m:rad>
                      <m:radPr>
                        <m:degHide m:val="on"/>
                        <m:ctrlP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radPr>
                      <m:deg/>
                      <m:e>
                        <m: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ru-RU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= - </a:t>
                </a:r>
                <a14:m>
                  <m:oMath xmlns:m="http://schemas.openxmlformats.org/officeDocument/2006/math">
                    <m:r>
                      <a:rPr lang="ru-RU" b="1" i="1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Arial" panose="020B0604020202020204" pitchFamily="34" charset="0"/>
                      </a:rPr>
                      <m:t>𝟐</m:t>
                    </m:r>
                    <m:rad>
                      <m:radPr>
                        <m:degHide m:val="on"/>
                        <m:ctrlP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radPr>
                      <m:deg/>
                      <m:e>
                        <m: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ru-RU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+3 + </a:t>
                </a:r>
                <a14:m>
                  <m:oMath xmlns:m="http://schemas.openxmlformats.org/officeDocument/2006/math">
                    <m:r>
                      <a:rPr lang="ru-RU" b="1" i="1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Arial" panose="020B0604020202020204" pitchFamily="34" charset="0"/>
                      </a:rPr>
                      <m:t>𝟐</m:t>
                    </m:r>
                    <m:rad>
                      <m:radPr>
                        <m:degHide m:val="on"/>
                        <m:ctrlP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radPr>
                      <m:deg/>
                      <m:e>
                        <m:r>
                          <a:rPr lang="ru-RU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ru-RU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= 3   </a:t>
                </a:r>
                <a:endParaRPr lang="ru-RU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0"/>
                <a:endParaRPr lang="ru-RU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ru-RU" dirty="0" smtClean="0"/>
                  <a:t>Ответ: </a:t>
                </a:r>
                <a:r>
                  <a:rPr lang="ru-RU" dirty="0"/>
                  <a:t>3</a:t>
                </a:r>
              </a:p>
            </p:txBody>
          </p:sp>
        </mc:Choice>
        <mc:Fallback xmlns="">
          <p:sp>
            <p:nvSpPr>
              <p:cNvPr id="31" name="Прямоугольник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5774" y="2686308"/>
                <a:ext cx="6559260" cy="2689904"/>
              </a:xfrm>
              <a:prstGeom prst="rect">
                <a:avLst/>
              </a:prstGeom>
              <a:blipFill rotWithShape="1">
                <a:blip r:embed="rId15"/>
                <a:stretch>
                  <a:fillRect l="-743" b="-249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Скругленный прямоугольник 26"/>
          <p:cNvSpPr/>
          <p:nvPr/>
        </p:nvSpPr>
        <p:spPr>
          <a:xfrm>
            <a:off x="4427985" y="366424"/>
            <a:ext cx="3240360" cy="498065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РЕШИТЕ САМОСТОЯТЕЛЬНО</a:t>
            </a:r>
            <a:endParaRPr lang="ru-RU" sz="1400" b="1" dirty="0">
              <a:solidFill>
                <a:srgbClr val="C00000"/>
              </a:solidFill>
              <a:latin typeface="Arial Black" panose="020B0A040201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979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24657" y="6165304"/>
            <a:ext cx="4584328" cy="72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4608985" y="6165304"/>
            <a:ext cx="4520978" cy="69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332859" y="499257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325963" y="2739322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360615" y="4230326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072647" y="383781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325963" y="3492549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313272" y="194568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4139951" y="383781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3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t="9993" r="6776" b="2749"/>
          <a:stretch/>
        </p:blipFill>
        <p:spPr bwMode="auto">
          <a:xfrm>
            <a:off x="7843112" y="134946"/>
            <a:ext cx="1231900" cy="1257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0898"/>
            <a:ext cx="1162222" cy="1082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3786040"/>
              </p:ext>
            </p:extLst>
          </p:nvPr>
        </p:nvGraphicFramePr>
        <p:xfrm>
          <a:off x="2555776" y="1549510"/>
          <a:ext cx="5904656" cy="41311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9321"/>
                <a:gridCol w="3105335"/>
              </a:tblGrid>
              <a:tr h="760641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</a:t>
                      </a:r>
                      <a:r>
                        <a:rPr lang="ru-RU" sz="20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верных ответов</a:t>
                      </a:r>
                      <a:endParaRPr lang="ru-RU" sz="20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9" marB="45729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Результат</a:t>
                      </a:r>
                      <a:endParaRPr lang="ru-RU" sz="20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9" marB="45729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96472"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</a:t>
                      </a:r>
                      <a:r>
                        <a:rPr lang="ru-RU" sz="18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верных ответов</a:t>
                      </a:r>
                    </a:p>
                  </a:txBody>
                  <a:tcPr marT="45729" marB="45729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Ты</a:t>
                      </a:r>
                      <a:r>
                        <a:rPr lang="ru-RU" sz="1800" b="1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отлично усвоил тему</a:t>
                      </a:r>
                      <a:endParaRPr lang="ru-RU" sz="18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9" marB="45729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5157"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</a:t>
                      </a:r>
                      <a:r>
                        <a:rPr lang="ru-RU" sz="18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верных ответа</a:t>
                      </a:r>
                    </a:p>
                  </a:txBody>
                  <a:tcPr marT="45729" marB="45729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Будь внимательнее, ты просто торопишься</a:t>
                      </a:r>
                      <a:endParaRPr lang="ru-RU" sz="18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9" marB="45729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5782"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7-9</a:t>
                      </a:r>
                      <a:r>
                        <a:rPr lang="ru-RU" sz="1800" b="1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верных </a:t>
                      </a:r>
                      <a:r>
                        <a:rPr lang="ru-RU" sz="18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ответа</a:t>
                      </a:r>
                    </a:p>
                    <a:p>
                      <a:pPr algn="ctr"/>
                      <a:endParaRPr lang="ru-RU" sz="18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9" marB="45729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Возможно, тебе необходимо вспомнить теорию</a:t>
                      </a:r>
                      <a:endParaRPr lang="ru-RU" sz="18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9" marB="45729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5157"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5-6 </a:t>
                      </a:r>
                      <a:r>
                        <a:rPr lang="ru-RU" sz="18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верных ответа</a:t>
                      </a:r>
                    </a:p>
                  </a:txBody>
                  <a:tcPr marT="45729" marB="45729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Изучи внимательно тему еще раз</a:t>
                      </a:r>
                      <a:endParaRPr lang="ru-RU" sz="18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9" marB="45729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8" name="Прямоугольник 27"/>
          <p:cNvSpPr/>
          <p:nvPr/>
        </p:nvSpPr>
        <p:spPr>
          <a:xfrm>
            <a:off x="3519229" y="1095983"/>
            <a:ext cx="2880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80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КРИТЕРИИ ОЦЕНОК</a:t>
            </a:r>
            <a:endParaRPr lang="ru-RU" dirty="0">
              <a:solidFill>
                <a:srgbClr val="8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Прямоугольник с двумя скругленными противолежащими углами 15"/>
          <p:cNvSpPr/>
          <p:nvPr/>
        </p:nvSpPr>
        <p:spPr>
          <a:xfrm>
            <a:off x="313272" y="121628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3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8974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32272" y="468500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42616" y="396861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177728" y="36642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42616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с двумя скругленными противолежащими углами 23"/>
          <p:cNvSpPr/>
          <p:nvPr/>
        </p:nvSpPr>
        <p:spPr>
          <a:xfrm>
            <a:off x="232272" y="112474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ПОРЯДОК РАБОТЫ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42616" y="537621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1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1210" y="64952"/>
            <a:ext cx="1457796" cy="926752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2897744" y="1447960"/>
            <a:ext cx="40494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 пример на тему</a:t>
            </a:r>
          </a:p>
          <a:p>
            <a:pPr marL="342900" indent="-342900">
              <a:buAutoNum type="arabicParenR"/>
            </a:pPr>
            <a:endParaRPr lang="ru-RU" sz="1400" b="1" u="sng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579" y="37867"/>
            <a:ext cx="969286" cy="1155178"/>
          </a:xfrm>
          <a:prstGeom prst="ellipse">
            <a:avLst/>
          </a:prstGeom>
          <a:ln w="9525">
            <a:solidFill>
              <a:srgbClr val="6600FF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2160674" y="1929136"/>
            <a:ext cx="40494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Корни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2246374" y="2437747"/>
            <a:ext cx="14253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10</a:t>
            </a:r>
            <a:endParaRPr lang="ru-RU" sz="2000" b="1" u="sng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982142" y="4895710"/>
            <a:ext cx="1372061" cy="379152"/>
          </a:xfrm>
          <a:prstGeom prst="roundRect">
            <a:avLst/>
          </a:prstGeom>
          <a:solidFill>
            <a:srgbClr val="CCFFCC"/>
          </a:solidFill>
          <a:ln w="28575">
            <a:solidFill>
              <a:srgbClr val="2171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15" action="ppaction://hlinksldjump"/>
              </a:rPr>
              <a:t>Подсказка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766820" y="4867876"/>
            <a:ext cx="1443516" cy="504056"/>
          </a:xfrm>
          <a:prstGeom prst="roundRect">
            <a:avLst/>
          </a:prstGeom>
          <a:solidFill>
            <a:srgbClr val="CCFFCC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16" action="ppaction://hlinksldjump"/>
              </a:rPr>
              <a:t>Проверить решение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574130" y="4846252"/>
            <a:ext cx="916258" cy="414012"/>
          </a:xfrm>
          <a:prstGeom prst="roundRect">
            <a:avLst/>
          </a:prstGeom>
          <a:solidFill>
            <a:srgbClr val="CCFFCC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16" action="ppaction://hlinksldjump"/>
              </a:rPr>
              <a:t>Ответ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>
          <a:xfrm>
            <a:off x="2604525" y="5625244"/>
            <a:ext cx="580848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Управляющая кнопка: назад 33">
            <a:hlinkClick r:id="" action="ppaction://hlinkshowjump?jump=previousslide" highlightClick="1"/>
          </p:cNvPr>
          <p:cNvSpPr/>
          <p:nvPr/>
        </p:nvSpPr>
        <p:spPr>
          <a:xfrm>
            <a:off x="7615980" y="5589240"/>
            <a:ext cx="62842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Прямоугольник 30"/>
              <p:cNvSpPr/>
              <p:nvPr/>
            </p:nvSpPr>
            <p:spPr>
              <a:xfrm>
                <a:off x="2246374" y="2966808"/>
                <a:ext cx="6378298" cy="6421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600" b="1" dirty="0" smtClean="0">
                    <a:solidFill>
                      <a:srgbClr val="242852">
                        <a:lumMod val="75000"/>
                      </a:srgb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Найдите значение выражения: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𝟏𝟕</m:t>
                            </m:r>
                          </m:e>
                        </m:rad>
                        <m: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𝟒</m:t>
                        </m:r>
                      </m:den>
                    </m:f>
                    <m:r>
                      <a:rPr lang="ru-RU" sz="2400" b="1" i="1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Arial" panose="020B0604020202020204" pitchFamily="34" charset="0"/>
                      </a:rPr>
                      <m:t> − </m:t>
                    </m:r>
                    <m:f>
                      <m:fPr>
                        <m:ctrlP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𝟏𝟕</m:t>
                            </m:r>
                          </m:e>
                        </m:rad>
                        <m: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+</m:t>
                        </m:r>
                        <m: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𝟒</m:t>
                        </m:r>
                      </m:den>
                    </m:f>
                  </m:oMath>
                </a14:m>
                <a:endParaRPr lang="ru-RU" sz="2400" dirty="0" smtClean="0"/>
              </a:p>
            </p:txBody>
          </p:sp>
        </mc:Choice>
        <mc:Fallback xmlns="">
          <p:sp>
            <p:nvSpPr>
              <p:cNvPr id="31" name="Прямоугольник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6374" y="2966808"/>
                <a:ext cx="6378298" cy="642163"/>
              </a:xfrm>
              <a:prstGeom prst="rect">
                <a:avLst/>
              </a:prstGeom>
              <a:blipFill rotWithShape="1">
                <a:blip r:embed="rId17"/>
                <a:stretch>
                  <a:fillRect l="-4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Скругленный прямоугольник 26"/>
          <p:cNvSpPr/>
          <p:nvPr/>
        </p:nvSpPr>
        <p:spPr>
          <a:xfrm>
            <a:off x="4427985" y="366424"/>
            <a:ext cx="3240360" cy="498065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РЕШИТЕ САМОСТОЯТЕЛЬНО</a:t>
            </a:r>
            <a:endParaRPr lang="ru-RU" sz="1400" b="1" dirty="0">
              <a:solidFill>
                <a:srgbClr val="C00000"/>
              </a:solidFill>
              <a:latin typeface="Arial Black" panose="020B0A040201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603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32272" y="468500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42616" y="396861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177728" y="36642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42616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с двумя скругленными противолежащими углами 23"/>
          <p:cNvSpPr/>
          <p:nvPr/>
        </p:nvSpPr>
        <p:spPr>
          <a:xfrm>
            <a:off x="232272" y="112474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ПОРЯДОК РАБОТЫ 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42616" y="537621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1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1210" y="64952"/>
            <a:ext cx="1457796" cy="926752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2981386" y="875219"/>
            <a:ext cx="40494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 пример на тему</a:t>
            </a:r>
          </a:p>
          <a:p>
            <a:pPr marL="342900" indent="-342900">
              <a:buAutoNum type="arabicParenR"/>
            </a:pPr>
            <a:endParaRPr lang="ru-RU" sz="1400" b="1" u="sng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579" y="37867"/>
            <a:ext cx="969286" cy="1155178"/>
          </a:xfrm>
          <a:prstGeom prst="ellipse">
            <a:avLst/>
          </a:prstGeom>
          <a:ln w="9525">
            <a:solidFill>
              <a:srgbClr val="6600FF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2177728" y="1358284"/>
            <a:ext cx="40494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8C4A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Корни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2221117" y="1819949"/>
            <a:ext cx="14253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10</a:t>
            </a:r>
            <a:endParaRPr lang="ru-RU" sz="2000" b="1" u="sng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>
          <a:xfrm>
            <a:off x="2604525" y="5625244"/>
            <a:ext cx="580848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Управляющая кнопка: назад 33">
            <a:hlinkClick r:id="" action="ppaction://hlinkshowjump?jump=previousslide" highlightClick="1"/>
          </p:cNvPr>
          <p:cNvSpPr/>
          <p:nvPr/>
        </p:nvSpPr>
        <p:spPr>
          <a:xfrm>
            <a:off x="7615980" y="5589240"/>
            <a:ext cx="62842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Прямоугольник 26"/>
              <p:cNvSpPr/>
              <p:nvPr/>
            </p:nvSpPr>
            <p:spPr>
              <a:xfrm>
                <a:off x="1904546" y="2803342"/>
                <a:ext cx="7228646" cy="27566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1600" b="1" dirty="0" smtClean="0">
                    <a:solidFill>
                      <a:srgbClr val="242852">
                        <a:lumMod val="75000"/>
                      </a:srgb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Решение: Приведем дроби к общему знаменателю 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radPr>
                      <m:deg/>
                      <m:e>
                        <m:r>
                          <a:rPr lang="ru-RU" sz="16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𝟏𝟕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srgbClr val="242852">
                        <a:lumMod val="75000"/>
                      </a:srgb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- 4) 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radPr>
                      <m:deg/>
                      <m:e>
                        <m:r>
                          <a:rPr lang="ru-RU" sz="16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𝟏𝟕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srgbClr val="242852">
                        <a:lumMod val="75000"/>
                      </a:srgb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+ 4) =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sz="2400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𝟏</m:t>
                        </m:r>
                        <m:r>
                          <a:rPr lang="ru-RU" sz="2400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∙</m:t>
                        </m:r>
                        <m:d>
                          <m:dPr>
                            <m:ctrlPr>
                              <a:rPr lang="ru-RU" sz="2400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ad>
                              <m:radPr>
                                <m:degHide m:val="on"/>
                                <m:ctrlPr>
                                  <a:rPr lang="ru-RU" sz="2400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ea typeface="Cambria Math"/>
                                    <a:cs typeface="Arial" panose="020B0604020202020204" pitchFamily="34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ru-RU" sz="2400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ea typeface="Cambria Math"/>
                                    <a:cs typeface="Arial" panose="020B0604020202020204" pitchFamily="34" charset="0"/>
                                  </a:rPr>
                                  <m:t>𝟏𝟕</m:t>
                                </m:r>
                              </m:e>
                            </m:rad>
                            <m:r>
                              <a:rPr lang="ru-RU" sz="2400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+</m:t>
                            </m:r>
                            <m:r>
                              <a:rPr lang="ru-RU" sz="2400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𝟒</m:t>
                            </m:r>
                          </m:e>
                        </m:d>
                      </m:num>
                      <m:den>
                        <m:d>
                          <m:dPr>
                            <m:ctrlPr>
                              <a:rPr lang="ru-RU" sz="2400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ad>
                              <m:radPr>
                                <m:degHide m:val="on"/>
                                <m:ctrlPr>
                                  <a:rPr lang="ru-RU" sz="2400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ea typeface="Cambria Math"/>
                                    <a:cs typeface="Arial" panose="020B0604020202020204" pitchFamily="34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ru-RU" sz="2400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ea typeface="Cambria Math"/>
                                    <a:cs typeface="Arial" panose="020B0604020202020204" pitchFamily="34" charset="0"/>
                                  </a:rPr>
                                  <m:t>𝟏𝟕</m:t>
                                </m:r>
                              </m:e>
                            </m:rad>
                            <m:r>
                              <a:rPr lang="ru-RU" sz="2400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 −</m:t>
                            </m:r>
                            <m:r>
                              <a:rPr lang="ru-RU" sz="2400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𝟒</m:t>
                            </m:r>
                          </m:e>
                        </m:d>
                        <m:r>
                          <a:rPr lang="ru-RU" sz="2400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∙</m:t>
                        </m:r>
                        <m:d>
                          <m:dPr>
                            <m:ctrlPr>
                              <a:rPr lang="ru-RU" sz="2400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ad>
                              <m:radPr>
                                <m:degHide m:val="on"/>
                                <m:ctrlPr>
                                  <a:rPr lang="ru-RU" sz="2400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ea typeface="Cambria Math"/>
                                    <a:cs typeface="Arial" panose="020B0604020202020204" pitchFamily="34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ru-RU" sz="2400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ea typeface="Cambria Math"/>
                                    <a:cs typeface="Arial" panose="020B0604020202020204" pitchFamily="34" charset="0"/>
                                  </a:rPr>
                                  <m:t>𝟏𝟕</m:t>
                                </m:r>
                              </m:e>
                            </m:rad>
                            <m:r>
                              <a:rPr lang="ru-RU" sz="2400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+</m:t>
                            </m:r>
                            <m:r>
                              <a:rPr lang="ru-RU" sz="2400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𝟒</m:t>
                            </m:r>
                          </m:e>
                        </m:d>
                      </m:den>
                    </m:f>
                  </m:oMath>
                </a14:m>
                <a:r>
                  <a:rPr lang="ru-RU" sz="1600" b="1" dirty="0" smtClean="0">
                    <a:solidFill>
                      <a:srgbClr val="242852">
                        <a:lumMod val="75000"/>
                      </a:srgb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и выполним вычитание дробей. 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sz="2400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ru-RU" sz="2400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sz="2400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𝟏𝟕</m:t>
                            </m:r>
                          </m:e>
                        </m:rad>
                        <m:r>
                          <a:rPr lang="ru-RU" sz="2400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ru-RU" sz="2400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𝟒</m:t>
                        </m:r>
                      </m:den>
                    </m:f>
                    <m:r>
                      <a:rPr lang="ru-RU" sz="2400" b="1" i="1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Arial" panose="020B0604020202020204" pitchFamily="34" charset="0"/>
                      </a:rPr>
                      <m:t> − </m:t>
                    </m:r>
                    <m:f>
                      <m:fPr>
                        <m:ctrlPr>
                          <a:rPr lang="ru-RU" sz="2400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sz="2400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ru-RU" sz="2400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sz="2400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𝟏𝟕</m:t>
                            </m:r>
                          </m:e>
                        </m:rad>
                        <m:r>
                          <a:rPr lang="ru-RU" sz="2400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+</m:t>
                        </m:r>
                        <m:r>
                          <a:rPr lang="ru-RU" sz="2400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ru-RU" sz="1600" b="1" dirty="0" smtClean="0">
                    <a:solidFill>
                      <a:srgbClr val="242852">
                        <a:lumMod val="75000"/>
                      </a:srgbClr>
                    </a:solidFill>
                    <a:latin typeface="Cambria Math"/>
                    <a:ea typeface="Cambria Math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𝟏</m:t>
                        </m:r>
                        <m: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∙</m:t>
                        </m:r>
                        <m:d>
                          <m:dPr>
                            <m:ctrlP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ad>
                              <m:radPr>
                                <m:degHide m:val="on"/>
                                <m:ctrlPr>
                                  <a:rPr lang="ru-RU" sz="2400" b="1" i="1" smtClean="0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ea typeface="Cambria Math"/>
                                    <a:cs typeface="Arial" panose="020B0604020202020204" pitchFamily="34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ru-RU" sz="2400" b="1" i="1" smtClean="0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ea typeface="Cambria Math"/>
                                    <a:cs typeface="Arial" panose="020B0604020202020204" pitchFamily="34" charset="0"/>
                                  </a:rPr>
                                  <m:t>𝟏𝟕</m:t>
                                </m:r>
                              </m:e>
                            </m:rad>
                            <m: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+</m:t>
                            </m:r>
                            <m: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𝟒</m:t>
                            </m:r>
                          </m:e>
                        </m:d>
                      </m:num>
                      <m:den>
                        <m:d>
                          <m:dPr>
                            <m:ctrlP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ad>
                              <m:radPr>
                                <m:degHide m:val="on"/>
                                <m:ctrlPr>
                                  <a:rPr lang="ru-RU" sz="2400" b="1" i="1" smtClean="0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ea typeface="Cambria Math"/>
                                    <a:cs typeface="Arial" panose="020B0604020202020204" pitchFamily="34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ru-RU" sz="2400" b="1" i="1" smtClean="0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ea typeface="Cambria Math"/>
                                    <a:cs typeface="Arial" panose="020B0604020202020204" pitchFamily="34" charset="0"/>
                                  </a:rPr>
                                  <m:t>𝟏𝟕</m:t>
                                </m:r>
                              </m:e>
                            </m:rad>
                            <m: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 −</m:t>
                            </m:r>
                            <m: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𝟒</m:t>
                            </m:r>
                          </m:e>
                        </m:d>
                        <m:r>
                          <a:rPr lang="ru-RU" sz="2400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∙</m:t>
                        </m:r>
                        <m:d>
                          <m:dPr>
                            <m:ctrlP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ad>
                              <m:radPr>
                                <m:degHide m:val="on"/>
                                <m:ctrlPr>
                                  <a:rPr lang="ru-RU" sz="2400" b="1" i="1" smtClean="0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ea typeface="Cambria Math"/>
                                    <a:cs typeface="Arial" panose="020B0604020202020204" pitchFamily="34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ru-RU" sz="2400" b="1" i="1" smtClean="0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ea typeface="Cambria Math"/>
                                    <a:cs typeface="Arial" panose="020B0604020202020204" pitchFamily="34" charset="0"/>
                                  </a:rPr>
                                  <m:t>𝟏𝟕</m:t>
                                </m:r>
                              </m:e>
                            </m:rad>
                            <m: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+</m:t>
                            </m:r>
                            <m: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𝟒</m:t>
                            </m:r>
                          </m:e>
                        </m:d>
                      </m:den>
                    </m:f>
                  </m:oMath>
                </a14:m>
                <a:r>
                  <a:rPr lang="ru-RU" sz="1600" b="1" dirty="0" smtClean="0">
                    <a:solidFill>
                      <a:srgbClr val="242852">
                        <a:lumMod val="75000"/>
                      </a:srgbClr>
                    </a:solidFill>
                    <a:latin typeface="Cambria Math"/>
                    <a:ea typeface="Cambria Math"/>
                    <a:cs typeface="Arial" panose="020B0604020202020204" pitchFamily="34" charset="0"/>
                  </a:rPr>
                  <a:t> -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sz="2400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𝟏</m:t>
                        </m:r>
                        <m:r>
                          <a:rPr lang="ru-RU" sz="2400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∙</m:t>
                        </m:r>
                        <m:d>
                          <m:dPr>
                            <m:ctrlPr>
                              <a:rPr lang="ru-RU" sz="2400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ad>
                              <m:radPr>
                                <m:degHide m:val="on"/>
                                <m:ctrlPr>
                                  <a:rPr lang="ru-RU" sz="2400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ea typeface="Cambria Math"/>
                                    <a:cs typeface="Arial" panose="020B0604020202020204" pitchFamily="34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ru-RU" sz="2400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ea typeface="Cambria Math"/>
                                    <a:cs typeface="Arial" panose="020B0604020202020204" pitchFamily="34" charset="0"/>
                                  </a:rPr>
                                  <m:t>𝟏𝟕</m:t>
                                </m:r>
                              </m:e>
                            </m:rad>
                            <m: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−</m:t>
                            </m:r>
                            <m:r>
                              <a:rPr lang="ru-RU" sz="2400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𝟒</m:t>
                            </m:r>
                          </m:e>
                        </m:d>
                      </m:num>
                      <m:den>
                        <m:d>
                          <m:dPr>
                            <m:ctrlPr>
                              <a:rPr lang="ru-RU" sz="2400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ad>
                              <m:radPr>
                                <m:degHide m:val="on"/>
                                <m:ctrlPr>
                                  <a:rPr lang="ru-RU" sz="2400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ea typeface="Cambria Math"/>
                                    <a:cs typeface="Arial" panose="020B0604020202020204" pitchFamily="34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ru-RU" sz="2400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ea typeface="Cambria Math"/>
                                    <a:cs typeface="Arial" panose="020B0604020202020204" pitchFamily="34" charset="0"/>
                                  </a:rPr>
                                  <m:t>𝟏𝟕</m:t>
                                </m:r>
                              </m:e>
                            </m:rad>
                            <m:r>
                              <a:rPr lang="ru-RU" sz="2400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 −</m:t>
                            </m:r>
                            <m:r>
                              <a:rPr lang="ru-RU" sz="2400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𝟒</m:t>
                            </m:r>
                          </m:e>
                        </m:d>
                        <m:r>
                          <a:rPr lang="ru-RU" sz="2400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∙</m:t>
                        </m:r>
                        <m:d>
                          <m:dPr>
                            <m:ctrlPr>
                              <a:rPr lang="ru-RU" sz="2400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ad>
                              <m:radPr>
                                <m:degHide m:val="on"/>
                                <m:ctrlPr>
                                  <a:rPr lang="ru-RU" sz="2400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ea typeface="Cambria Math"/>
                                    <a:cs typeface="Arial" panose="020B0604020202020204" pitchFamily="34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ru-RU" sz="2400" b="1" i="1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ea typeface="Cambria Math"/>
                                    <a:cs typeface="Arial" panose="020B0604020202020204" pitchFamily="34" charset="0"/>
                                  </a:rPr>
                                  <m:t>𝟏𝟕</m:t>
                                </m:r>
                              </m:e>
                            </m:rad>
                            <m:r>
                              <a:rPr lang="ru-RU" sz="2400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+</m:t>
                            </m:r>
                            <m:r>
                              <a:rPr lang="ru-RU" sz="2400" b="1" i="1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𝟒</m:t>
                            </m:r>
                          </m:e>
                        </m:d>
                      </m:den>
                    </m:f>
                  </m:oMath>
                </a14:m>
                <a:r>
                  <a:rPr lang="ru-RU" sz="1600" b="1" dirty="0">
                    <a:solidFill>
                      <a:srgbClr val="242852">
                        <a:lumMod val="75000"/>
                      </a:srgbClr>
                    </a:solidFill>
                    <a:latin typeface="Cambria Math"/>
                    <a:ea typeface="Cambria Math"/>
                    <a:cs typeface="Arial" panose="020B0604020202020204" pitchFamily="34" charset="0"/>
                  </a:rPr>
                  <a:t> </a:t>
                </a:r>
                <a:r>
                  <a:rPr lang="ru-RU" sz="1600" b="1" dirty="0" smtClean="0">
                    <a:solidFill>
                      <a:srgbClr val="242852">
                        <a:lumMod val="75000"/>
                      </a:srgbClr>
                    </a:solidFill>
                    <a:latin typeface="Cambria Math"/>
                    <a:ea typeface="Cambria Math"/>
                    <a:cs typeface="Arial" panose="020B0604020202020204" pitchFamily="34" charset="0"/>
                  </a:rPr>
                  <a:t>= 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𝟏𝟕</m:t>
                            </m:r>
                          </m:e>
                        </m:rad>
                        <m: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+</m:t>
                        </m:r>
                        <m: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𝟒</m:t>
                        </m:r>
                        <m: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 − </m:t>
                        </m:r>
                        <m:rad>
                          <m:radPr>
                            <m:degHide m:val="on"/>
                            <m:ctrlP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𝟏𝟕</m:t>
                            </m:r>
                          </m:e>
                        </m:rad>
                        <m: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+</m:t>
                        </m:r>
                        <m: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𝟒</m:t>
                        </m:r>
                      </m:num>
                      <m:den>
                        <m:sSup>
                          <m:sSupPr>
                            <m:ctrlP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ru-RU" sz="2400" b="1" i="1" smtClean="0">
                                    <a:solidFill>
                                      <a:srgbClr val="242852">
                                        <a:lumMod val="75000"/>
                                      </a:srgbClr>
                                    </a:solidFill>
                                    <a:latin typeface="Cambria Math"/>
                                    <a:ea typeface="Cambria Math"/>
                                    <a:cs typeface="Arial" panose="020B0604020202020204" pitchFamily="34" charset="0"/>
                                  </a:rPr>
                                </m:ctrlPr>
                              </m:dPr>
                              <m:e>
                                <m:rad>
                                  <m:radPr>
                                    <m:degHide m:val="on"/>
                                    <m:ctrlPr>
                                      <a:rPr lang="ru-RU" sz="2400" b="1" i="1" smtClean="0">
                                        <a:solidFill>
                                          <a:srgbClr val="242852">
                                            <a:lumMod val="75000"/>
                                          </a:srgbClr>
                                        </a:solidFill>
                                        <a:latin typeface="Cambria Math"/>
                                        <a:ea typeface="Cambria Math"/>
                                        <a:cs typeface="Arial" panose="020B0604020202020204" pitchFamily="34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u-RU" sz="2400" b="1" i="1" smtClean="0">
                                        <a:solidFill>
                                          <a:srgbClr val="242852">
                                            <a:lumMod val="75000"/>
                                          </a:srgbClr>
                                        </a:solidFill>
                                        <a:latin typeface="Cambria Math"/>
                                        <a:ea typeface="Cambria Math"/>
                                        <a:cs typeface="Arial" panose="020B0604020202020204" pitchFamily="34" charset="0"/>
                                      </a:rPr>
                                      <m:t>𝟏𝟕</m:t>
                                    </m:r>
                                  </m:e>
                                </m:rad>
                              </m:e>
                            </m:d>
                          </m:e>
                          <m:sup>
                            <m: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𝟐</m:t>
                            </m:r>
                          </m:sup>
                        </m:sSup>
                        <m: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 − </m:t>
                        </m:r>
                        <m:sSup>
                          <m:sSupPr>
                            <m:ctrlP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𝟒</m:t>
                            </m:r>
                          </m:e>
                          <m:sup>
                            <m: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ru-RU" sz="20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2000" b="1" i="1" smtClean="0">
                            <a:latin typeface="Cambria Math"/>
                          </a:rPr>
                          <m:t>𝟖</m:t>
                        </m:r>
                      </m:num>
                      <m:den>
                        <m:r>
                          <a:rPr lang="ru-RU" sz="2000" b="1" i="1" smtClean="0">
                            <a:latin typeface="Cambria Math"/>
                          </a:rPr>
                          <m:t>𝟏𝟕</m:t>
                        </m:r>
                        <m:r>
                          <a:rPr lang="ru-RU" sz="2000" b="1" i="1" smtClean="0">
                            <a:latin typeface="Cambria Math"/>
                          </a:rPr>
                          <m:t>−</m:t>
                        </m:r>
                        <m:r>
                          <a:rPr lang="ru-RU" sz="2000" b="1" i="1" smtClean="0">
                            <a:latin typeface="Cambria Math"/>
                          </a:rPr>
                          <m:t>𝟏𝟔</m:t>
                        </m:r>
                      </m:den>
                    </m:f>
                    <m:r>
                      <a:rPr lang="ru-RU" sz="2000" b="1" i="1" smtClean="0">
                        <a:latin typeface="Cambria Math"/>
                      </a:rPr>
                      <m:t>=</m:t>
                    </m:r>
                    <m:r>
                      <a:rPr lang="ru-RU" sz="2000" b="1" i="1" smtClean="0">
                        <a:latin typeface="Cambria Math"/>
                      </a:rPr>
                      <m:t>𝟖</m:t>
                    </m:r>
                  </m:oMath>
                </a14:m>
                <a:r>
                  <a:rPr lang="ru-RU" sz="2000" b="1" dirty="0" smtClean="0"/>
                  <a:t> </a:t>
                </a:r>
              </a:p>
              <a:p>
                <a:r>
                  <a:rPr lang="ru-RU" b="1" dirty="0" smtClean="0"/>
                  <a:t>Ответ: 8</a:t>
                </a:r>
                <a:endParaRPr lang="ru-RU" b="1" dirty="0"/>
              </a:p>
            </p:txBody>
          </p:sp>
        </mc:Choice>
        <mc:Fallback xmlns="">
          <p:sp>
            <p:nvSpPr>
              <p:cNvPr id="27" name="Прямоугольник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4546" y="2803342"/>
                <a:ext cx="7228646" cy="2756652"/>
              </a:xfrm>
              <a:prstGeom prst="rect">
                <a:avLst/>
              </a:prstGeom>
              <a:blipFill rotWithShape="1">
                <a:blip r:embed="rId15"/>
                <a:stretch>
                  <a:fillRect l="-675" b="-132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Прямоугольник 34"/>
              <p:cNvSpPr/>
              <p:nvPr/>
            </p:nvSpPr>
            <p:spPr>
              <a:xfrm>
                <a:off x="2051720" y="2169208"/>
                <a:ext cx="6378298" cy="6421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600" b="1" dirty="0" smtClean="0">
                    <a:solidFill>
                      <a:srgbClr val="242852">
                        <a:lumMod val="75000"/>
                      </a:srgb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Найдите значение выражения: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𝟏𝟕</m:t>
                            </m:r>
                          </m:e>
                        </m:rad>
                        <m: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𝟒</m:t>
                        </m:r>
                      </m:den>
                    </m:f>
                    <m:r>
                      <a:rPr lang="ru-RU" sz="2400" b="1" i="1" smtClean="0">
                        <a:solidFill>
                          <a:srgbClr val="242852">
                            <a:lumMod val="75000"/>
                          </a:srgbClr>
                        </a:solidFill>
                        <a:latin typeface="Cambria Math"/>
                        <a:cs typeface="Arial" panose="020B0604020202020204" pitchFamily="34" charset="0"/>
                      </a:rPr>
                      <m:t> − </m:t>
                    </m:r>
                    <m:f>
                      <m:fPr>
                        <m:ctrlP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sz="2400" b="1" i="1" smtClean="0">
                                <a:solidFill>
                                  <a:srgbClr val="242852">
                                    <a:lumMod val="75000"/>
                                  </a:srgbClr>
                                </a:solidFill>
                                <a:latin typeface="Cambria Math"/>
                                <a:cs typeface="Arial" panose="020B0604020202020204" pitchFamily="34" charset="0"/>
                              </a:rPr>
                              <m:t>𝟏𝟕</m:t>
                            </m:r>
                          </m:e>
                        </m:rad>
                        <m: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+</m:t>
                        </m:r>
                        <m:r>
                          <a:rPr lang="ru-RU" sz="2400" b="1" i="1" smtClean="0">
                            <a:solidFill>
                              <a:srgbClr val="242852">
                                <a:lumMod val="75000"/>
                              </a:srgbClr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𝟒</m:t>
                        </m:r>
                      </m:den>
                    </m:f>
                  </m:oMath>
                </a14:m>
                <a:endParaRPr lang="ru-RU" sz="2400" dirty="0" smtClean="0"/>
              </a:p>
            </p:txBody>
          </p:sp>
        </mc:Choice>
        <mc:Fallback xmlns="">
          <p:sp>
            <p:nvSpPr>
              <p:cNvPr id="35" name="Прямоугольник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720" y="2169208"/>
                <a:ext cx="6378298" cy="642163"/>
              </a:xfrm>
              <a:prstGeom prst="rect">
                <a:avLst/>
              </a:prstGeom>
              <a:blipFill rotWithShape="1">
                <a:blip r:embed="rId16"/>
                <a:stretch>
                  <a:fillRect l="-57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Скругленный прямоугольник 30"/>
          <p:cNvSpPr/>
          <p:nvPr/>
        </p:nvSpPr>
        <p:spPr>
          <a:xfrm>
            <a:off x="4427985" y="366424"/>
            <a:ext cx="3240360" cy="498065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РЕШИТЕ САМОСТОЯТЕЛЬНО</a:t>
            </a:r>
            <a:endParaRPr lang="ru-RU" sz="1400" b="1" dirty="0">
              <a:solidFill>
                <a:srgbClr val="C00000"/>
              </a:solidFill>
              <a:latin typeface="Arial Black" panose="020B0A040201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24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48768" y="491507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92494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42616" y="358989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60228" y="4238736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29970" y="23284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с двумя скругленными противолежащими углами 23"/>
          <p:cNvSpPr/>
          <p:nvPr/>
        </p:nvSpPr>
        <p:spPr>
          <a:xfrm>
            <a:off x="231210" y="166744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ПОРЯДОК РАБОТЫ 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29970" y="102609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48768" y="5559228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1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1210" y="64952"/>
            <a:ext cx="1457796" cy="926752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>
          <a:xfrm>
            <a:off x="3087589" y="5625244"/>
            <a:ext cx="580848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3708" y="116632"/>
            <a:ext cx="1455144" cy="909465"/>
          </a:xfrm>
          <a:prstGeom prst="ellipse">
            <a:avLst/>
          </a:prstGeom>
          <a:ln w="19050">
            <a:solidFill>
              <a:srgbClr val="3333CC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6" name="Скругленный прямоугольник 35"/>
          <p:cNvSpPr/>
          <p:nvPr/>
        </p:nvSpPr>
        <p:spPr>
          <a:xfrm>
            <a:off x="3219033" y="474855"/>
            <a:ext cx="3168352" cy="485969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C71730"/>
                </a:solidFill>
                <a:latin typeface="Arial Black" panose="020B0A04020102020204" pitchFamily="34" charset="0"/>
              </a:rPr>
              <a:t>КОНТРОЛЬНЫЕ ТЕСТЫ </a:t>
            </a:r>
            <a:endParaRPr lang="ru-RU" sz="1600" dirty="0">
              <a:solidFill>
                <a:srgbClr val="C71730"/>
              </a:solidFill>
              <a:latin typeface="Arial Black" panose="020B0A04020102020204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932582" y="2975136"/>
            <a:ext cx="1943124" cy="59253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5" action="ppaction://hlinksldjump"/>
              </a:rPr>
              <a:t>ЗАДАНИЕ ДЛЯ ГРУППЫ </a:t>
            </a:r>
            <a:r>
              <a:rPr lang="ru-RU" sz="14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5" action="ppaction://hlinksldjump"/>
              </a:rPr>
              <a:t>1</a:t>
            </a:r>
            <a:endParaRPr lang="ru-RU" sz="14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5672856" y="3007244"/>
            <a:ext cx="1943124" cy="59253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6" action="ppaction://hlinksldjump"/>
              </a:rPr>
              <a:t>ЗАДАНИЕ ДЛЯ ГРУППЫ 4</a:t>
            </a:r>
            <a:endParaRPr lang="ru-RU" sz="14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5672856" y="3791690"/>
            <a:ext cx="1943124" cy="59253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7" action="ppaction://hlinksldjump"/>
              </a:rPr>
              <a:t>ЗАДАНИЕ ДЛЯ ГРУППЫ 5</a:t>
            </a:r>
            <a:endParaRPr lang="ru-RU" sz="14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672856" y="4571569"/>
            <a:ext cx="1943124" cy="59253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8" action="ppaction://hlinksldjump"/>
              </a:rPr>
              <a:t>ЗАДАНИЕ ДЛЯ ГРУППЫ 6</a:t>
            </a:r>
            <a:endParaRPr lang="ru-RU" sz="14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2942673" y="3772998"/>
            <a:ext cx="1943124" cy="59253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9" action="ppaction://hlinksldjump"/>
              </a:rPr>
              <a:t>ЗАДАНИЕ ДЛЯ ГРУППЫ 2</a:t>
            </a:r>
            <a:endParaRPr lang="ru-RU" sz="14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942673" y="4557428"/>
            <a:ext cx="1943124" cy="59253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20" action="ppaction://hlinksldjump"/>
              </a:rPr>
              <a:t>ЗАДАНИЕ ДЛЯ ГРУППЫ 3</a:t>
            </a:r>
            <a:endParaRPr lang="ru-RU" sz="14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123728" y="1124388"/>
            <a:ext cx="5760640" cy="1584176"/>
          </a:xfrm>
          <a:prstGeom prst="roundRect">
            <a:avLst/>
          </a:prstGeom>
          <a:solidFill>
            <a:srgbClr val="FFCCFF"/>
          </a:solidFill>
          <a:ln w="190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  Внимательно изучите 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hlinkClick r:id="rId8" action="ppaction://hlinksldjump"/>
              </a:rPr>
              <a:t>критерии оценок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К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аждой группе предлагается решить тест, содержащий 12 заданий на рассматриваемые темы. Правильное  решение каждого примера оценивается в один балл.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67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32272" y="468500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42616" y="396861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177728" y="36642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42616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с двумя скругленными противолежащими углами 23"/>
          <p:cNvSpPr/>
          <p:nvPr/>
        </p:nvSpPr>
        <p:spPr>
          <a:xfrm>
            <a:off x="232272" y="112474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ПОРЯДОК РАБОТЫ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42616" y="537621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1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1210" y="64952"/>
            <a:ext cx="1457796" cy="926752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>
          <a:xfrm>
            <a:off x="2604525" y="5625244"/>
            <a:ext cx="580848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Управляющая кнопка: назад 33">
            <a:hlinkClick r:id="" action="ppaction://hlinkshowjump?jump=previousslide" highlightClick="1"/>
          </p:cNvPr>
          <p:cNvSpPr/>
          <p:nvPr/>
        </p:nvSpPr>
        <p:spPr>
          <a:xfrm>
            <a:off x="7615980" y="5589240"/>
            <a:ext cx="62842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3708" y="116632"/>
            <a:ext cx="1455144" cy="909465"/>
          </a:xfrm>
          <a:prstGeom prst="ellipse">
            <a:avLst/>
          </a:prstGeom>
          <a:ln w="19050">
            <a:solidFill>
              <a:srgbClr val="3333CC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6" name="Скругленный прямоугольник 35"/>
          <p:cNvSpPr/>
          <p:nvPr/>
        </p:nvSpPr>
        <p:spPr>
          <a:xfrm>
            <a:off x="3995936" y="351243"/>
            <a:ext cx="3168352" cy="485969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C71730"/>
                </a:solidFill>
                <a:latin typeface="Arial Black" panose="020B0A04020102020204" pitchFamily="34" charset="0"/>
              </a:rPr>
              <a:t>КОНТРОЛЬНЫЕ ТЕСТЫ </a:t>
            </a:r>
            <a:endParaRPr lang="ru-RU" sz="1600" dirty="0">
              <a:solidFill>
                <a:srgbClr val="C71730"/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817179" y="846951"/>
            <a:ext cx="31878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u="sng" dirty="0">
                <a:solidFill>
                  <a:srgbClr val="8338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ЗАДАНИЕ  ДЛЯ </a:t>
            </a:r>
            <a:r>
              <a:rPr lang="ru-RU" b="1" u="sng" dirty="0" smtClean="0">
                <a:solidFill>
                  <a:srgbClr val="8338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ГРУППЫ 1</a:t>
            </a:r>
            <a:endParaRPr lang="ru-RU" b="1" u="sng" dirty="0">
              <a:solidFill>
                <a:srgbClr val="83384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525405" y="1236773"/>
            <a:ext cx="36760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833842"/>
                </a:solidFill>
              </a:rPr>
              <a:t>Найдите значение выражения: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301408" y="1556578"/>
            <a:ext cx="62464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Ответ записывать целыми числами или десятичными дробями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219050" y="2313690"/>
            <a:ext cx="391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1)</a:t>
            </a:r>
            <a:endParaRPr lang="ru-RU" dirty="0"/>
          </a:p>
        </p:txBody>
      </p:sp>
      <p:pic>
        <p:nvPicPr>
          <p:cNvPr id="41" name="Рисунок 40" descr="https://oge.sdamgia.ru/formula/c7/c7e04daaf1a4aabcc97b2f8c8d09ea77p.png"/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595477" y="2324366"/>
            <a:ext cx="936104" cy="597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Рисунок 11" descr="https://oge.sdamgia.ru/formula/24/244653226b3682265528f5c3206c8467p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4021" y="2303979"/>
            <a:ext cx="789777" cy="566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Прямоугольник 44"/>
          <p:cNvSpPr/>
          <p:nvPr/>
        </p:nvSpPr>
        <p:spPr>
          <a:xfrm>
            <a:off x="3995936" y="2389133"/>
            <a:ext cx="391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2)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Прямоугольник 45"/>
              <p:cNvSpPr/>
              <p:nvPr/>
            </p:nvSpPr>
            <p:spPr>
              <a:xfrm>
                <a:off x="5580112" y="2253022"/>
                <a:ext cx="1034257" cy="6169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ea typeface="Times New Roman"/>
                  </a:rPr>
                  <a:t>3)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5</m:t>
                        </m:r>
                      </m:den>
                    </m:f>
                    <m:r>
                      <a:rPr lang="en-US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: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15</m:t>
                        </m:r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46" name="Прямоугольник 4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0112" y="2253022"/>
                <a:ext cx="1034257" cy="616964"/>
              </a:xfrm>
              <a:prstGeom prst="rect">
                <a:avLst/>
              </a:prstGeom>
              <a:blipFill rotWithShape="1">
                <a:blip r:embed="rId17"/>
                <a:stretch>
                  <a:fillRect l="-470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Прямоугольник 46"/>
              <p:cNvSpPr/>
              <p:nvPr/>
            </p:nvSpPr>
            <p:spPr>
              <a:xfrm>
                <a:off x="6967194" y="2174346"/>
                <a:ext cx="776175" cy="6956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dirty="0" smtClean="0">
                    <a:ea typeface="Times New Roman"/>
                    <a:cs typeface="Times New Roman"/>
                  </a:rPr>
                  <a:t>4)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27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5∙4</m:t>
                        </m:r>
                      </m:den>
                    </m:f>
                  </m:oMath>
                </a14:m>
                <a:endParaRPr lang="ru-RU" sz="24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47" name="Прямоугольник 4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7194" y="2174346"/>
                <a:ext cx="776175" cy="695640"/>
              </a:xfrm>
              <a:prstGeom prst="rect">
                <a:avLst/>
              </a:prstGeom>
              <a:blipFill rotWithShape="1">
                <a:blip r:embed="rId18"/>
                <a:stretch>
                  <a:fillRect l="-708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Прямоугольник 47"/>
              <p:cNvSpPr/>
              <p:nvPr/>
            </p:nvSpPr>
            <p:spPr>
              <a:xfrm>
                <a:off x="2260903" y="2988354"/>
                <a:ext cx="1345818" cy="6169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ea typeface="Times New Roman"/>
                  </a:rPr>
                  <a:t>5)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25</m:t>
                        </m:r>
                      </m:den>
                    </m:f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+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43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50</m:t>
                        </m:r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48" name="Прямоугольник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0903" y="2988354"/>
                <a:ext cx="1345818" cy="616964"/>
              </a:xfrm>
              <a:prstGeom prst="rect">
                <a:avLst/>
              </a:prstGeom>
              <a:blipFill rotWithShape="1">
                <a:blip r:embed="rId19"/>
                <a:stretch>
                  <a:fillRect l="-407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Прямоугольник 48"/>
              <p:cNvSpPr/>
              <p:nvPr/>
            </p:nvSpPr>
            <p:spPr>
              <a:xfrm>
                <a:off x="4277810" y="2988354"/>
                <a:ext cx="1215974" cy="6956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dirty="0" smtClean="0">
                    <a:ea typeface="Times New Roman"/>
                    <a:cs typeface="Times New Roman"/>
                  </a:rPr>
                  <a:t>6)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12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5</m:t>
                        </m:r>
                      </m:den>
                    </m:f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+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endParaRPr lang="ru-RU" sz="24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49" name="Прямоугольник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7810" y="2988354"/>
                <a:ext cx="1215974" cy="695640"/>
              </a:xfrm>
              <a:prstGeom prst="rect">
                <a:avLst/>
              </a:prstGeom>
              <a:blipFill rotWithShape="1">
                <a:blip r:embed="rId20"/>
                <a:stretch>
                  <a:fillRect l="-452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Прямоугольник 49"/>
              <p:cNvSpPr/>
              <p:nvPr/>
            </p:nvSpPr>
            <p:spPr>
              <a:xfrm>
                <a:off x="6045207" y="2988354"/>
                <a:ext cx="2069734" cy="6450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ea typeface="Times New Roman"/>
                  </a:rPr>
                  <a:t>7)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2400" i="1">
                            <a:latin typeface="Cambria Math"/>
                            <a:ea typeface="Times New Roman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fPr>
                          <m:num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3</m:t>
                            </m:r>
                          </m:num>
                          <m:den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8</m:t>
                            </m:r>
                          </m:den>
                        </m:f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−</m:t>
                        </m:r>
                        <m:f>
                          <m:fPr>
                            <m:ctrlP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fPr>
                          <m:num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1</m:t>
                            </m:r>
                          </m:num>
                          <m:den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20</m:t>
                            </m:r>
                          </m:den>
                        </m:f>
                      </m:e>
                    </m:d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∙10</m:t>
                    </m:r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50" name="Прямоугольник 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5207" y="2988354"/>
                <a:ext cx="2069734" cy="645048"/>
              </a:xfrm>
              <a:prstGeom prst="rect">
                <a:avLst/>
              </a:prstGeom>
              <a:blipFill rotWithShape="1">
                <a:blip r:embed="rId21"/>
                <a:stretch>
                  <a:fillRect l="-265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Прямоугольник 50"/>
              <p:cNvSpPr/>
              <p:nvPr/>
            </p:nvSpPr>
            <p:spPr>
              <a:xfrm>
                <a:off x="2001073" y="3895121"/>
                <a:ext cx="2161104" cy="6450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ea typeface="Times New Roman"/>
                  </a:rPr>
                  <a:t>8)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2400" i="1">
                            <a:latin typeface="Cambria Math"/>
                            <a:ea typeface="Times New Roman"/>
                          </a:rPr>
                        </m:ctrlPr>
                      </m:dPr>
                      <m:e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  <m:f>
                          <m:fPr>
                            <m:ctrlP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fPr>
                          <m:num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5</m:t>
                            </m:r>
                          </m:num>
                          <m:den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6</m:t>
                            </m:r>
                          </m:den>
                        </m:f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+</m:t>
                        </m:r>
                        <m:f>
                          <m:fPr>
                            <m:ctrlP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fPr>
                          <m:num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3</m:t>
                            </m:r>
                          </m:num>
                          <m:den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5</m:t>
                            </m:r>
                          </m:den>
                        </m:f>
                      </m:e>
                    </m:d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∙24</m:t>
                    </m:r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51" name="Прямоугольник 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1073" y="3895121"/>
                <a:ext cx="2161104" cy="645048"/>
              </a:xfrm>
              <a:prstGeom prst="rect">
                <a:avLst/>
              </a:prstGeom>
              <a:blipFill rotWithShape="1">
                <a:blip r:embed="rId22"/>
                <a:stretch>
                  <a:fillRect l="-225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Прямоугольник 51"/>
              <p:cNvSpPr/>
              <p:nvPr/>
            </p:nvSpPr>
            <p:spPr>
              <a:xfrm>
                <a:off x="4268699" y="3804070"/>
                <a:ext cx="2345670" cy="7693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1" i="1" smtClean="0">
                          <a:latin typeface="Cambria Math"/>
                        </a:rPr>
                        <m:t>𝟗</m:t>
                      </m:r>
                      <m:r>
                        <a:rPr lang="ru-RU" b="0" i="1" smtClean="0">
                          <a:latin typeface="Cambria Math"/>
                        </a:rPr>
                        <m:t>) 45</m:t>
                      </m:r>
                      <m:r>
                        <a:rPr lang="ru-RU" i="1">
                          <a:latin typeface="Cambria Math"/>
                        </a:rPr>
                        <m:t>∙</m:t>
                      </m:r>
                      <m:sSup>
                        <m:sSupPr>
                          <m:ctrlPr>
                            <a:rPr lang="ru-RU" i="1"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i="1"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ru-RU" i="1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i="1"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i="1">
                                      <a:latin typeface="Cambria Math"/>
                                    </a:rPr>
                                    <m:t>9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ru-RU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latin typeface="Cambria Math"/>
                        </a:rPr>
                        <m:t>−</m:t>
                      </m:r>
                      <m:r>
                        <a:rPr lang="ru-RU" b="0" i="1" smtClean="0">
                          <a:latin typeface="Cambria Math"/>
                        </a:rPr>
                        <m:t>14</m:t>
                      </m:r>
                      <m:r>
                        <a:rPr lang="ru-RU" i="1">
                          <a:latin typeface="Cambria Math"/>
                        </a:rPr>
                        <m:t>∙</m:t>
                      </m:r>
                      <m:f>
                        <m:fPr>
                          <m:ctrlPr>
                            <a:rPr lang="ru-RU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i="1">
                              <a:latin typeface="Cambria Math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2" name="Прямоугольник 5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8699" y="3804070"/>
                <a:ext cx="2345670" cy="769378"/>
              </a:xfrm>
              <a:prstGeom prst="rect">
                <a:avLst/>
              </a:prstGeom>
              <a:blipFill rotWithShape="1"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Прямоугольник 52"/>
              <p:cNvSpPr/>
              <p:nvPr/>
            </p:nvSpPr>
            <p:spPr>
              <a:xfrm>
                <a:off x="6752896" y="3968613"/>
                <a:ext cx="1998752" cy="4135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dirty="0" smtClean="0">
                    <a:ea typeface="Times New Roman"/>
                    <a:cs typeface="Times New Roman"/>
                  </a:rPr>
                  <a:t>10) </a:t>
                </a:r>
                <a14:m>
                  <m:oMath xmlns:m="http://schemas.openxmlformats.org/officeDocument/2006/math">
                    <m:r>
                      <a:rPr lang="ru-RU" b="0" i="1" smtClean="0">
                        <a:latin typeface="Cambria Math"/>
                        <a:ea typeface="Times New Roman"/>
                        <a:cs typeface="Times New Roman"/>
                      </a:rPr>
                      <m:t>8</m:t>
                    </m:r>
                    <m:rad>
                      <m:radPr>
                        <m:degHide m:val="on"/>
                        <m:ctrlPr>
                          <a:rPr lang="ru-RU" b="0" i="1" smtClean="0">
                            <a:latin typeface="Cambria Math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ru-RU" b="0" i="1" smtClean="0">
                            <a:latin typeface="Cambria Math"/>
                            <a:cs typeface="Times New Roman"/>
                          </a:rPr>
                          <m:t>6</m:t>
                        </m:r>
                      </m:e>
                    </m:rad>
                    <m:r>
                      <a:rPr lang="ru-RU" b="0" i="1" smtClean="0">
                        <a:latin typeface="Cambria Math"/>
                        <a:ea typeface="Cambria Math"/>
                        <a:cs typeface="Times New Roman"/>
                      </a:rPr>
                      <m:t>∙</m:t>
                    </m:r>
                    <m:rad>
                      <m:radPr>
                        <m:degHide m:val="on"/>
                        <m:ctrlPr>
                          <a:rPr lang="ru-RU" b="0" i="1" smtClean="0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ru-RU" b="0" i="1" smtClean="0">
                            <a:latin typeface="Cambria Math"/>
                            <a:ea typeface="Cambria Math"/>
                            <a:cs typeface="Times New Roman"/>
                          </a:rPr>
                          <m:t>2</m:t>
                        </m:r>
                      </m:e>
                    </m:rad>
                    <m:r>
                      <a:rPr lang="ru-RU" b="0" i="1" smtClean="0">
                        <a:latin typeface="Cambria Math"/>
                        <a:ea typeface="Cambria Math"/>
                        <a:cs typeface="Times New Roman"/>
                      </a:rPr>
                      <m:t>∙2</m:t>
                    </m:r>
                    <m:rad>
                      <m:radPr>
                        <m:degHide m:val="on"/>
                        <m:ctrlPr>
                          <a:rPr lang="ru-RU" b="0" i="1" smtClean="0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ru-RU" b="0" i="1" smtClean="0">
                            <a:latin typeface="Cambria Math"/>
                            <a:ea typeface="Cambria Math"/>
                            <a:cs typeface="Times New Roman"/>
                          </a:rPr>
                          <m:t>3</m:t>
                        </m:r>
                      </m:e>
                    </m:rad>
                  </m:oMath>
                </a14:m>
                <a:endParaRPr lang="ru-RU" sz="24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53" name="Прямоугольник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2896" y="3968613"/>
                <a:ext cx="1998752" cy="413575"/>
              </a:xfrm>
              <a:prstGeom prst="rect">
                <a:avLst/>
              </a:prstGeom>
              <a:blipFill rotWithShape="1">
                <a:blip r:embed="rId24"/>
                <a:stretch>
                  <a:fillRect l="-2744" b="-205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4" name="Рисунок 53" descr="https://oge.sdamgia.ru/formula/42/42f79640ca40dea2126e307f2c1172fcp.png"/>
          <p:cNvPicPr/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2535870" y="4701568"/>
            <a:ext cx="952166" cy="563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Прямоугольник 54"/>
          <p:cNvSpPr/>
          <p:nvPr/>
        </p:nvSpPr>
        <p:spPr>
          <a:xfrm>
            <a:off x="2022588" y="4813737"/>
            <a:ext cx="5132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11)</a:t>
            </a:r>
            <a:endParaRPr lang="ru-RU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4130749" y="4895514"/>
            <a:ext cx="5132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 smtClean="0">
                <a:solidFill>
                  <a:prstClr val="black"/>
                </a:solidFill>
              </a:rPr>
              <a:t>12)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57" name="Рисунок 56" descr="https://oge.sdamgia.ru/formula/af/af8df8c1a71728f72de14a0de0a30d03p.png"/>
          <p:cNvPicPr/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4681889" y="4916515"/>
            <a:ext cx="2519522" cy="381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8544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32272" y="468500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42616" y="396861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177728" y="36642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42616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с двумя скругленными противолежащими углами 23"/>
          <p:cNvSpPr/>
          <p:nvPr/>
        </p:nvSpPr>
        <p:spPr>
          <a:xfrm>
            <a:off x="232272" y="112474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ПОРЯДОК РАБОТЫ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42616" y="537621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1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1210" y="64952"/>
            <a:ext cx="1457796" cy="926752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>
          <a:xfrm>
            <a:off x="2604525" y="5625244"/>
            <a:ext cx="580848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Управляющая кнопка: назад 33">
            <a:hlinkClick r:id="" action="ppaction://hlinkshowjump?jump=previousslide" highlightClick="1"/>
          </p:cNvPr>
          <p:cNvSpPr/>
          <p:nvPr/>
        </p:nvSpPr>
        <p:spPr>
          <a:xfrm>
            <a:off x="7615980" y="5589240"/>
            <a:ext cx="62842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3708" y="116632"/>
            <a:ext cx="1455144" cy="909465"/>
          </a:xfrm>
          <a:prstGeom prst="ellipse">
            <a:avLst/>
          </a:prstGeom>
          <a:ln w="19050">
            <a:solidFill>
              <a:srgbClr val="3333CC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6" name="Скругленный прямоугольник 35"/>
          <p:cNvSpPr/>
          <p:nvPr/>
        </p:nvSpPr>
        <p:spPr>
          <a:xfrm>
            <a:off x="3995936" y="351243"/>
            <a:ext cx="3168352" cy="485969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C71730"/>
                </a:solidFill>
                <a:latin typeface="Arial Black" panose="020B0A04020102020204" pitchFamily="34" charset="0"/>
              </a:rPr>
              <a:t>КОНТРОЛЬНЫЕ ТЕСТЫ </a:t>
            </a:r>
            <a:endParaRPr lang="ru-RU" sz="1600" dirty="0">
              <a:solidFill>
                <a:srgbClr val="C71730"/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479101" y="1026097"/>
            <a:ext cx="31878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u="sng" dirty="0">
                <a:solidFill>
                  <a:srgbClr val="8338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ЗАДАНИЕ  ДЛЯ </a:t>
            </a:r>
            <a:r>
              <a:rPr lang="ru-RU" b="1" u="sng" dirty="0" smtClean="0">
                <a:solidFill>
                  <a:srgbClr val="8338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ГРУППЫ 2</a:t>
            </a:r>
            <a:endParaRPr lang="ru-RU" b="1" u="sng" dirty="0">
              <a:solidFill>
                <a:srgbClr val="83384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435806" y="1421439"/>
            <a:ext cx="36760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833842"/>
                </a:solidFill>
              </a:rPr>
              <a:t>Найдите значение выражения: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312419" y="1838305"/>
            <a:ext cx="62464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Ответ записывать целыми числами или десятичными дробями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Прямоугольник 36"/>
              <p:cNvSpPr/>
              <p:nvPr/>
            </p:nvSpPr>
            <p:spPr>
              <a:xfrm>
                <a:off x="2516312" y="2208425"/>
                <a:ext cx="1110330" cy="6169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000" dirty="0" smtClean="0"/>
                  <a:t>1)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i="1">
                            <a:latin typeface="Cambria Math"/>
                          </a:rPr>
                          <m:t>9</m:t>
                        </m:r>
                      </m:num>
                      <m:den>
                        <m:r>
                          <a:rPr lang="ru-RU" sz="2400" i="1"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ru-RU" sz="2400" i="1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ru-RU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i="1">
                            <a:latin typeface="Cambria Math"/>
                          </a:rPr>
                          <m:t>8</m:t>
                        </m:r>
                      </m:num>
                      <m:den>
                        <m:r>
                          <a:rPr lang="ru-RU" sz="2400" i="1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37" name="Прямоугольник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6312" y="2208425"/>
                <a:ext cx="1110330" cy="616964"/>
              </a:xfrm>
              <a:prstGeom prst="rect">
                <a:avLst/>
              </a:prstGeom>
              <a:blipFill rotWithShape="1">
                <a:blip r:embed="rId15"/>
                <a:stretch>
                  <a:fillRect l="-6044" b="-9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Прямоугольник 37"/>
              <p:cNvSpPr/>
              <p:nvPr/>
            </p:nvSpPr>
            <p:spPr>
              <a:xfrm>
                <a:off x="4252924" y="2208425"/>
                <a:ext cx="1076513" cy="6258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/>
                  <a:t>2)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i="1">
                            <a:latin typeface="Cambria Math"/>
                          </a:rPr>
                          <m:t>9</m:t>
                        </m:r>
                      </m:num>
                      <m:den>
                        <m:r>
                          <a:rPr lang="ru-RU" sz="2400" i="1"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ru-RU" sz="2400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ru-RU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i="1">
                            <a:latin typeface="Cambria Math"/>
                          </a:rPr>
                          <m:t>8</m:t>
                        </m:r>
                      </m:num>
                      <m:den>
                        <m:r>
                          <a:rPr lang="ru-RU" sz="2400" i="1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38" name="Прямоугольник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2924" y="2208425"/>
                <a:ext cx="1076513" cy="625877"/>
              </a:xfrm>
              <a:prstGeom prst="rect">
                <a:avLst/>
              </a:prstGeom>
              <a:blipFill rotWithShape="1">
                <a:blip r:embed="rId16"/>
                <a:stretch>
                  <a:fillRect l="-511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Прямоугольник 38"/>
              <p:cNvSpPr/>
              <p:nvPr/>
            </p:nvSpPr>
            <p:spPr>
              <a:xfrm>
                <a:off x="5976251" y="2220872"/>
                <a:ext cx="1970668" cy="5615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solidFill>
                      <a:prstClr val="black"/>
                    </a:solidFill>
                  </a:rPr>
                  <a:t>3) </a:t>
                </a:r>
                <a14:m>
                  <m:oMath xmlns:m="http://schemas.openxmlformats.org/officeDocument/2006/math">
                    <m:r>
                      <a:rPr lang="ru-RU" i="1">
                        <a:solidFill>
                          <a:prstClr val="black"/>
                        </a:solidFill>
                        <a:latin typeface="Cambria Math"/>
                      </a:rPr>
                      <m:t>15∙</m:t>
                    </m:r>
                    <m:sSup>
                      <m:sSupPr>
                        <m:ctrlPr>
                          <a:rPr lang="ru-RU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ru-RU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ru-RU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ru-RU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5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ru-RU" i="1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i="1">
                        <a:solidFill>
                          <a:prstClr val="black"/>
                        </a:solidFill>
                        <a:latin typeface="Cambria Math"/>
                      </a:rPr>
                      <m:t>−8∙</m:t>
                    </m:r>
                    <m:f>
                      <m:fPr>
                        <m:ctrlPr>
                          <a:rPr lang="ru-RU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i="1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ru-RU" i="1">
                            <a:solidFill>
                              <a:prstClr val="black"/>
                            </a:solidFill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39" name="Прямоугольник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6251" y="2220872"/>
                <a:ext cx="1970668" cy="561564"/>
              </a:xfrm>
              <a:prstGeom prst="rect">
                <a:avLst/>
              </a:prstGeom>
              <a:blipFill rotWithShape="1">
                <a:blip r:embed="rId17"/>
                <a:stretch>
                  <a:fillRect l="-2469" b="-32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Прямоугольник 39"/>
              <p:cNvSpPr/>
              <p:nvPr/>
            </p:nvSpPr>
            <p:spPr>
              <a:xfrm>
                <a:off x="2498175" y="2825389"/>
                <a:ext cx="1305165" cy="8362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4)</m:t>
                      </m:r>
                      <m:f>
                        <m:fPr>
                          <m:ctrlPr>
                            <a:rPr lang="ru-RU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/>
                            </a:rPr>
                            <m:t>1</m:t>
                          </m:r>
                        </m:num>
                        <m:den>
                          <m:f>
                            <m:fPr>
                              <m:ctrlPr>
                                <a:rPr lang="ru-RU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ru-RU" i="1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i="1">
                                  <a:latin typeface="Cambria Math"/>
                                </a:rPr>
                                <m:t>72</m:t>
                              </m:r>
                            </m:den>
                          </m:f>
                          <m:r>
                            <a:rPr lang="ru-RU" i="1"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ru-RU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ru-RU" i="1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i="1">
                                  <a:latin typeface="Cambria Math"/>
                                </a:rPr>
                                <m:t>99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0" name="Прямоугольник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8175" y="2825389"/>
                <a:ext cx="1305165" cy="836255"/>
              </a:xfrm>
              <a:prstGeom prst="rect">
                <a:avLst/>
              </a:prstGeom>
              <a:blipFill rotWithShape="1"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Прямоугольник 41"/>
              <p:cNvSpPr/>
              <p:nvPr/>
            </p:nvSpPr>
            <p:spPr>
              <a:xfrm>
                <a:off x="4289618" y="2872058"/>
                <a:ext cx="1034257" cy="62049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solidFill>
                      <a:prstClr val="black"/>
                    </a:solidFill>
                  </a:rPr>
                  <a:t>5)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15</m:t>
                        </m:r>
                      </m:num>
                      <m:den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en-US" sz="2400" i="1">
                        <a:solidFill>
                          <a:prstClr val="black"/>
                        </a:solidFill>
                        <a:latin typeface="Cambria Math"/>
                      </a:rPr>
                      <m:t>:</m:t>
                    </m:r>
                    <m:f>
                      <m:fPr>
                        <m:ctrlP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7</m:t>
                        </m:r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42" name="Прямоугольник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9618" y="2872058"/>
                <a:ext cx="1034257" cy="620491"/>
              </a:xfrm>
              <a:prstGeom prst="rect">
                <a:avLst/>
              </a:prstGeom>
              <a:blipFill rotWithShape="1">
                <a:blip r:embed="rId19"/>
                <a:stretch>
                  <a:fillRect l="-53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Прямоугольник 43"/>
              <p:cNvSpPr/>
              <p:nvPr/>
            </p:nvSpPr>
            <p:spPr>
              <a:xfrm>
                <a:off x="6116083" y="2932405"/>
                <a:ext cx="776175" cy="6222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ru-RU" dirty="0" smtClean="0">
                    <a:solidFill>
                      <a:prstClr val="black"/>
                    </a:solidFill>
                  </a:rPr>
                  <a:t>6)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25</m:t>
                        </m:r>
                      </m:num>
                      <m:den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5∙4</m:t>
                        </m:r>
                      </m:den>
                    </m:f>
                  </m:oMath>
                </a14:m>
                <a:endParaRPr lang="ru-RU" sz="24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44" name="Прямоугольник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6083" y="2932405"/>
                <a:ext cx="776175" cy="622222"/>
              </a:xfrm>
              <a:prstGeom prst="rect">
                <a:avLst/>
              </a:prstGeom>
              <a:blipFill rotWithShape="1">
                <a:blip r:embed="rId20"/>
                <a:stretch>
                  <a:fillRect l="-62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Прямоугольник 57"/>
              <p:cNvSpPr/>
              <p:nvPr/>
            </p:nvSpPr>
            <p:spPr>
              <a:xfrm>
                <a:off x="2561862" y="3740611"/>
                <a:ext cx="917239" cy="7592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ea typeface="Times New Roman"/>
                  </a:rPr>
                  <a:t>7</a:t>
                </a:r>
                <a:r>
                  <a:rPr lang="ru-RU" sz="2400" dirty="0" smtClean="0">
                    <a:ea typeface="Times New Roman"/>
                  </a:rPr>
                  <a:t>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0,9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1+</m:t>
                        </m:r>
                        <m:f>
                          <m:fPr>
                            <m:ctrlP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fPr>
                          <m:num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1</m:t>
                            </m:r>
                          </m:num>
                          <m:den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5</m:t>
                            </m:r>
                          </m:den>
                        </m:f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58" name="Прямоугольник 5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1862" y="3740611"/>
                <a:ext cx="917239" cy="759247"/>
              </a:xfrm>
              <a:prstGeom prst="rect">
                <a:avLst/>
              </a:prstGeom>
              <a:blipFill rotWithShape="1">
                <a:blip r:embed="rId21"/>
                <a:stretch>
                  <a:fillRect l="-529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Прямоугольник 58"/>
              <p:cNvSpPr/>
              <p:nvPr/>
            </p:nvSpPr>
            <p:spPr>
              <a:xfrm>
                <a:off x="2558137" y="4560847"/>
                <a:ext cx="1183914" cy="6222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solidFill>
                      <a:prstClr val="black"/>
                    </a:solidFill>
                  </a:rPr>
                  <a:t>10)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15</m:t>
                        </m:r>
                      </m:num>
                      <m:den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ru-RU" sz="2400" i="1">
                        <a:solidFill>
                          <a:prstClr val="black"/>
                        </a:solidFill>
                        <a:latin typeface="Cambria Math"/>
                      </a:rPr>
                      <m:t>∙</m:t>
                    </m:r>
                    <m:f>
                      <m:fPr>
                        <m:ctrlP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7</m:t>
                        </m:r>
                      </m:num>
                      <m:den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59" name="Прямоугольник 5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8137" y="4560847"/>
                <a:ext cx="1183914" cy="622222"/>
              </a:xfrm>
              <a:prstGeom prst="rect">
                <a:avLst/>
              </a:prstGeom>
              <a:blipFill rotWithShape="1">
                <a:blip r:embed="rId22"/>
                <a:stretch>
                  <a:fillRect l="-46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/>
              <p:cNvSpPr txBox="1"/>
              <p:nvPr/>
            </p:nvSpPr>
            <p:spPr>
              <a:xfrm>
                <a:off x="3980706" y="3810098"/>
                <a:ext cx="1514454" cy="4075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8) </m:t>
                      </m:r>
                      <m:rad>
                        <m:radPr>
                          <m:degHide m:val="on"/>
                          <m:ctrlPr>
                            <a:rPr lang="ru-RU" b="0" i="1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ru-RU" b="0" i="1" smtClean="0">
                              <a:latin typeface="Cambria Math"/>
                            </a:rPr>
                            <m:t>2</m:t>
                          </m:r>
                          <m:r>
                            <a:rPr lang="ru-RU" b="0" i="1" smtClean="0">
                              <a:latin typeface="Cambria Math"/>
                              <a:ea typeface="Cambria Math"/>
                            </a:rPr>
                            <m:t>∙50∙9</m:t>
                          </m:r>
                        </m:e>
                      </m:ra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60" name="TextBox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0706" y="3810098"/>
                <a:ext cx="1514454" cy="407547"/>
              </a:xfrm>
              <a:prstGeom prst="rect">
                <a:avLst/>
              </a:prstGeom>
              <a:blipFill rotWithShape="1">
                <a:blip r:embed="rId23"/>
                <a:stretch>
                  <a:fillRect b="-134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Прямоугольник 60"/>
              <p:cNvSpPr/>
              <p:nvPr/>
            </p:nvSpPr>
            <p:spPr>
              <a:xfrm>
                <a:off x="6013639" y="3740611"/>
                <a:ext cx="1908215" cy="5068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ru-RU" dirty="0" smtClean="0">
                    <a:solidFill>
                      <a:prstClr val="black"/>
                    </a:solidFill>
                  </a:rPr>
                  <a:t>9)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ru-RU" i="1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  <m:f>
                          <m:fPr>
                            <m:ctrlPr>
                              <a:rPr lang="ru-RU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ru-RU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3</m:t>
                            </m:r>
                          </m:num>
                          <m:den>
                            <m:r>
                              <a:rPr lang="ru-RU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4</m:t>
                            </m:r>
                          </m:den>
                        </m:f>
                        <m:r>
                          <a:rPr lang="ru-RU" i="1">
                            <a:solidFill>
                              <a:prstClr val="black"/>
                            </a:solidFill>
                            <a:latin typeface="Cambria Math"/>
                          </a:rPr>
                          <m:t>+2</m:t>
                        </m:r>
                        <m:f>
                          <m:fPr>
                            <m:ctrlPr>
                              <a:rPr lang="ru-RU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ru-RU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ru-RU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5</m:t>
                            </m:r>
                          </m:den>
                        </m:f>
                      </m:e>
                    </m:d>
                    <m:r>
                      <a:rPr lang="ru-RU" i="1">
                        <a:solidFill>
                          <a:prstClr val="black"/>
                        </a:solidFill>
                        <a:latin typeface="Cambria Math"/>
                      </a:rPr>
                      <m:t>∙16</m:t>
                    </m:r>
                  </m:oMath>
                </a14:m>
                <a:endParaRPr lang="ru-RU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61" name="Прямоугольник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3639" y="3740611"/>
                <a:ext cx="1908215" cy="506870"/>
              </a:xfrm>
              <a:prstGeom prst="rect">
                <a:avLst/>
              </a:prstGeom>
              <a:blipFill rotWithShape="1">
                <a:blip r:embed="rId24"/>
                <a:stretch>
                  <a:fillRect l="-2548" b="-361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Прямоугольник 61"/>
              <p:cNvSpPr/>
              <p:nvPr/>
            </p:nvSpPr>
            <p:spPr>
              <a:xfrm>
                <a:off x="4033346" y="4514194"/>
                <a:ext cx="1337802" cy="6161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solidFill>
                      <a:prstClr val="black"/>
                    </a:solidFill>
                  </a:rPr>
                  <a:t>11)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5</m:t>
                        </m:r>
                      </m:den>
                    </m:f>
                    <m:r>
                      <a:rPr lang="ru-RU" sz="2400" i="1">
                        <a:solidFill>
                          <a:prstClr val="black"/>
                        </a:solidFill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41</m:t>
                        </m:r>
                      </m:num>
                      <m:den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50</m:t>
                        </m:r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62" name="Прямоугольник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3346" y="4514194"/>
                <a:ext cx="1337802" cy="616194"/>
              </a:xfrm>
              <a:prstGeom prst="rect">
                <a:avLst/>
              </a:prstGeom>
              <a:blipFill rotWithShape="1">
                <a:blip r:embed="rId25"/>
                <a:stretch>
                  <a:fillRect l="-41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/>
              <p:cNvSpPr txBox="1"/>
              <p:nvPr/>
            </p:nvSpPr>
            <p:spPr>
              <a:xfrm>
                <a:off x="5435639" y="4649019"/>
                <a:ext cx="35315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12) 7</m:t>
                      </m:r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ru-RU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b="0" i="1" smtClean="0"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ru-RU" b="0" i="1" smtClean="0">
                              <a:latin typeface="Cambria Math"/>
                              <a:ea typeface="Cambria Math"/>
                            </a:rPr>
                            <m:t>−1</m:t>
                          </m:r>
                        </m:sup>
                      </m:sSup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+4∙</m:t>
                      </m:r>
                      <m:sSup>
                        <m:sSupPr>
                          <m:ctrlPr>
                            <a:rPr lang="ru-RU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b="0" i="1" smtClean="0"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ru-RU" b="0" i="1" smtClean="0">
                              <a:latin typeface="Cambria Math"/>
                              <a:ea typeface="Cambria Math"/>
                            </a:rPr>
                            <m:t>−2</m:t>
                          </m:r>
                        </m:sup>
                      </m:sSup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+1∙</m:t>
                      </m:r>
                      <m:sSup>
                        <m:sSupPr>
                          <m:ctrlPr>
                            <a:rPr lang="ru-RU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b="0" i="1" smtClean="0"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ru-RU" b="0" i="1" smtClean="0">
                              <a:latin typeface="Cambria Math"/>
                              <a:ea typeface="Cambria Math"/>
                            </a:rPr>
                            <m:t>−4</m:t>
                          </m:r>
                        </m:sup>
                      </m:sSup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63" name="TextBox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5639" y="4649019"/>
                <a:ext cx="3531543" cy="369332"/>
              </a:xfrm>
              <a:prstGeom prst="rect">
                <a:avLst/>
              </a:prstGeom>
              <a:blipFill rotWithShape="1">
                <a:blip r:embed="rId26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3010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32272" y="468500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42616" y="396861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177728" y="36642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42616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с двумя скругленными противолежащими углами 23"/>
          <p:cNvSpPr/>
          <p:nvPr/>
        </p:nvSpPr>
        <p:spPr>
          <a:xfrm>
            <a:off x="232272" y="112474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ПОРЯДОК РАБОТЫ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42616" y="537621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1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1210" y="64952"/>
            <a:ext cx="1457796" cy="926752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>
          <a:xfrm>
            <a:off x="2604525" y="5625244"/>
            <a:ext cx="580848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Управляющая кнопка: назад 33">
            <a:hlinkClick r:id="" action="ppaction://hlinkshowjump?jump=previousslide" highlightClick="1"/>
          </p:cNvPr>
          <p:cNvSpPr/>
          <p:nvPr/>
        </p:nvSpPr>
        <p:spPr>
          <a:xfrm>
            <a:off x="7615980" y="5589240"/>
            <a:ext cx="62842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3708" y="116632"/>
            <a:ext cx="1455144" cy="909465"/>
          </a:xfrm>
          <a:prstGeom prst="ellipse">
            <a:avLst/>
          </a:prstGeom>
          <a:ln w="19050">
            <a:solidFill>
              <a:srgbClr val="3333CC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6" name="Скругленный прямоугольник 35"/>
          <p:cNvSpPr/>
          <p:nvPr/>
        </p:nvSpPr>
        <p:spPr>
          <a:xfrm>
            <a:off x="3995936" y="351243"/>
            <a:ext cx="3168352" cy="485969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C71730"/>
                </a:solidFill>
                <a:latin typeface="Arial Black" panose="020B0A04020102020204" pitchFamily="34" charset="0"/>
              </a:rPr>
              <a:t>КОНТРОЛЬНЫЕ ТЕСТЫ </a:t>
            </a:r>
            <a:endParaRPr lang="ru-RU" sz="1600" dirty="0">
              <a:solidFill>
                <a:srgbClr val="C71730"/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479101" y="1026097"/>
            <a:ext cx="31878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u="sng" dirty="0">
                <a:solidFill>
                  <a:srgbClr val="8338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ЗАДАНИЕ  ДЛЯ </a:t>
            </a:r>
            <a:r>
              <a:rPr lang="ru-RU" b="1" u="sng" dirty="0" smtClean="0">
                <a:solidFill>
                  <a:srgbClr val="8338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ГРУППЫ 3</a:t>
            </a:r>
            <a:endParaRPr lang="ru-RU" b="1" u="sng" dirty="0">
              <a:solidFill>
                <a:srgbClr val="83384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435806" y="1421439"/>
            <a:ext cx="36760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833842"/>
                </a:solidFill>
              </a:rPr>
              <a:t>Найдите значение выражения: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312419" y="1838305"/>
            <a:ext cx="62464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Ответ записывать целыми числами или десятичными дробями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Прямоугольник 40"/>
              <p:cNvSpPr/>
              <p:nvPr/>
            </p:nvSpPr>
            <p:spPr>
              <a:xfrm>
                <a:off x="2818838" y="2432924"/>
                <a:ext cx="914033" cy="6127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i="1">
                              <a:latin typeface="Cambria Math"/>
                              <a:ea typeface="Times New Roman"/>
                            </a:rPr>
                          </m:ctrlPr>
                        </m:fPr>
                        <m:num>
                          <m:r>
                            <a:rPr lang="ru-RU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2</m:t>
                          </m:r>
                        </m:num>
                        <m:den>
                          <m:r>
                            <a:rPr lang="ru-RU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25</m:t>
                          </m:r>
                        </m:den>
                      </m:f>
                      <m:r>
                        <a:rPr lang="ru-RU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+</m:t>
                      </m:r>
                      <m:f>
                        <m:fPr>
                          <m:ctrlPr>
                            <a:rPr lang="ru-RU" i="1">
                              <a:effectLst/>
                              <a:latin typeface="Cambria Math"/>
                              <a:ea typeface="Times New Roman"/>
                            </a:rPr>
                          </m:ctrlPr>
                        </m:fPr>
                        <m:num>
                          <m:r>
                            <a:rPr lang="ru-RU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ru-RU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1" name="Прямоугольник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8838" y="2432924"/>
                <a:ext cx="914033" cy="612796"/>
              </a:xfrm>
              <a:prstGeom prst="rect">
                <a:avLst/>
              </a:prstGeom>
              <a:blipFill rotWithShape="1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Прямоугольник 42"/>
          <p:cNvSpPr/>
          <p:nvPr/>
        </p:nvSpPr>
        <p:spPr>
          <a:xfrm>
            <a:off x="2436329" y="2539267"/>
            <a:ext cx="4586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1)</a:t>
            </a:r>
            <a:endParaRPr lang="ru-RU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Прямоугольник 44"/>
              <p:cNvSpPr/>
              <p:nvPr/>
            </p:nvSpPr>
            <p:spPr>
              <a:xfrm>
                <a:off x="4167840" y="2466248"/>
                <a:ext cx="1086131" cy="6171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/>
                  <a:t>2)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4</m:t>
                        </m:r>
                      </m:den>
                    </m:f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9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45" name="Прямоугольник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7840" y="2466248"/>
                <a:ext cx="1086131" cy="617157"/>
              </a:xfrm>
              <a:prstGeom prst="rect">
                <a:avLst/>
              </a:prstGeom>
              <a:blipFill rotWithShape="1">
                <a:blip r:embed="rId16"/>
                <a:stretch>
                  <a:fillRect l="-505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Прямоугольник 45"/>
              <p:cNvSpPr/>
              <p:nvPr/>
            </p:nvSpPr>
            <p:spPr>
              <a:xfrm>
                <a:off x="5884958" y="2458540"/>
                <a:ext cx="2029979" cy="5615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solidFill>
                      <a:prstClr val="black"/>
                    </a:solidFill>
                  </a:rPr>
                  <a:t>3)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libri"/>
                        <a:cs typeface="Times New Roman"/>
                      </a:rPr>
                      <m:t>18∙</m:t>
                    </m:r>
                    <m:sSup>
                      <m:sSupPr>
                        <m:ctrlPr>
                          <a:rPr lang="ru-RU" i="1">
                            <a:effectLst/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i="1">
                                <a:effectLst/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ru-RU" i="1">
                                    <a:effectLst/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ru-RU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ru-RU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9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ru-RU" i="1">
                        <a:effectLst/>
                        <a:latin typeface="Cambria Math"/>
                        <a:ea typeface="Calibri"/>
                        <a:cs typeface="Times New Roman"/>
                      </a:rPr>
                      <m:t>−20∙</m:t>
                    </m:r>
                    <m:f>
                      <m:fPr>
                        <m:ctrlPr>
                          <a:rPr lang="ru-RU" i="1">
                            <a:effectLst/>
                            <a:latin typeface="Cambria Math"/>
                          </a:rPr>
                        </m:ctrlPr>
                      </m:fPr>
                      <m:num>
                        <m: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46" name="Прямоугольник 4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4958" y="2458540"/>
                <a:ext cx="2029979" cy="561564"/>
              </a:xfrm>
              <a:prstGeom prst="rect">
                <a:avLst/>
              </a:prstGeom>
              <a:blipFill rotWithShape="1">
                <a:blip r:embed="rId17"/>
                <a:stretch>
                  <a:fillRect l="-2402" b="-32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Прямоугольник 46"/>
              <p:cNvSpPr/>
              <p:nvPr/>
            </p:nvSpPr>
            <p:spPr>
              <a:xfrm>
                <a:off x="2335748" y="3264666"/>
                <a:ext cx="1356461" cy="8362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4) </m:t>
                      </m:r>
                      <m:f>
                        <m:fPr>
                          <m:ctrlPr>
                            <a:rPr lang="ru-RU" i="1">
                              <a:latin typeface="Cambria Math"/>
                              <a:ea typeface="Times New Roman"/>
                            </a:rPr>
                          </m:ctrlPr>
                        </m:fPr>
                        <m:num>
                          <m:r>
                            <a:rPr lang="ru-RU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1</m:t>
                          </m:r>
                        </m:num>
                        <m:den>
                          <m:f>
                            <m:fPr>
                              <m:ctrlPr>
                                <a:rPr lang="ru-RU" i="1">
                                  <a:effectLst/>
                                  <a:latin typeface="Cambria Math"/>
                                  <a:ea typeface="Times New Roman"/>
                                </a:rPr>
                              </m:ctrlPr>
                            </m:fPr>
                            <m:num>
                              <m:r>
                                <a:rPr lang="ru-RU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30</m:t>
                              </m:r>
                            </m:den>
                          </m:f>
                          <m:r>
                            <a:rPr lang="ru-RU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+</m:t>
                          </m:r>
                          <m:f>
                            <m:fPr>
                              <m:ctrlPr>
                                <a:rPr lang="ru-RU" i="1">
                                  <a:effectLst/>
                                  <a:latin typeface="Cambria Math"/>
                                  <a:ea typeface="Times New Roman"/>
                                </a:rPr>
                              </m:ctrlPr>
                            </m:fPr>
                            <m:num>
                              <m:r>
                                <a:rPr lang="ru-RU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42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7" name="Прямоугольник 4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5748" y="3264666"/>
                <a:ext cx="1356461" cy="836255"/>
              </a:xfrm>
              <a:prstGeom prst="rect">
                <a:avLst/>
              </a:prstGeom>
              <a:blipFill rotWithShape="1"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Прямоугольник 47"/>
              <p:cNvSpPr/>
              <p:nvPr/>
            </p:nvSpPr>
            <p:spPr>
              <a:xfrm>
                <a:off x="4249270" y="3298480"/>
                <a:ext cx="1034257" cy="6169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solidFill>
                      <a:prstClr val="black"/>
                    </a:solidFill>
                  </a:rPr>
                  <a:t>5)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6</m:t>
                        </m:r>
                      </m:num>
                      <m:den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5</m:t>
                        </m:r>
                      </m:den>
                    </m:f>
                    <m:r>
                      <a:rPr lang="en-US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: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11</m:t>
                        </m:r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48" name="Прямоугольник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9270" y="3298480"/>
                <a:ext cx="1034257" cy="616964"/>
              </a:xfrm>
              <a:prstGeom prst="rect">
                <a:avLst/>
              </a:prstGeom>
              <a:blipFill rotWithShape="1">
                <a:blip r:embed="rId19"/>
                <a:stretch>
                  <a:fillRect l="-470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Прямоугольник 48"/>
              <p:cNvSpPr/>
              <p:nvPr/>
            </p:nvSpPr>
            <p:spPr>
              <a:xfrm>
                <a:off x="5841856" y="3205389"/>
                <a:ext cx="2302169" cy="6450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/>
                  <a:t>6</a:t>
                </a:r>
                <a:r>
                  <a:rPr lang="ru-RU" sz="2400" dirty="0" smtClean="0"/>
                  <a:t>)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2400" i="1">
                            <a:latin typeface="Cambria Math"/>
                            <a:ea typeface="Times New Roman"/>
                          </a:rPr>
                        </m:ctrlPr>
                      </m:dPr>
                      <m:e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  <m:f>
                          <m:fPr>
                            <m:ctrlP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fPr>
                          <m:num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11</m:t>
                            </m:r>
                          </m:num>
                          <m:den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16</m:t>
                            </m:r>
                          </m:den>
                        </m:f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−3</m:t>
                        </m:r>
                        <m:f>
                          <m:fPr>
                            <m:ctrlP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fPr>
                          <m:num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7</m:t>
                            </m:r>
                          </m:num>
                          <m:den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8</m:t>
                            </m:r>
                          </m:den>
                        </m:f>
                      </m:e>
                    </m:d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∙4</m:t>
                    </m:r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49" name="Прямоугольник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1856" y="3205389"/>
                <a:ext cx="2302169" cy="645048"/>
              </a:xfrm>
              <a:prstGeom prst="rect">
                <a:avLst/>
              </a:prstGeom>
              <a:blipFill rotWithShape="1">
                <a:blip r:embed="rId20"/>
                <a:stretch>
                  <a:fillRect l="-2116" b="-566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Прямоугольник 49"/>
              <p:cNvSpPr/>
              <p:nvPr/>
            </p:nvSpPr>
            <p:spPr>
              <a:xfrm>
                <a:off x="2524985" y="4783971"/>
                <a:ext cx="917239" cy="7645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ea typeface="Times New Roman"/>
                  </a:rPr>
                  <a:t>7</a:t>
                </a:r>
                <a:r>
                  <a:rPr lang="ru-RU" sz="2400" dirty="0" smtClean="0">
                    <a:ea typeface="Times New Roman"/>
                  </a:rPr>
                  <a:t>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1,5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1+</m:t>
                        </m:r>
                        <m:f>
                          <m:fPr>
                            <m:ctrlP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fPr>
                          <m:num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1</m:t>
                            </m:r>
                          </m:num>
                          <m:den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5</m:t>
                            </m:r>
                          </m:den>
                        </m:f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50" name="Прямоугольник 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4985" y="4783971"/>
                <a:ext cx="917239" cy="764505"/>
              </a:xfrm>
              <a:prstGeom prst="rect">
                <a:avLst/>
              </a:prstGeom>
              <a:blipFill rotWithShape="1">
                <a:blip r:embed="rId21"/>
                <a:stretch>
                  <a:fillRect l="-529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Прямоугольник 50"/>
              <p:cNvSpPr/>
              <p:nvPr/>
            </p:nvSpPr>
            <p:spPr>
              <a:xfrm>
                <a:off x="4098522" y="4167007"/>
                <a:ext cx="1215974" cy="6169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ea typeface="Times New Roman"/>
                  </a:rPr>
                  <a:t>8)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4</m:t>
                        </m:r>
                      </m:den>
                    </m:f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+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37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20</m:t>
                        </m:r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51" name="Прямоугольник 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8522" y="4167007"/>
                <a:ext cx="1215974" cy="616964"/>
              </a:xfrm>
              <a:prstGeom prst="rect">
                <a:avLst/>
              </a:prstGeom>
              <a:blipFill rotWithShape="1">
                <a:blip r:embed="rId22"/>
                <a:stretch>
                  <a:fillRect l="-4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Прямоугольник 51"/>
              <p:cNvSpPr/>
              <p:nvPr/>
            </p:nvSpPr>
            <p:spPr>
              <a:xfrm>
                <a:off x="5916896" y="4121304"/>
                <a:ext cx="1859740" cy="6450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ru-RU" dirty="0" smtClean="0">
                    <a:solidFill>
                      <a:prstClr val="black"/>
                    </a:solidFill>
                  </a:rPr>
                  <a:t>9</a:t>
                </a:r>
                <a:r>
                  <a:rPr lang="ru-RU" sz="2400" dirty="0" smtClean="0">
                    <a:solidFill>
                      <a:prstClr val="black"/>
                    </a:solidFill>
                  </a:rPr>
                  <a:t>)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2400" i="1">
                            <a:latin typeface="Cambria Math"/>
                            <a:ea typeface="Times New Roman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fPr>
                          <m:num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5</m:t>
                            </m:r>
                          </m:num>
                          <m:den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6</m:t>
                            </m:r>
                          </m:den>
                        </m:f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+</m:t>
                        </m:r>
                        <m:f>
                          <m:fPr>
                            <m:ctrlP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fPr>
                          <m:num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7</m:t>
                            </m:r>
                          </m:num>
                          <m:den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15</m:t>
                            </m:r>
                          </m:den>
                        </m:f>
                      </m:e>
                    </m:d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∙3</m:t>
                    </m:r>
                  </m:oMath>
                </a14:m>
                <a:endParaRPr lang="ru-RU" sz="24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52" name="Прямоугольник 5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6896" y="4121304"/>
                <a:ext cx="1859740" cy="645048"/>
              </a:xfrm>
              <a:prstGeom prst="rect">
                <a:avLst/>
              </a:prstGeom>
              <a:blipFill rotWithShape="1">
                <a:blip r:embed="rId23"/>
                <a:stretch>
                  <a:fillRect l="-2951" b="-566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Прямоугольник 52"/>
              <p:cNvSpPr/>
              <p:nvPr/>
            </p:nvSpPr>
            <p:spPr>
              <a:xfrm>
                <a:off x="2439623" y="4149388"/>
                <a:ext cx="1054071" cy="6169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solidFill>
                      <a:prstClr val="black"/>
                    </a:solidFill>
                  </a:rPr>
                  <a:t>10)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9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5</m:t>
                        </m:r>
                      </m:den>
                    </m:f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53" name="Прямоугольник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9623" y="4149388"/>
                <a:ext cx="1054071" cy="616964"/>
              </a:xfrm>
              <a:prstGeom prst="rect">
                <a:avLst/>
              </a:prstGeom>
              <a:blipFill rotWithShape="1">
                <a:blip r:embed="rId24"/>
                <a:stretch>
                  <a:fillRect l="-462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Прямоугольник 53"/>
              <p:cNvSpPr/>
              <p:nvPr/>
            </p:nvSpPr>
            <p:spPr>
              <a:xfrm>
                <a:off x="4098522" y="4783971"/>
                <a:ext cx="1119281" cy="70609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ru-RU" dirty="0" smtClean="0">
                    <a:solidFill>
                      <a:prstClr val="black"/>
                    </a:solidFill>
                  </a:rPr>
                  <a:t>11)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ru-RU" sz="2400" i="1" smtClean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ru-RU" sz="2400" b="0" i="1" smtClean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512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ru-RU" sz="2400" i="1" smtClean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ru-RU" sz="2400" b="0" i="1" smtClean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8</m:t>
                            </m:r>
                          </m:e>
                        </m:rad>
                      </m:den>
                    </m:f>
                  </m:oMath>
                </a14:m>
                <a:endParaRPr lang="ru-RU" sz="24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54" name="Прямоугольник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8522" y="4783971"/>
                <a:ext cx="1119281" cy="706091"/>
              </a:xfrm>
              <a:prstGeom prst="rect">
                <a:avLst/>
              </a:prstGeom>
              <a:blipFill rotWithShape="1">
                <a:blip r:embed="rId25"/>
                <a:stretch>
                  <a:fillRect l="-434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/>
              <p:cNvSpPr txBox="1"/>
              <p:nvPr/>
            </p:nvSpPr>
            <p:spPr>
              <a:xfrm>
                <a:off x="5351755" y="5016903"/>
                <a:ext cx="36759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12) 0,1</m:t>
                      </m:r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ru-RU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ru-RU" b="0" i="1" smtClean="0">
                                  <a:latin typeface="Cambria Math"/>
                                  <a:ea typeface="Cambria Math"/>
                                </a:rPr>
                                <m:t>−10</m:t>
                              </m:r>
                            </m:e>
                          </m:d>
                        </m:e>
                        <m:sup>
                          <m:r>
                            <a:rPr lang="ru-RU" b="0" i="1" smtClean="0">
                              <a:latin typeface="Cambria Math"/>
                              <a:ea typeface="Cambria Math"/>
                            </a:rPr>
                            <m:t>4</m:t>
                          </m:r>
                        </m:sup>
                      </m:sSup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+5∙</m:t>
                      </m:r>
                      <m:sSup>
                        <m:sSupPr>
                          <m:ctrlPr>
                            <a:rPr lang="ru-RU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ru-RU" b="0" i="1" smtClean="0">
                                  <a:latin typeface="Cambria Math"/>
                                  <a:ea typeface="Cambria Math"/>
                                </a:rPr>
                                <m:t>−10</m:t>
                              </m:r>
                            </m:e>
                          </m:d>
                        </m:e>
                        <m:sup>
                          <m:r>
                            <a:rPr lang="ru-RU" b="0" i="1" smtClean="0">
                              <a:latin typeface="Cambria Math"/>
                              <a:ea typeface="Cambria Math"/>
                            </a:rPr>
                            <m:t>3</m:t>
                          </m:r>
                        </m:sup>
                      </m:sSup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+33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5" name="Text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1755" y="5016903"/>
                <a:ext cx="3675943" cy="369332"/>
              </a:xfrm>
              <a:prstGeom prst="rect">
                <a:avLst/>
              </a:prstGeom>
              <a:blipFill rotWithShape="1">
                <a:blip r:embed="rId26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0585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32272" y="468500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42616" y="396861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177728" y="36642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42616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с двумя скругленными противолежащими углами 23"/>
          <p:cNvSpPr/>
          <p:nvPr/>
        </p:nvSpPr>
        <p:spPr>
          <a:xfrm>
            <a:off x="232272" y="112474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ПОРЯБОК РАБОТЫ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42616" y="537621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1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1210" y="64952"/>
            <a:ext cx="1457796" cy="926752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>
          <a:xfrm>
            <a:off x="2604525" y="5625244"/>
            <a:ext cx="580848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Управляющая кнопка: назад 33">
            <a:hlinkClick r:id="" action="ppaction://hlinkshowjump?jump=previousslide" highlightClick="1"/>
          </p:cNvPr>
          <p:cNvSpPr/>
          <p:nvPr/>
        </p:nvSpPr>
        <p:spPr>
          <a:xfrm>
            <a:off x="7615980" y="5589240"/>
            <a:ext cx="62842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3708" y="116632"/>
            <a:ext cx="1455144" cy="909465"/>
          </a:xfrm>
          <a:prstGeom prst="ellipse">
            <a:avLst/>
          </a:prstGeom>
          <a:ln w="19050">
            <a:solidFill>
              <a:srgbClr val="3333CC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6" name="Скругленный прямоугольник 35"/>
          <p:cNvSpPr/>
          <p:nvPr/>
        </p:nvSpPr>
        <p:spPr>
          <a:xfrm>
            <a:off x="4003434" y="285343"/>
            <a:ext cx="3168352" cy="485969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C71730"/>
                </a:solidFill>
                <a:latin typeface="Arial Black" panose="020B0A04020102020204" pitchFamily="34" charset="0"/>
              </a:rPr>
              <a:t>КОНТРОЛЬНЫЕ ТЕСТЫ </a:t>
            </a:r>
            <a:endParaRPr lang="ru-RU" sz="1600" dirty="0">
              <a:solidFill>
                <a:srgbClr val="C71730"/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479101" y="1026097"/>
            <a:ext cx="31878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u="sng" dirty="0">
                <a:solidFill>
                  <a:srgbClr val="8338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ЗАДАНИЕ  ДЛЯ </a:t>
            </a:r>
            <a:r>
              <a:rPr lang="ru-RU" b="1" u="sng" dirty="0" smtClean="0">
                <a:solidFill>
                  <a:srgbClr val="8338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ГРУППЫ 4</a:t>
            </a:r>
            <a:endParaRPr lang="ru-RU" b="1" u="sng" dirty="0">
              <a:solidFill>
                <a:srgbClr val="83384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435806" y="1421439"/>
            <a:ext cx="36760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833842"/>
                </a:solidFill>
              </a:rPr>
              <a:t>Найдите значение выражения: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312419" y="1838305"/>
            <a:ext cx="62464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Ответ записывать целыми числами или десятичными дробями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Прямоугольник 34"/>
              <p:cNvSpPr/>
              <p:nvPr/>
            </p:nvSpPr>
            <p:spPr>
              <a:xfrm>
                <a:off x="2499200" y="2180304"/>
                <a:ext cx="1086131" cy="6169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ea typeface="Times New Roman"/>
                  </a:rPr>
                  <a:t>1)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5</m:t>
                        </m:r>
                      </m:den>
                    </m:f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+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35" name="Прямоугольник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9200" y="2180304"/>
                <a:ext cx="1086131" cy="616964"/>
              </a:xfrm>
              <a:prstGeom prst="rect">
                <a:avLst/>
              </a:prstGeom>
              <a:blipFill rotWithShape="1">
                <a:blip r:embed="rId15"/>
                <a:stretch>
                  <a:fillRect l="-505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Прямоугольник 36"/>
              <p:cNvSpPr/>
              <p:nvPr/>
            </p:nvSpPr>
            <p:spPr>
              <a:xfrm>
                <a:off x="4126764" y="2212948"/>
                <a:ext cx="1147045" cy="6169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/>
                  <a:t>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4</m:t>
                        </m:r>
                      </m:den>
                    </m:f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25</m:t>
                        </m:r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37" name="Прямоугольник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6764" y="2212948"/>
                <a:ext cx="1147045" cy="616964"/>
              </a:xfrm>
              <a:prstGeom prst="rect">
                <a:avLst/>
              </a:prstGeom>
              <a:blipFill rotWithShape="1">
                <a:blip r:embed="rId16"/>
                <a:stretch>
                  <a:fillRect l="-478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Прямоугольник 37"/>
              <p:cNvSpPr/>
              <p:nvPr/>
            </p:nvSpPr>
            <p:spPr>
              <a:xfrm>
                <a:off x="5913086" y="2180304"/>
                <a:ext cx="2267224" cy="7693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  <a:ea typeface="Calibri"/>
                          <a:cs typeface="Times New Roman"/>
                        </a:rPr>
                        <m:t>3) </m:t>
                      </m:r>
                      <m:r>
                        <a:rPr lang="ru-RU" i="1">
                          <a:latin typeface="Cambria Math"/>
                          <a:ea typeface="Calibri"/>
                          <a:cs typeface="Times New Roman"/>
                        </a:rPr>
                        <m:t>14∙</m:t>
                      </m:r>
                      <m:sSup>
                        <m:sSupPr>
                          <m:ctrlPr>
                            <a:rPr lang="ru-RU" i="1">
                              <a:effectLst/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i="1">
                                  <a:effectLst/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ru-RU" i="1"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7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ru-RU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−23∙</m:t>
                      </m:r>
                      <m:f>
                        <m:fPr>
                          <m:ctrlPr>
                            <a:rPr lang="ru-RU" i="1">
                              <a:effectLst/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ru-RU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8" name="Прямоугольник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3086" y="2180304"/>
                <a:ext cx="2267224" cy="769378"/>
              </a:xfrm>
              <a:prstGeom prst="rect">
                <a:avLst/>
              </a:prstGeom>
              <a:blipFill rotWithShape="1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Прямоугольник 38"/>
              <p:cNvSpPr/>
              <p:nvPr/>
            </p:nvSpPr>
            <p:spPr>
              <a:xfrm>
                <a:off x="2389682" y="2767428"/>
                <a:ext cx="1305165" cy="8380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4)</m:t>
                      </m:r>
                      <m:f>
                        <m:fPr>
                          <m:ctrlPr>
                            <a:rPr lang="ru-RU" i="1">
                              <a:latin typeface="Cambria Math"/>
                              <a:ea typeface="Times New Roman"/>
                            </a:rPr>
                          </m:ctrlPr>
                        </m:fPr>
                        <m:num>
                          <m:r>
                            <a:rPr lang="ru-RU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1</m:t>
                          </m:r>
                        </m:num>
                        <m:den>
                          <m:f>
                            <m:fPr>
                              <m:ctrlPr>
                                <a:rPr lang="ru-RU" i="1">
                                  <a:effectLst/>
                                  <a:latin typeface="Cambria Math"/>
                                  <a:ea typeface="Times New Roman"/>
                                </a:rPr>
                              </m:ctrlPr>
                            </m:fPr>
                            <m:num>
                              <m:r>
                                <a:rPr lang="ru-RU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24</m:t>
                              </m:r>
                            </m:den>
                          </m:f>
                          <m:r>
                            <a:rPr lang="ru-RU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+</m:t>
                          </m:r>
                          <m:f>
                            <m:fPr>
                              <m:ctrlPr>
                                <a:rPr lang="ru-RU" i="1">
                                  <a:effectLst/>
                                  <a:latin typeface="Cambria Math"/>
                                  <a:ea typeface="Times New Roman"/>
                                </a:rPr>
                              </m:ctrlPr>
                            </m:fPr>
                            <m:num>
                              <m:r>
                                <a:rPr lang="ru-RU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56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9" name="Прямоугольник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9682" y="2767428"/>
                <a:ext cx="1305165" cy="838050"/>
              </a:xfrm>
              <a:prstGeom prst="rect">
                <a:avLst/>
              </a:prstGeom>
              <a:blipFill rotWithShape="1"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Прямоугольник 39"/>
              <p:cNvSpPr/>
              <p:nvPr/>
            </p:nvSpPr>
            <p:spPr>
              <a:xfrm>
                <a:off x="4071498" y="2865799"/>
                <a:ext cx="1095172" cy="6222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solidFill>
                      <a:prstClr val="black"/>
                    </a:solidFill>
                  </a:rPr>
                  <a:t>5)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12</m:t>
                        </m:r>
                      </m:num>
                      <m:den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5</m:t>
                        </m:r>
                      </m:den>
                    </m:f>
                    <m:r>
                      <a:rPr lang="en-US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: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15</m:t>
                        </m:r>
                      </m:num>
                      <m:den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40" name="Прямоугольник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1498" y="2865799"/>
                <a:ext cx="1095172" cy="622222"/>
              </a:xfrm>
              <a:prstGeom prst="rect">
                <a:avLst/>
              </a:prstGeom>
              <a:blipFill rotWithShape="1">
                <a:blip r:embed="rId19"/>
                <a:stretch>
                  <a:fillRect l="-5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5559075" y="2938268"/>
                <a:ext cx="328147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6) 7</m:t>
                      </m:r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ru-RU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b="0" i="1" smtClean="0"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ru-RU" b="0" i="1" smtClean="0">
                              <a:latin typeface="Cambria Math"/>
                              <a:ea typeface="Cambria Math"/>
                            </a:rPr>
                            <m:t>0</m:t>
                          </m:r>
                        </m:sup>
                      </m:sSup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+4∙</m:t>
                      </m:r>
                      <m:sSup>
                        <m:sSupPr>
                          <m:ctrlPr>
                            <a:rPr lang="ru-RU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b="0" i="1" smtClean="0"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ru-RU" b="0" i="1" smtClean="0">
                              <a:latin typeface="Cambria Math"/>
                              <a:ea typeface="Cambria Math"/>
                            </a:rPr>
                            <m:t>−1</m:t>
                          </m:r>
                        </m:sup>
                      </m:sSup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+1∙</m:t>
                      </m:r>
                      <m:sSup>
                        <m:sSupPr>
                          <m:ctrlPr>
                            <a:rPr lang="ru-RU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b="0" i="1" smtClean="0"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ru-RU" b="0" i="1" smtClean="0">
                              <a:latin typeface="Cambria Math"/>
                              <a:ea typeface="Cambria Math"/>
                            </a:rPr>
                            <m:t>−3</m:t>
                          </m:r>
                        </m:sup>
                      </m:sSup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9075" y="2938268"/>
                <a:ext cx="3281476" cy="369332"/>
              </a:xfrm>
              <a:prstGeom prst="rect">
                <a:avLst/>
              </a:prstGeom>
              <a:blipFill rotWithShape="1">
                <a:blip r:embed="rId20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Прямоугольник 43"/>
              <p:cNvSpPr/>
              <p:nvPr/>
            </p:nvSpPr>
            <p:spPr>
              <a:xfrm>
                <a:off x="2521002" y="3562036"/>
                <a:ext cx="824265" cy="7591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ea typeface="Times New Roman"/>
                  </a:rPr>
                  <a:t>7</a:t>
                </a:r>
                <a:r>
                  <a:rPr lang="ru-RU" sz="2400" dirty="0" smtClean="0">
                    <a:ea typeface="Times New Roman"/>
                  </a:rPr>
                  <a:t>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0,8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1−</m:t>
                        </m:r>
                        <m:f>
                          <m:fPr>
                            <m:ctrlP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fPr>
                          <m:num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1</m:t>
                            </m:r>
                          </m:num>
                          <m:den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9</m:t>
                            </m:r>
                          </m:den>
                        </m:f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44" name="Прямоугольник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1002" y="3562036"/>
                <a:ext cx="824265" cy="759119"/>
              </a:xfrm>
              <a:prstGeom prst="rect">
                <a:avLst/>
              </a:prstGeom>
              <a:blipFill rotWithShape="1">
                <a:blip r:embed="rId21"/>
                <a:stretch>
                  <a:fillRect l="-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Прямоугольник 55"/>
              <p:cNvSpPr/>
              <p:nvPr/>
            </p:nvSpPr>
            <p:spPr>
              <a:xfrm>
                <a:off x="4185279" y="3562036"/>
                <a:ext cx="867610" cy="7015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ea typeface="Times New Roman"/>
                  </a:rPr>
                  <a:t>8)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 smtClean="0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ru-RU" sz="2400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ru-RU" sz="2400" b="0" i="1" smtClean="0">
                                <a:latin typeface="Cambria Math"/>
                              </a:rPr>
                              <m:t>72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ru-RU" sz="2400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ru-RU" sz="2400" b="0" i="1" smtClean="0">
                                <a:latin typeface="Cambria Math"/>
                              </a:rPr>
                              <m:t>50</m:t>
                            </m:r>
                          </m:e>
                        </m:rad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56" name="Прямоугольник 5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5279" y="3562036"/>
                <a:ext cx="867610" cy="701539"/>
              </a:xfrm>
              <a:prstGeom prst="rect">
                <a:avLst/>
              </a:prstGeom>
              <a:blipFill rotWithShape="1">
                <a:blip r:embed="rId22"/>
                <a:stretch>
                  <a:fillRect l="-63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Прямоугольник 56"/>
              <p:cNvSpPr/>
              <p:nvPr/>
            </p:nvSpPr>
            <p:spPr>
              <a:xfrm>
                <a:off x="6000938" y="3607612"/>
                <a:ext cx="2053704" cy="6450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ru-RU" dirty="0" smtClean="0">
                    <a:solidFill>
                      <a:prstClr val="black"/>
                    </a:solidFill>
                  </a:rPr>
                  <a:t>9)</a:t>
                </a:r>
                <a:r>
                  <a:rPr lang="ru-RU" sz="24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fPr>
                          <m:num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1</m:t>
                            </m:r>
                          </m:num>
                          <m:den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30</m:t>
                            </m:r>
                          </m:den>
                        </m:f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+</m:t>
                        </m:r>
                        <m:f>
                          <m:fPr>
                            <m:ctrlP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fPr>
                          <m:num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3</m:t>
                            </m:r>
                          </m:num>
                          <m:den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20</m:t>
                            </m:r>
                          </m:den>
                        </m:f>
                      </m:e>
                    </m:d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∙6</m:t>
                    </m:r>
                  </m:oMath>
                </a14:m>
                <a:endParaRPr lang="ru-RU" sz="24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57" name="Прямоугольник 5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0938" y="3607612"/>
                <a:ext cx="2053704" cy="645048"/>
              </a:xfrm>
              <a:prstGeom prst="rect">
                <a:avLst/>
              </a:prstGeom>
              <a:blipFill rotWithShape="1">
                <a:blip r:embed="rId23"/>
                <a:stretch>
                  <a:fillRect l="-237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Прямоугольник 57"/>
              <p:cNvSpPr/>
              <p:nvPr/>
            </p:nvSpPr>
            <p:spPr>
              <a:xfrm>
                <a:off x="2521002" y="4445682"/>
                <a:ext cx="1054071" cy="6169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solidFill>
                      <a:prstClr val="black"/>
                    </a:solidFill>
                  </a:rPr>
                  <a:t>10)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9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5</m:t>
                        </m:r>
                      </m:den>
                    </m:f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58" name="Прямоугольник 5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1002" y="4445682"/>
                <a:ext cx="1054071" cy="616964"/>
              </a:xfrm>
              <a:prstGeom prst="rect">
                <a:avLst/>
              </a:prstGeom>
              <a:blipFill rotWithShape="1">
                <a:blip r:embed="rId24"/>
                <a:stretch>
                  <a:fillRect l="-52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9" name="Рисунок 58" descr="http://gorkunova.ucoz.ru/OGE-2016/Zad_3/Trenager-1-2/48.jpg"/>
          <p:cNvPicPr/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116" y="4542905"/>
            <a:ext cx="1163830" cy="498705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Прямоугольник 59"/>
          <p:cNvSpPr/>
          <p:nvPr/>
        </p:nvSpPr>
        <p:spPr>
          <a:xfrm>
            <a:off x="4049146" y="4634171"/>
            <a:ext cx="6511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11)  </a:t>
            </a:r>
            <a:endParaRPr lang="ru-RU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Прямоугольник 60"/>
              <p:cNvSpPr/>
              <p:nvPr/>
            </p:nvSpPr>
            <p:spPr>
              <a:xfrm>
                <a:off x="5977203" y="4396617"/>
                <a:ext cx="2266903" cy="6450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/>
                  <a:t>12)</a:t>
                </a:r>
                <a:r>
                  <a:rPr lang="ru-RU" sz="2400" dirty="0" smtClean="0">
                    <a:ea typeface="Times New Roman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fPr>
                          <m:num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9</m:t>
                            </m:r>
                          </m:num>
                          <m:den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16</m:t>
                            </m:r>
                          </m:den>
                        </m:f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+2</m:t>
                        </m:r>
                        <m:f>
                          <m:fPr>
                            <m:ctrlP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fPr>
                          <m:num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3</m:t>
                            </m:r>
                          </m:num>
                          <m:den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8</m:t>
                            </m:r>
                          </m:den>
                        </m:f>
                      </m:e>
                    </m:d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∙4</m:t>
                    </m:r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61" name="Прямоугольник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7203" y="4396617"/>
                <a:ext cx="2266903" cy="645048"/>
              </a:xfrm>
              <a:prstGeom prst="rect">
                <a:avLst/>
              </a:prstGeom>
              <a:blipFill rotWithShape="1">
                <a:blip r:embed="rId26"/>
                <a:stretch>
                  <a:fillRect l="-242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7247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32272" y="468500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42616" y="396861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177728" y="36642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42616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с двумя скругленными противолежащими углами 23"/>
          <p:cNvSpPr/>
          <p:nvPr/>
        </p:nvSpPr>
        <p:spPr>
          <a:xfrm>
            <a:off x="232272" y="112474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ПОРЯДОК РАБОТЫ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42616" y="537621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1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1210" y="64952"/>
            <a:ext cx="1457796" cy="926752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>
          <a:xfrm>
            <a:off x="2604525" y="5625244"/>
            <a:ext cx="580848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Управляющая кнопка: назад 33">
            <a:hlinkClick r:id="" action="ppaction://hlinkshowjump?jump=previousslide" highlightClick="1"/>
          </p:cNvPr>
          <p:cNvSpPr/>
          <p:nvPr/>
        </p:nvSpPr>
        <p:spPr>
          <a:xfrm>
            <a:off x="7615980" y="5589240"/>
            <a:ext cx="62842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3708" y="116632"/>
            <a:ext cx="1455144" cy="909465"/>
          </a:xfrm>
          <a:prstGeom prst="ellipse">
            <a:avLst/>
          </a:prstGeom>
          <a:ln w="19050">
            <a:solidFill>
              <a:srgbClr val="3333CC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6" name="Скругленный прямоугольник 35"/>
          <p:cNvSpPr/>
          <p:nvPr/>
        </p:nvSpPr>
        <p:spPr>
          <a:xfrm>
            <a:off x="3995936" y="351243"/>
            <a:ext cx="3168352" cy="485969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C71730"/>
                </a:solidFill>
                <a:latin typeface="Arial Black" panose="020B0A04020102020204" pitchFamily="34" charset="0"/>
              </a:rPr>
              <a:t>КОНТРОЛЬНЫЕ ТЕСТЫ </a:t>
            </a:r>
            <a:endParaRPr lang="ru-RU" sz="1600" dirty="0">
              <a:solidFill>
                <a:srgbClr val="C71730"/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479101" y="1026097"/>
            <a:ext cx="31878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u="sng" dirty="0">
                <a:solidFill>
                  <a:srgbClr val="8338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ЗАДАНИЕ  ДЛЯ </a:t>
            </a:r>
            <a:r>
              <a:rPr lang="ru-RU" b="1" u="sng" dirty="0" smtClean="0">
                <a:solidFill>
                  <a:srgbClr val="8338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ГРУППЫ 5</a:t>
            </a:r>
            <a:endParaRPr lang="ru-RU" b="1" u="sng" dirty="0">
              <a:solidFill>
                <a:srgbClr val="83384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435806" y="1421439"/>
            <a:ext cx="36760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833842"/>
                </a:solidFill>
              </a:rPr>
              <a:t>Найдите значение выражения: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312419" y="1838305"/>
            <a:ext cx="62464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Ответ записывать целыми числами или десятичными дробями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Прямоугольник 40"/>
              <p:cNvSpPr/>
              <p:nvPr/>
            </p:nvSpPr>
            <p:spPr>
              <a:xfrm>
                <a:off x="2473723" y="2430840"/>
                <a:ext cx="1209562" cy="6169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ea typeface="Times New Roman"/>
                  </a:rPr>
                  <a:t>1)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b="0" i="1" smtClean="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5</m:t>
                        </m:r>
                      </m:den>
                    </m:f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+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b="0" i="1" smtClean="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19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  <m:r>
                          <a:rPr lang="ru-RU" sz="2400" b="0" i="1" smtClean="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0</m:t>
                        </m:r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41" name="Прямоугольник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3723" y="2430840"/>
                <a:ext cx="1209562" cy="616964"/>
              </a:xfrm>
              <a:prstGeom prst="rect">
                <a:avLst/>
              </a:prstGeom>
              <a:blipFill rotWithShape="1">
                <a:blip r:embed="rId15"/>
                <a:stretch>
                  <a:fillRect l="-454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Прямоугольник 42"/>
              <p:cNvSpPr/>
              <p:nvPr/>
            </p:nvSpPr>
            <p:spPr>
              <a:xfrm>
                <a:off x="4001498" y="2446205"/>
                <a:ext cx="1155060" cy="6169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/>
                  <a:t>2)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b="0" i="1" smtClean="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4</m:t>
                        </m:r>
                      </m:den>
                    </m:f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b="0" i="1" smtClean="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43" name="Прямоугольник 4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1498" y="2446205"/>
                <a:ext cx="1155060" cy="616964"/>
              </a:xfrm>
              <a:prstGeom prst="rect">
                <a:avLst/>
              </a:prstGeom>
              <a:blipFill rotWithShape="1">
                <a:blip r:embed="rId16"/>
                <a:stretch>
                  <a:fillRect l="-42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Прямоугольник 44"/>
              <p:cNvSpPr/>
              <p:nvPr/>
            </p:nvSpPr>
            <p:spPr>
              <a:xfrm>
                <a:off x="5580112" y="2570021"/>
                <a:ext cx="279749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  <a:ea typeface="Calibri"/>
                          <a:cs typeface="Times New Roman"/>
                        </a:rPr>
                        <m:t>3) </m:t>
                      </m:r>
                      <m:d>
                        <m:dPr>
                          <m:ctrlPr>
                            <a:rPr lang="ru-RU" b="0" i="1" smtClean="0">
                              <a:latin typeface="Cambria Math"/>
                              <a:cs typeface="Times New Roman"/>
                            </a:rPr>
                          </m:ctrlPr>
                        </m:dPr>
                        <m:e>
                          <m:r>
                            <a:rPr lang="ru-RU" b="0" i="1" smtClean="0">
                              <a:latin typeface="Cambria Math"/>
                              <a:cs typeface="Times New Roman"/>
                            </a:rPr>
                            <m:t>4,2</m:t>
                          </m:r>
                          <m:r>
                            <a:rPr lang="ru-RU" b="0" i="1" smtClean="0">
                              <a:latin typeface="Cambria Math"/>
                              <a:ea typeface="Cambria Math"/>
                              <a:cs typeface="Times New Roman"/>
                            </a:rPr>
                            <m:t>∙</m:t>
                          </m:r>
                          <m:sSup>
                            <m:sSupPr>
                              <m:ctrlPr>
                                <a:rPr lang="ru-RU" b="0" i="1" smtClean="0">
                                  <a:latin typeface="Cambria Math"/>
                                  <a:ea typeface="Cambria Math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a:rPr lang="ru-RU" b="0" i="1" smtClean="0">
                                  <a:latin typeface="Cambria Math"/>
                                  <a:ea typeface="Cambria Math"/>
                                  <a:cs typeface="Times New Roman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ru-RU" b="0" i="1" smtClean="0">
                                  <a:latin typeface="Cambria Math"/>
                                  <a:ea typeface="Cambria Math"/>
                                  <a:cs typeface="Times New Roman"/>
                                </a:rPr>
                                <m:t>−4</m:t>
                              </m:r>
                            </m:sup>
                          </m:sSup>
                        </m:e>
                      </m:d>
                      <m:r>
                        <a:rPr lang="ru-RU" b="0" i="1" smtClean="0">
                          <a:latin typeface="Cambria Math"/>
                          <a:ea typeface="Cambria Math"/>
                          <a:cs typeface="Times New Roman"/>
                        </a:rPr>
                        <m:t>∙</m:t>
                      </m:r>
                      <m:d>
                        <m:dPr>
                          <m:ctrlPr>
                            <a:rPr lang="ru-RU" b="0" i="1" smtClean="0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dPr>
                        <m:e>
                          <m:r>
                            <a:rPr lang="ru-RU" b="0" i="1" smtClean="0">
                              <a:latin typeface="Cambria Math"/>
                              <a:ea typeface="Cambria Math"/>
                              <a:cs typeface="Times New Roman"/>
                            </a:rPr>
                            <m:t>7∙</m:t>
                          </m:r>
                          <m:sSup>
                            <m:sSupPr>
                              <m:ctrlPr>
                                <a:rPr lang="ru-RU" b="0" i="1" smtClean="0">
                                  <a:latin typeface="Cambria Math"/>
                                  <a:ea typeface="Cambria Math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a:rPr lang="ru-RU" b="0" i="1" smtClean="0">
                                  <a:latin typeface="Cambria Math"/>
                                  <a:ea typeface="Cambria Math"/>
                                  <a:cs typeface="Times New Roman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ru-RU" b="0" i="1" smtClean="0">
                                  <a:latin typeface="Cambria Math"/>
                                  <a:ea typeface="Cambria Math"/>
                                  <a:cs typeface="Times New Roman"/>
                                </a:rPr>
                                <m:t>−2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5" name="Прямоугольник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0112" y="2570021"/>
                <a:ext cx="2797497" cy="369332"/>
              </a:xfrm>
              <a:prstGeom prst="rect">
                <a:avLst/>
              </a:prstGeom>
              <a:blipFill rotWithShape="1">
                <a:blip r:embed="rId17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Прямоугольник 45"/>
              <p:cNvSpPr/>
              <p:nvPr/>
            </p:nvSpPr>
            <p:spPr>
              <a:xfrm>
                <a:off x="2533472" y="3158347"/>
                <a:ext cx="1198815" cy="8380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4)</m:t>
                      </m:r>
                      <m:f>
                        <m:fPr>
                          <m:ctrlPr>
                            <a:rPr lang="ru-RU" i="1">
                              <a:latin typeface="Cambria Math"/>
                              <a:ea typeface="Times New Roman"/>
                            </a:rPr>
                          </m:ctrlPr>
                        </m:fPr>
                        <m:num>
                          <m:r>
                            <a:rPr lang="ru-RU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1</m:t>
                          </m:r>
                        </m:num>
                        <m:den>
                          <m:f>
                            <m:fPr>
                              <m:ctrlPr>
                                <a:rPr lang="ru-RU" i="1">
                                  <a:effectLst/>
                                  <a:latin typeface="Cambria Math"/>
                                  <a:ea typeface="Times New Roman"/>
                                </a:rPr>
                              </m:ctrlPr>
                            </m:fPr>
                            <m:num>
                              <m:r>
                                <a:rPr lang="ru-RU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b="0" i="1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35</m:t>
                              </m:r>
                            </m:den>
                          </m:f>
                          <m:r>
                            <a:rPr lang="ru-RU" b="0" i="1" smtClean="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</m:t>
                          </m:r>
                          <m:f>
                            <m:fPr>
                              <m:ctrlPr>
                                <a:rPr lang="ru-RU" i="1">
                                  <a:effectLst/>
                                  <a:latin typeface="Cambria Math"/>
                                  <a:ea typeface="Times New Roman"/>
                                </a:rPr>
                              </m:ctrlPr>
                            </m:fPr>
                            <m:num>
                              <m:r>
                                <a:rPr lang="ru-RU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6</m:t>
                              </m:r>
                              <m:r>
                                <a:rPr lang="ru-RU" b="0" i="1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0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6" name="Прямоугольник 4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3472" y="3158347"/>
                <a:ext cx="1198815" cy="838050"/>
              </a:xfrm>
              <a:prstGeom prst="rect">
                <a:avLst/>
              </a:prstGeom>
              <a:blipFill rotWithShape="1"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Прямоугольник 46"/>
              <p:cNvSpPr/>
              <p:nvPr/>
            </p:nvSpPr>
            <p:spPr>
              <a:xfrm>
                <a:off x="4168616" y="3158347"/>
                <a:ext cx="904415" cy="6169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solidFill>
                      <a:prstClr val="black"/>
                    </a:solidFill>
                  </a:rPr>
                  <a:t>5)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b="0" i="1" smtClean="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5</m:t>
                        </m:r>
                      </m:den>
                    </m:f>
                    <m:r>
                      <a:rPr lang="en-US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: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b="0" i="1" smtClean="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ru-RU" sz="2400" b="0" i="1" smtClean="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47" name="Прямоугольник 4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8616" y="3158347"/>
                <a:ext cx="904415" cy="616964"/>
              </a:xfrm>
              <a:prstGeom prst="rect">
                <a:avLst/>
              </a:prstGeom>
              <a:blipFill rotWithShape="1">
                <a:blip r:embed="rId19"/>
                <a:stretch>
                  <a:fillRect l="-608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Прямоугольник 47"/>
              <p:cNvSpPr/>
              <p:nvPr/>
            </p:nvSpPr>
            <p:spPr>
              <a:xfrm>
                <a:off x="6235059" y="3027380"/>
                <a:ext cx="1858457" cy="7693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solidFill>
                            <a:prstClr val="black"/>
                          </a:solidFill>
                          <a:latin typeface="Cambria Math"/>
                          <a:ea typeface="Calibri"/>
                          <a:cs typeface="Times New Roman"/>
                        </a:rPr>
                        <m:t>24∙</m:t>
                      </m:r>
                      <m:sSup>
                        <m:sSupPr>
                          <m:ctrlPr>
                            <a:rPr lang="ru-RU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ru-RU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b="0" i="1" smtClean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ru-RU" i="1">
                              <a:solidFill>
                                <a:prstClr val="black"/>
                              </a:solidFill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solidFill>
                            <a:prstClr val="black"/>
                          </a:solidFill>
                          <a:latin typeface="Cambria Math"/>
                          <a:ea typeface="Calibri"/>
                          <a:cs typeface="Times New Roman"/>
                        </a:rPr>
                        <m:t>−2∙</m:t>
                      </m:r>
                      <m:f>
                        <m:fPr>
                          <m:ctrlPr>
                            <a:rPr lang="ru-RU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i="1">
                              <a:solidFill>
                                <a:prstClr val="black"/>
                              </a:solidFill>
                              <a:latin typeface="Cambria Math"/>
                              <a:ea typeface="Calibri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ru-RU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8" name="Прямоугольник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5059" y="3027380"/>
                <a:ext cx="1858457" cy="769378"/>
              </a:xfrm>
              <a:prstGeom prst="rect">
                <a:avLst/>
              </a:prstGeom>
              <a:blipFill rotWithShape="1"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076" y="3256485"/>
            <a:ext cx="523875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9" name="Прямоугольник 48"/>
              <p:cNvSpPr/>
              <p:nvPr/>
            </p:nvSpPr>
            <p:spPr>
              <a:xfrm>
                <a:off x="3023739" y="4006115"/>
                <a:ext cx="708548" cy="6420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</m:ctrlPr>
                        </m:fPr>
                        <m:num>
                          <m:r>
                            <a:rPr lang="ru-RU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  <a:cs typeface="Times New Roman"/>
                            </a:rPr>
                            <m:t>2,4</m:t>
                          </m:r>
                        </m:num>
                        <m:den>
                          <m:r>
                            <a:rPr lang="ru-RU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  <a:cs typeface="Times New Roman"/>
                            </a:rPr>
                            <m:t>5,4 −7,8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9" name="Прямоугольник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3739" y="4006115"/>
                <a:ext cx="708548" cy="642035"/>
              </a:xfrm>
              <a:prstGeom prst="rect">
                <a:avLst/>
              </a:prstGeom>
              <a:blipFill rotWithShape="1">
                <a:blip r:embed="rId22"/>
                <a:stretch>
                  <a:fillRect r="-4482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Прямоугольник 49"/>
          <p:cNvSpPr/>
          <p:nvPr/>
        </p:nvSpPr>
        <p:spPr>
          <a:xfrm>
            <a:off x="2563357" y="4142466"/>
            <a:ext cx="460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ea typeface="Times New Roman"/>
              </a:rPr>
              <a:t>7) </a:t>
            </a:r>
            <a:endParaRPr lang="ru-RU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Прямоугольник 50"/>
              <p:cNvSpPr/>
              <p:nvPr/>
            </p:nvSpPr>
            <p:spPr>
              <a:xfrm>
                <a:off x="4305556" y="4132525"/>
                <a:ext cx="1702004" cy="3981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ea typeface="Times New Roman"/>
                  </a:rPr>
                  <a:t>8)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b="0" i="1" smtClean="0">
                            <a:latin typeface="Cambria Math"/>
                          </a:rPr>
                          <m:t>15</m:t>
                        </m:r>
                        <m:r>
                          <a:rPr lang="ru-RU" b="0" i="1" smtClean="0">
                            <a:latin typeface="Cambria Math"/>
                            <a:ea typeface="Cambria Math"/>
                          </a:rPr>
                          <m:t>∙72∙24</m:t>
                        </m:r>
                      </m:e>
                    </m:rad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51" name="Прямоугольник 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5556" y="4132525"/>
                <a:ext cx="1702004" cy="398186"/>
              </a:xfrm>
              <a:prstGeom prst="rect">
                <a:avLst/>
              </a:prstGeom>
              <a:blipFill rotWithShape="1">
                <a:blip r:embed="rId23"/>
                <a:stretch>
                  <a:fillRect l="-2867" t="-1538" b="-2307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Прямоугольник 51"/>
              <p:cNvSpPr/>
              <p:nvPr/>
            </p:nvSpPr>
            <p:spPr>
              <a:xfrm>
                <a:off x="6235059" y="3917935"/>
                <a:ext cx="1923860" cy="6450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ru-RU" dirty="0" smtClean="0">
                    <a:solidFill>
                      <a:prstClr val="black"/>
                    </a:solidFill>
                  </a:rPr>
                  <a:t>9)</a:t>
                </a:r>
                <a:r>
                  <a:rPr lang="ru-RU" sz="24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fPr>
                          <m:num>
                            <m:r>
                              <a:rPr lang="ru-RU" sz="2400" b="0" i="1" smtClean="0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5</m:t>
                            </m:r>
                          </m:num>
                          <m:den>
                            <m:r>
                              <a:rPr lang="ru-RU" sz="2400" b="0" i="1" smtClean="0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6</m:t>
                            </m:r>
                          </m:den>
                        </m:f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+</m:t>
                        </m:r>
                        <m:f>
                          <m:fPr>
                            <m:ctrlP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fPr>
                          <m:num>
                            <m:r>
                              <a:rPr lang="ru-RU" sz="2400" b="0" i="1" smtClean="0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7</m:t>
                            </m:r>
                          </m:num>
                          <m:den>
                            <m:r>
                              <a:rPr lang="ru-RU" sz="2400" b="0" i="1" smtClean="0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15</m:t>
                            </m:r>
                          </m:den>
                        </m:f>
                      </m:e>
                    </m:d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r>
                      <a:rPr lang="ru-RU" sz="2400" b="0" i="1" smtClean="0">
                        <a:effectLst/>
                        <a:latin typeface="Cambria Math"/>
                        <a:ea typeface="Times New Roman"/>
                        <a:cs typeface="Times New Roman"/>
                      </a:rPr>
                      <m:t>3</m:t>
                    </m:r>
                  </m:oMath>
                </a14:m>
                <a:endParaRPr lang="ru-RU" sz="24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52" name="Прямоугольник 5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5059" y="3917935"/>
                <a:ext cx="1923860" cy="645048"/>
              </a:xfrm>
              <a:prstGeom prst="rect">
                <a:avLst/>
              </a:prstGeom>
              <a:blipFill rotWithShape="1">
                <a:blip r:embed="rId24"/>
                <a:stretch>
                  <a:fillRect l="-285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Прямоугольник 52"/>
              <p:cNvSpPr/>
              <p:nvPr/>
            </p:nvSpPr>
            <p:spPr>
              <a:xfrm>
                <a:off x="2514474" y="4704142"/>
                <a:ext cx="1054071" cy="6169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solidFill>
                      <a:prstClr val="black"/>
                    </a:solidFill>
                  </a:rPr>
                  <a:t>10)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9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5</m:t>
                        </m:r>
                      </m:den>
                    </m:f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53" name="Прямоугольник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474" y="4704142"/>
                <a:ext cx="1054071" cy="616964"/>
              </a:xfrm>
              <a:prstGeom prst="rect">
                <a:avLst/>
              </a:prstGeom>
              <a:blipFill rotWithShape="1">
                <a:blip r:embed="rId25"/>
                <a:stretch>
                  <a:fillRect l="-462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Прямоугольник 53"/>
              <p:cNvSpPr/>
              <p:nvPr/>
            </p:nvSpPr>
            <p:spPr>
              <a:xfrm>
                <a:off x="4143066" y="4687566"/>
                <a:ext cx="1074333" cy="6449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solidFill>
                      <a:prstClr val="black"/>
                    </a:solidFill>
                  </a:rPr>
                  <a:t>11)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b="0" i="1" smtClean="0">
                            <a:latin typeface="Cambria Math"/>
                            <a:ea typeface="Times New Roman"/>
                          </a:rPr>
                          <m:t>2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ru-RU" sz="2400" b="0" i="1" smtClean="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4</m:t>
                        </m:r>
                        <m:r>
                          <a:rPr lang="ru-RU" sz="2400" i="1" smtClean="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∙4</m:t>
                        </m:r>
                        <m:r>
                          <a:rPr lang="ru-RU" sz="2400" b="0" i="1" smtClean="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,8</m:t>
                        </m:r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54" name="Прямоугольник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3066" y="4687566"/>
                <a:ext cx="1074333" cy="644920"/>
              </a:xfrm>
              <a:prstGeom prst="rect">
                <a:avLst/>
              </a:prstGeom>
              <a:blipFill rotWithShape="1">
                <a:blip r:embed="rId26"/>
                <a:stretch>
                  <a:fillRect l="-511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Прямоугольник 54"/>
              <p:cNvSpPr/>
              <p:nvPr/>
            </p:nvSpPr>
            <p:spPr>
              <a:xfrm>
                <a:off x="5789864" y="4744841"/>
                <a:ext cx="2140330" cy="4925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/>
                  <a:t>12</a:t>
                </a:r>
                <a:r>
                  <a:rPr lang="ru-RU" b="1" dirty="0" smtClean="0"/>
                  <a:t>) 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b="1" i="1" smtClean="0">
                            <a:latin typeface="Cambria Math"/>
                          </a:rPr>
                          <m:t>𝟕</m:t>
                        </m:r>
                      </m:num>
                      <m:den>
                        <m:r>
                          <a:rPr lang="ru-RU" b="1" i="1" smtClean="0">
                            <a:latin typeface="Cambria Math"/>
                          </a:rPr>
                          <m:t>𝟖</m:t>
                        </m:r>
                      </m:den>
                    </m:f>
                    <m:r>
                      <a:rPr lang="ru-RU" b="1" i="1" smtClean="0">
                        <a:latin typeface="Cambria Math"/>
                        <a:ea typeface="Cambria Math"/>
                      </a:rPr>
                      <m:t>∶(</m:t>
                    </m:r>
                    <m:r>
                      <a:rPr lang="ru-RU" b="1" i="1" smtClean="0">
                        <a:latin typeface="Cambria Math"/>
                        <a:ea typeface="Cambria Math"/>
                      </a:rPr>
                      <m:t>𝟐</m:t>
                    </m:r>
                    <m:f>
                      <m:fPr>
                        <m:ctrlPr>
                          <a:rPr lang="ru-RU" b="1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ru-RU" b="1" i="1" smtClean="0">
                            <a:latin typeface="Cambria Math"/>
                            <a:ea typeface="Cambria Math"/>
                          </a:rPr>
                          <m:t>𝟑</m:t>
                        </m:r>
                      </m:num>
                      <m:den>
                        <m:r>
                          <a:rPr lang="ru-RU" b="1" i="1" smtClean="0">
                            <a:latin typeface="Cambria Math"/>
                            <a:ea typeface="Cambria Math"/>
                          </a:rPr>
                          <m:t>𝟒</m:t>
                        </m:r>
                      </m:den>
                    </m:f>
                    <m:r>
                      <a:rPr lang="ru-RU" b="1" i="1" smtClean="0">
                        <a:latin typeface="Cambria Math"/>
                        <a:ea typeface="Cambria Math"/>
                      </a:rPr>
                      <m:t>+</m:t>
                    </m:r>
                    <m:r>
                      <a:rPr lang="ru-RU" b="1" i="1" smtClean="0">
                        <a:latin typeface="Cambria Math"/>
                        <a:ea typeface="Cambria Math"/>
                      </a:rPr>
                      <m:t>𝟏</m:t>
                    </m:r>
                    <m:f>
                      <m:fPr>
                        <m:ctrlPr>
                          <a:rPr lang="ru-RU" b="1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ru-RU" b="1" i="1" smtClean="0">
                            <a:latin typeface="Cambria Math"/>
                            <a:ea typeface="Cambria Math"/>
                          </a:rPr>
                          <m:t>𝟏𝟎</m:t>
                        </m:r>
                      </m:num>
                      <m:den>
                        <m:r>
                          <a:rPr lang="ru-RU" b="1" i="1" smtClean="0">
                            <a:latin typeface="Cambria Math"/>
                            <a:ea typeface="Cambria Math"/>
                          </a:rPr>
                          <m:t>𝟏𝟗</m:t>
                        </m:r>
                      </m:den>
                    </m:f>
                    <m:r>
                      <a:rPr lang="ru-RU" b="1" i="1" smtClean="0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endParaRPr lang="ru-RU" sz="2400" b="1" dirty="0"/>
              </a:p>
            </p:txBody>
          </p:sp>
        </mc:Choice>
        <mc:Fallback xmlns="">
          <p:sp>
            <p:nvSpPr>
              <p:cNvPr id="55" name="Прямоугольник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9864" y="4744841"/>
                <a:ext cx="2140330" cy="492507"/>
              </a:xfrm>
              <a:prstGeom prst="rect">
                <a:avLst/>
              </a:prstGeom>
              <a:blipFill rotWithShape="1">
                <a:blip r:embed="rId27"/>
                <a:stretch>
                  <a:fillRect l="-2564" r="-570" b="-49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4627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32272" y="468500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42616" y="396861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177728" y="399452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42616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с двумя скругленными противолежащими углами 23"/>
          <p:cNvSpPr/>
          <p:nvPr/>
        </p:nvSpPr>
        <p:spPr>
          <a:xfrm>
            <a:off x="232272" y="112474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ПОРЯДОК РАБОТЫ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42616" y="537621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1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1210" y="64952"/>
            <a:ext cx="1457796" cy="926752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>
          <a:xfrm>
            <a:off x="2604525" y="5625244"/>
            <a:ext cx="580848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Управляющая кнопка: назад 33">
            <a:hlinkClick r:id="" action="ppaction://hlinkshowjump?jump=previousslide" highlightClick="1"/>
          </p:cNvPr>
          <p:cNvSpPr/>
          <p:nvPr/>
        </p:nvSpPr>
        <p:spPr>
          <a:xfrm>
            <a:off x="7615980" y="5589240"/>
            <a:ext cx="62842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3708" y="116632"/>
            <a:ext cx="1455144" cy="909465"/>
          </a:xfrm>
          <a:prstGeom prst="ellipse">
            <a:avLst/>
          </a:prstGeom>
          <a:ln w="19050">
            <a:solidFill>
              <a:srgbClr val="3333CC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6" name="Скругленный прямоугольник 35"/>
          <p:cNvSpPr/>
          <p:nvPr/>
        </p:nvSpPr>
        <p:spPr>
          <a:xfrm>
            <a:off x="3995936" y="351243"/>
            <a:ext cx="3168352" cy="485969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C71730"/>
                </a:solidFill>
                <a:latin typeface="Arial Black" panose="020B0A04020102020204" pitchFamily="34" charset="0"/>
              </a:rPr>
              <a:t>КОНТРОЛЬНЫЕ ТЕСТЫ </a:t>
            </a:r>
            <a:endParaRPr lang="ru-RU" sz="1600" dirty="0">
              <a:solidFill>
                <a:srgbClr val="C71730"/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479101" y="1026097"/>
            <a:ext cx="31878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u="sng" dirty="0">
                <a:solidFill>
                  <a:srgbClr val="8338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ЗАДАНИЕ  ДЛЯ </a:t>
            </a:r>
            <a:r>
              <a:rPr lang="ru-RU" b="1" u="sng" dirty="0" smtClean="0">
                <a:solidFill>
                  <a:srgbClr val="8338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ГРУППЫ 6</a:t>
            </a:r>
            <a:endParaRPr lang="ru-RU" b="1" u="sng" dirty="0">
              <a:solidFill>
                <a:srgbClr val="83384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435806" y="1421439"/>
            <a:ext cx="36760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833842"/>
                </a:solidFill>
              </a:rPr>
              <a:t>Найдите значение выражения: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312419" y="1838305"/>
            <a:ext cx="62464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Ответ записывать целыми числами или десятичными дробями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Прямоугольник 34"/>
              <p:cNvSpPr/>
              <p:nvPr/>
            </p:nvSpPr>
            <p:spPr>
              <a:xfrm>
                <a:off x="2350167" y="2371390"/>
                <a:ext cx="1345818" cy="6169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ea typeface="Times New Roman"/>
                  </a:rPr>
                  <a:t>1)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b="0" i="1" smtClean="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ru-RU" sz="2400" b="0" i="1" smtClean="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5</m:t>
                        </m:r>
                      </m:den>
                    </m:f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+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b="0" i="1" smtClean="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15</m:t>
                        </m:r>
                      </m:num>
                      <m:den>
                        <m:r>
                          <a:rPr lang="ru-RU" sz="2400" i="1" smtClean="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35" name="Прямоугольник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0167" y="2371390"/>
                <a:ext cx="1345818" cy="616964"/>
              </a:xfrm>
              <a:prstGeom prst="rect">
                <a:avLst/>
              </a:prstGeom>
              <a:blipFill rotWithShape="1">
                <a:blip r:embed="rId15"/>
                <a:stretch>
                  <a:fillRect l="-40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Прямоугольник 36"/>
              <p:cNvSpPr/>
              <p:nvPr/>
            </p:nvSpPr>
            <p:spPr>
              <a:xfrm>
                <a:off x="4051670" y="2379526"/>
                <a:ext cx="1215974" cy="6169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/>
                  <a:t>2)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4</m:t>
                        </m:r>
                      </m:den>
                    </m:f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25</m:t>
                        </m:r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37" name="Прямоугольник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1670" y="2379526"/>
                <a:ext cx="1215974" cy="616964"/>
              </a:xfrm>
              <a:prstGeom prst="rect">
                <a:avLst/>
              </a:prstGeom>
              <a:blipFill rotWithShape="1">
                <a:blip r:embed="rId16"/>
                <a:stretch>
                  <a:fillRect l="-452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Прямоугольник 37"/>
              <p:cNvSpPr/>
              <p:nvPr/>
            </p:nvSpPr>
            <p:spPr>
              <a:xfrm>
                <a:off x="5533349" y="2303319"/>
                <a:ext cx="2267224" cy="7693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  <a:ea typeface="Calibri"/>
                          <a:cs typeface="Times New Roman"/>
                        </a:rPr>
                        <m:t>3) </m:t>
                      </m:r>
                      <m:r>
                        <a:rPr lang="ru-RU" i="1">
                          <a:latin typeface="Cambria Math"/>
                          <a:ea typeface="Calibri"/>
                          <a:cs typeface="Times New Roman"/>
                        </a:rPr>
                        <m:t>14∙</m:t>
                      </m:r>
                      <m:sSup>
                        <m:sSupPr>
                          <m:ctrlPr>
                            <a:rPr lang="ru-RU" i="1">
                              <a:effectLst/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i="1">
                                  <a:effectLst/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ru-RU" i="1"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7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ru-RU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−23∙</m:t>
                      </m:r>
                      <m:f>
                        <m:fPr>
                          <m:ctrlPr>
                            <a:rPr lang="ru-RU" i="1">
                              <a:effectLst/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ru-RU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8" name="Прямоугольник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3349" y="2303319"/>
                <a:ext cx="2267224" cy="769378"/>
              </a:xfrm>
              <a:prstGeom prst="rect">
                <a:avLst/>
              </a:prstGeom>
              <a:blipFill rotWithShape="1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Прямоугольник 38"/>
              <p:cNvSpPr/>
              <p:nvPr/>
            </p:nvSpPr>
            <p:spPr>
              <a:xfrm>
                <a:off x="2350167" y="3122885"/>
                <a:ext cx="1305165" cy="8380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4)</m:t>
                      </m:r>
                      <m:f>
                        <m:fPr>
                          <m:ctrlPr>
                            <a:rPr lang="ru-RU" i="1">
                              <a:latin typeface="Cambria Math"/>
                              <a:ea typeface="Times New Roman"/>
                            </a:rPr>
                          </m:ctrlPr>
                        </m:fPr>
                        <m:num>
                          <m:r>
                            <a:rPr lang="ru-RU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1</m:t>
                          </m:r>
                        </m:num>
                        <m:den>
                          <m:f>
                            <m:fPr>
                              <m:ctrlPr>
                                <a:rPr lang="ru-RU" i="1">
                                  <a:effectLst/>
                                  <a:latin typeface="Cambria Math"/>
                                  <a:ea typeface="Times New Roman"/>
                                </a:rPr>
                              </m:ctrlPr>
                            </m:fPr>
                            <m:num>
                              <m:r>
                                <a:rPr lang="ru-RU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b="0" i="1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35</m:t>
                              </m:r>
                            </m:den>
                          </m:f>
                          <m:r>
                            <a:rPr lang="ru-RU" b="0" i="1" smtClean="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</m:t>
                          </m:r>
                          <m:f>
                            <m:fPr>
                              <m:ctrlPr>
                                <a:rPr lang="ru-RU" i="1">
                                  <a:effectLst/>
                                  <a:latin typeface="Cambria Math"/>
                                  <a:ea typeface="Times New Roman"/>
                                </a:rPr>
                              </m:ctrlPr>
                            </m:fPr>
                            <m:num>
                              <m:r>
                                <a:rPr lang="ru-RU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6</m:t>
                              </m:r>
                              <m:r>
                                <a:rPr lang="ru-RU" b="0" i="1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0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9" name="Прямоугольник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0167" y="3122885"/>
                <a:ext cx="1305165" cy="838050"/>
              </a:xfrm>
              <a:prstGeom prst="rect">
                <a:avLst/>
              </a:prstGeom>
              <a:blipFill rotWithShape="1"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Прямоугольник 39"/>
              <p:cNvSpPr/>
              <p:nvPr/>
            </p:nvSpPr>
            <p:spPr>
              <a:xfrm>
                <a:off x="3995936" y="3233428"/>
                <a:ext cx="1317990" cy="6169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solidFill>
                      <a:prstClr val="black"/>
                    </a:solidFill>
                  </a:rPr>
                  <a:t>5)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b="0" i="1" smtClean="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13</m:t>
                        </m:r>
                      </m:num>
                      <m:den>
                        <m:r>
                          <a:rPr lang="ru-RU" sz="2400" b="0" i="1" smtClean="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4</m:t>
                        </m:r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5</m:t>
                        </m:r>
                      </m:den>
                    </m:f>
                    <m:r>
                      <a:rPr lang="en-US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: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sz="2400" b="0" i="1" smtClean="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26</m:t>
                        </m:r>
                      </m:num>
                      <m:den>
                        <m:r>
                          <a:rPr lang="ru-RU" sz="2400" b="0" i="1" smtClean="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45</m:t>
                        </m:r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40" name="Прямоугольник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5936" y="3233428"/>
                <a:ext cx="1317990" cy="616964"/>
              </a:xfrm>
              <a:prstGeom prst="rect">
                <a:avLst/>
              </a:prstGeom>
              <a:blipFill rotWithShape="1">
                <a:blip r:embed="rId19"/>
                <a:stretch>
                  <a:fillRect l="-41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5580112" y="3372249"/>
                <a:ext cx="273491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6) </m:t>
                      </m:r>
                      <m:sSup>
                        <m:sSupPr>
                          <m:ctrlPr>
                            <a:rPr lang="ru-RU" b="0" i="1" smtClean="0"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ru-RU" b="0" i="1" smtClean="0">
                                  <a:latin typeface="Cambria Math"/>
                                </a:rPr>
                                <m:t>2</m:t>
                              </m:r>
                              <m:r>
                                <a:rPr lang="ru-RU" b="0" i="1" smtClean="0">
                                  <a:latin typeface="Cambria Math"/>
                                  <a:ea typeface="Cambria Math"/>
                                </a:rPr>
                                <m:t>∙</m:t>
                              </m:r>
                              <m:sSup>
                                <m:sSupPr>
                                  <m:ctrlPr>
                                    <a:rPr lang="ru-RU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ru-RU" b="0" i="1" smtClean="0">
                                      <a:latin typeface="Cambria Math"/>
                                      <a:ea typeface="Cambria Math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ru-RU" b="0" i="1" smtClean="0">
                                      <a:latin typeface="Cambria Math"/>
                                      <a:ea typeface="Cambria Math"/>
                                    </a:rPr>
                                    <m:t>3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ru-RU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ru-RU" b="0" i="1" smtClean="0">
                          <a:latin typeface="Cambria Math"/>
                          <a:ea typeface="Cambria Math"/>
                        </a:rPr>
                        <m:t>∙</m:t>
                      </m:r>
                      <m:d>
                        <m:dPr>
                          <m:ctrlPr>
                            <a:rPr lang="ru-RU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ru-RU" b="0" i="1" smtClean="0">
                              <a:latin typeface="Cambria Math"/>
                              <a:ea typeface="Cambria Math"/>
                            </a:rPr>
                            <m:t>12∙</m:t>
                          </m:r>
                          <m:sSup>
                            <m:sSupPr>
                              <m:ctrlPr>
                                <a:rPr lang="ru-RU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ru-RU" b="0" i="1" smtClean="0">
                                  <a:latin typeface="Cambria Math"/>
                                  <a:ea typeface="Cambria Math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ru-RU" b="0" i="1" smtClean="0">
                                  <a:latin typeface="Cambria Math"/>
                                  <a:ea typeface="Cambria Math"/>
                                </a:rPr>
                                <m:t>−3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0112" y="3372249"/>
                <a:ext cx="2734916" cy="369332"/>
              </a:xfrm>
              <a:prstGeom prst="rect">
                <a:avLst/>
              </a:prstGeom>
              <a:blipFill rotWithShape="1">
                <a:blip r:embed="rId20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Прямоугольник 43"/>
              <p:cNvSpPr/>
              <p:nvPr/>
            </p:nvSpPr>
            <p:spPr>
              <a:xfrm>
                <a:off x="2727258" y="4044862"/>
                <a:ext cx="708548" cy="8436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</a:rPr>
                          </m:ctrlPr>
                        </m:fPr>
                        <m:num>
                          <m:r>
                            <a:rPr lang="ru-RU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  <a:cs typeface="Times New Roman"/>
                            </a:rPr>
                            <m:t>2,1</m:t>
                          </m:r>
                        </m:num>
                        <m:den>
                          <m:r>
                            <a:rPr lang="ru-RU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  <a:cs typeface="Times New Roman"/>
                            </a:rPr>
                            <m:t>1</m:t>
                          </m:r>
                          <m:r>
                            <a:rPr lang="ru-RU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  <a:cs typeface="Times New Roman"/>
                            </a:rPr>
                            <m:t>−</m:t>
                          </m:r>
                          <m:f>
                            <m:fPr>
                              <m:ctrlPr>
                                <a:rPr lang="ru-RU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Times New Roman"/>
                                </a:rPr>
                              </m:ctrlPr>
                            </m:fPr>
                            <m:num>
                              <m:r>
                                <a:rPr lang="ru-RU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b="0" i="1" smtClean="0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4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4" name="Прямоугольник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7258" y="4044862"/>
                <a:ext cx="708548" cy="843629"/>
              </a:xfrm>
              <a:prstGeom prst="rect">
                <a:avLst/>
              </a:prstGeom>
              <a:blipFill rotWithShape="1"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6" name="Прямоугольник 55"/>
          <p:cNvSpPr/>
          <p:nvPr/>
        </p:nvSpPr>
        <p:spPr>
          <a:xfrm>
            <a:off x="2350167" y="4233488"/>
            <a:ext cx="460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ea typeface="Times New Roman"/>
              </a:rPr>
              <a:t>7) </a:t>
            </a:r>
            <a:endParaRPr lang="ru-RU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Прямоугольник 56"/>
              <p:cNvSpPr/>
              <p:nvPr/>
            </p:nvSpPr>
            <p:spPr>
              <a:xfrm>
                <a:off x="4051670" y="4204634"/>
                <a:ext cx="1573764" cy="3981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ea typeface="Times New Roman"/>
                  </a:rPr>
                  <a:t>8)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b="0" i="1" smtClean="0">
                            <a:latin typeface="Cambria Math"/>
                          </a:rPr>
                          <m:t>6</m:t>
                        </m:r>
                        <m:r>
                          <a:rPr lang="ru-RU" b="0" i="1" smtClean="0">
                            <a:latin typeface="Cambria Math"/>
                            <a:ea typeface="Cambria Math"/>
                          </a:rPr>
                          <m:t>∙40∙15</m:t>
                        </m:r>
                      </m:e>
                    </m:rad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57" name="Прямоугольник 5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1670" y="4204634"/>
                <a:ext cx="1573764" cy="398186"/>
              </a:xfrm>
              <a:prstGeom prst="rect">
                <a:avLst/>
              </a:prstGeom>
              <a:blipFill rotWithShape="1">
                <a:blip r:embed="rId22"/>
                <a:stretch>
                  <a:fillRect l="-3488" t="-1538" b="-2307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Прямоугольник 57"/>
              <p:cNvSpPr/>
              <p:nvPr/>
            </p:nvSpPr>
            <p:spPr>
              <a:xfrm>
                <a:off x="5765986" y="3982719"/>
                <a:ext cx="1923860" cy="6450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ru-RU" dirty="0" smtClean="0">
                    <a:solidFill>
                      <a:prstClr val="black"/>
                    </a:solidFill>
                  </a:rPr>
                  <a:t>9)</a:t>
                </a:r>
                <a:r>
                  <a:rPr lang="ru-RU" sz="24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fPr>
                          <m:num>
                            <m:r>
                              <a:rPr lang="ru-RU" sz="2400" b="0" i="1" smtClean="0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5</m:t>
                            </m:r>
                          </m:num>
                          <m:den>
                            <m:r>
                              <a:rPr lang="ru-RU" sz="2400" b="0" i="1" smtClean="0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6</m:t>
                            </m:r>
                          </m:den>
                        </m:f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+</m:t>
                        </m:r>
                        <m:f>
                          <m:fPr>
                            <m:ctrlP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fPr>
                          <m:num>
                            <m:r>
                              <a:rPr lang="ru-RU" sz="2400" b="0" i="1" smtClean="0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7</m:t>
                            </m:r>
                          </m:num>
                          <m:den>
                            <m:r>
                              <a:rPr lang="ru-RU" sz="2400" b="0" i="1" smtClean="0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15</m:t>
                            </m:r>
                          </m:den>
                        </m:f>
                      </m:e>
                    </m:d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r>
                      <a:rPr lang="ru-RU" sz="2400" b="0" i="1" smtClean="0">
                        <a:effectLst/>
                        <a:latin typeface="Cambria Math"/>
                        <a:ea typeface="Times New Roman"/>
                        <a:cs typeface="Times New Roman"/>
                      </a:rPr>
                      <m:t>3</m:t>
                    </m:r>
                  </m:oMath>
                </a14:m>
                <a:endParaRPr lang="ru-RU" sz="24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58" name="Прямоугольник 5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5986" y="3982719"/>
                <a:ext cx="1923860" cy="645048"/>
              </a:xfrm>
              <a:prstGeom prst="rect">
                <a:avLst/>
              </a:prstGeom>
              <a:blipFill rotWithShape="1">
                <a:blip r:embed="rId23"/>
                <a:stretch>
                  <a:fillRect l="-285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Прямоугольник 58"/>
              <p:cNvSpPr/>
              <p:nvPr/>
            </p:nvSpPr>
            <p:spPr>
              <a:xfrm>
                <a:off x="2444307" y="4888491"/>
                <a:ext cx="1157537" cy="5400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dirty="0" smtClean="0">
                    <a:solidFill>
                      <a:prstClr val="black"/>
                    </a:solidFill>
                  </a:rPr>
                  <a:t>10) 9 </a:t>
                </a:r>
                <a14:m>
                  <m:oMath xmlns:m="http://schemas.openxmlformats.org/officeDocument/2006/math">
                    <m:r>
                      <a:rPr lang="ru-RU" sz="2000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∶</m:t>
                    </m:r>
                    <m:f>
                      <m:fPr>
                        <m:ctrlPr>
                          <a:rPr lang="ru-RU" sz="2000" b="1" i="1" smtClean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ru-RU" sz="2000" b="1" i="1" smtClean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𝟓</m:t>
                        </m:r>
                      </m:num>
                      <m:den>
                        <m:r>
                          <a:rPr lang="ru-RU" sz="2000" b="1" i="1" smtClean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𝟏𝟐</m:t>
                        </m:r>
                      </m:den>
                    </m:f>
                  </m:oMath>
                </a14:m>
                <a:endParaRPr lang="ru-RU" sz="2000" b="1" dirty="0"/>
              </a:p>
            </p:txBody>
          </p:sp>
        </mc:Choice>
        <mc:Fallback xmlns="">
          <p:sp>
            <p:nvSpPr>
              <p:cNvPr id="59" name="Прямоугольник 5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4307" y="4888491"/>
                <a:ext cx="1157537" cy="540020"/>
              </a:xfrm>
              <a:prstGeom prst="rect">
                <a:avLst/>
              </a:prstGeom>
              <a:blipFill rotWithShape="1">
                <a:blip r:embed="rId24"/>
                <a:stretch>
                  <a:fillRect l="-4737" b="-22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0" name="Прямоугольник 59"/>
          <p:cNvSpPr/>
          <p:nvPr/>
        </p:nvSpPr>
        <p:spPr>
          <a:xfrm>
            <a:off x="3957686" y="4969615"/>
            <a:ext cx="5132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11)</a:t>
            </a:r>
            <a:endParaRPr lang="ru-RU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Прямоугольник 60"/>
              <p:cNvSpPr/>
              <p:nvPr/>
            </p:nvSpPr>
            <p:spPr>
              <a:xfrm>
                <a:off x="4379588" y="4934037"/>
                <a:ext cx="1418529" cy="4036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2000" b="0" i="1" smtClean="0">
                              <a:latin typeface="Cambria Math"/>
                            </a:rPr>
                            <m:t>27</m:t>
                          </m:r>
                        </m:e>
                        <m:sup>
                          <m:r>
                            <a:rPr lang="ru-RU" sz="2000" b="0" i="1" smtClean="0">
                              <a:latin typeface="Cambria Math"/>
                            </a:rPr>
                            <m:t>15</m:t>
                          </m:r>
                        </m:sup>
                      </m:sSup>
                      <m:r>
                        <a:rPr lang="ru-RU" sz="2000" i="1" smtClean="0">
                          <a:latin typeface="Cambria Math"/>
                          <a:ea typeface="Cambria Math"/>
                        </a:rPr>
                        <m:t>∶</m:t>
                      </m:r>
                      <m:r>
                        <a:rPr lang="ru-RU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sSup>
                        <m:sSupPr>
                          <m:ctrlPr>
                            <a:rPr lang="ru-RU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2000" b="0" i="1" smtClean="0">
                              <a:latin typeface="Cambria Math"/>
                              <a:ea typeface="Cambria Math"/>
                            </a:rPr>
                            <m:t>9</m:t>
                          </m:r>
                        </m:e>
                        <m:sup>
                          <m:r>
                            <a:rPr lang="ru-RU" sz="2000" b="0" i="1" smtClean="0">
                              <a:latin typeface="Cambria Math"/>
                              <a:ea typeface="Cambria Math"/>
                            </a:rPr>
                            <m:t>22</m:t>
                          </m:r>
                        </m:sup>
                      </m:sSup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61" name="Прямоугольник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9588" y="4934037"/>
                <a:ext cx="1418529" cy="403637"/>
              </a:xfrm>
              <a:prstGeom prst="rect">
                <a:avLst/>
              </a:prstGeom>
              <a:blipFill rotWithShape="1"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Прямоугольник 61"/>
              <p:cNvSpPr/>
              <p:nvPr/>
            </p:nvSpPr>
            <p:spPr>
              <a:xfrm>
                <a:off x="5814920" y="4783463"/>
                <a:ext cx="2265300" cy="6450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/>
                  <a:t>12)</a:t>
                </a:r>
                <a:r>
                  <a:rPr lang="ru-RU" sz="2400" dirty="0" smtClean="0">
                    <a:ea typeface="Times New Roman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fPr>
                          <m:num>
                            <m:r>
                              <a:rPr lang="ru-RU" sz="2400" b="0" i="1" smtClean="0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5</m:t>
                            </m:r>
                          </m:num>
                          <m:den>
                            <m:r>
                              <a:rPr lang="ru-RU" sz="2400" b="0" i="1" smtClean="0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2</m:t>
                            </m:r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6</m:t>
                            </m:r>
                          </m:den>
                        </m:f>
                        <m:r>
                          <a:rPr lang="ru-RU" sz="2400" b="0" i="1" smtClean="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−</m:t>
                        </m:r>
                        <m:f>
                          <m:fPr>
                            <m:ctrlP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fPr>
                          <m:num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3</m:t>
                            </m:r>
                          </m:num>
                          <m:den>
                            <m:r>
                              <a:rPr lang="ru-RU" sz="2400" b="0" i="1" smtClean="0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25</m:t>
                            </m:r>
                          </m:den>
                        </m:f>
                      </m:e>
                    </m:d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f>
                      <m:fPr>
                        <m:ctrlPr>
                          <a:rPr lang="ru-RU" sz="2400" i="1" smtClean="0">
                            <a:effectLst/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400" b="0" i="1" smtClean="0">
                            <a:effectLst/>
                            <a:latin typeface="Cambria Math"/>
                            <a:cs typeface="Times New Roman"/>
                          </a:rPr>
                          <m:t>13</m:t>
                        </m:r>
                      </m:num>
                      <m:den>
                        <m:r>
                          <a:rPr lang="ru-RU" sz="2400" b="0" i="1" smtClean="0">
                            <a:effectLst/>
                            <a:latin typeface="Cambria Math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62" name="Прямоугольник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4920" y="4783463"/>
                <a:ext cx="2265300" cy="645048"/>
              </a:xfrm>
              <a:prstGeom prst="rect">
                <a:avLst/>
              </a:prstGeom>
              <a:blipFill rotWithShape="1">
                <a:blip r:embed="rId26"/>
                <a:stretch>
                  <a:fillRect l="-242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2682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32272" y="468500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42616" y="396861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42616" y="47309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42616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с двумя скругленными противолежащими углами 23"/>
          <p:cNvSpPr/>
          <p:nvPr/>
        </p:nvSpPr>
        <p:spPr>
          <a:xfrm>
            <a:off x="232272" y="112474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ПОРЯДОК РАБОТЫ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42616" y="537621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1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378199" y="581982"/>
            <a:ext cx="3276868" cy="1691702"/>
          </a:xfrm>
          <a:prstGeom prst="ellipse">
            <a:avLst/>
          </a:prstGeom>
          <a:ln w="28575" cap="rnd">
            <a:solidFill>
              <a:schemeClr val="accent1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>
          <a:xfrm>
            <a:off x="2604525" y="5625244"/>
            <a:ext cx="580848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Управляющая кнопка: назад 33">
            <a:hlinkClick r:id="" action="ppaction://hlinkshowjump?jump=previousslide" highlightClick="1"/>
          </p:cNvPr>
          <p:cNvSpPr/>
          <p:nvPr/>
        </p:nvSpPr>
        <p:spPr>
          <a:xfrm>
            <a:off x="7615980" y="5589240"/>
            <a:ext cx="62842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4885797" y="5589240"/>
            <a:ext cx="864096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olga\Desktop\EGE_OGE_.jpg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34" t="1452" b="-1"/>
          <a:stretch/>
        </p:blipFill>
        <p:spPr bwMode="auto">
          <a:xfrm>
            <a:off x="5475684" y="2659002"/>
            <a:ext cx="1743035" cy="2009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olga\Desktop\unnamed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6956" y="2798557"/>
            <a:ext cx="1891316" cy="1891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Выгнутая вправо стрелка 2"/>
          <p:cNvSpPr/>
          <p:nvPr/>
        </p:nvSpPr>
        <p:spPr>
          <a:xfrm rot="19616789">
            <a:off x="7046934" y="1382138"/>
            <a:ext cx="860067" cy="1492433"/>
          </a:xfrm>
          <a:prstGeom prst="curvedLeftArrow">
            <a:avLst>
              <a:gd name="adj1" fmla="val 25000"/>
              <a:gd name="adj2" fmla="val 50000"/>
              <a:gd name="adj3" fmla="val 58271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Выгнутая вправо стрелка 28"/>
          <p:cNvSpPr/>
          <p:nvPr/>
        </p:nvSpPr>
        <p:spPr>
          <a:xfrm rot="5742755">
            <a:off x="4601415" y="4130565"/>
            <a:ext cx="838646" cy="1741427"/>
          </a:xfrm>
          <a:prstGeom prst="curvedLeftArrow">
            <a:avLst>
              <a:gd name="adj1" fmla="val 25000"/>
              <a:gd name="adj2" fmla="val 50000"/>
              <a:gd name="adj3" fmla="val 58271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1" name="Выгнутая вправо стрелка 30"/>
          <p:cNvSpPr/>
          <p:nvPr/>
        </p:nvSpPr>
        <p:spPr>
          <a:xfrm rot="12594573">
            <a:off x="2344288" y="1492895"/>
            <a:ext cx="893661" cy="1556982"/>
          </a:xfrm>
          <a:prstGeom prst="curvedLeftArrow">
            <a:avLst>
              <a:gd name="adj1" fmla="val 25000"/>
              <a:gd name="adj2" fmla="val 50000"/>
              <a:gd name="adj3" fmla="val 58271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84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24657" y="6165304"/>
            <a:ext cx="4584328" cy="72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4608985" y="6165304"/>
            <a:ext cx="4520978" cy="69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360615" y="499257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313272" y="2739322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360615" y="4230326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072647" y="383781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325963" y="3492549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313272" y="194568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4139951" y="383781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3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t="9993" r="6776" b="2749"/>
          <a:stretch/>
        </p:blipFill>
        <p:spPr bwMode="auto">
          <a:xfrm>
            <a:off x="7843112" y="134946"/>
            <a:ext cx="1231900" cy="1257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0898"/>
            <a:ext cx="1162222" cy="1082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673389" y="2540366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altLang="ru-RU" sz="2000" b="1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Предварительно оцените себя, используя раздел «Критерии оценок».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altLang="ru-RU" sz="2000" b="1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Оформите решение задач своей группы в виде презентации.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altLang="ru-RU" sz="2000" b="1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Обсудите результаты работы, проведите защиту проекта.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707904" y="1862614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80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ИТОГИ</a:t>
            </a:r>
            <a:endParaRPr lang="ru-RU" dirty="0"/>
          </a:p>
        </p:txBody>
      </p:sp>
      <p:sp>
        <p:nvSpPr>
          <p:cNvPr id="18" name="Прямоугольник с двумя скругленными противолежащими углами 17"/>
          <p:cNvSpPr/>
          <p:nvPr/>
        </p:nvSpPr>
        <p:spPr>
          <a:xfrm>
            <a:off x="313272" y="121628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3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50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24657" y="6165304"/>
            <a:ext cx="4584328" cy="72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4608985" y="6165304"/>
            <a:ext cx="4520978" cy="69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360615" y="499257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313272" y="2739322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360615" y="4230326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072647" y="383781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325963" y="3492549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313272" y="194568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4139951" y="383781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0898"/>
            <a:ext cx="1224136" cy="1195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Прямоугольник 17"/>
              <p:cNvSpPr/>
              <p:nvPr/>
            </p:nvSpPr>
            <p:spPr>
              <a:xfrm>
                <a:off x="2011851" y="1216283"/>
                <a:ext cx="6952637" cy="50363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ru-RU" sz="1600" b="1" u="sng" dirty="0" smtClean="0">
                    <a:solidFill>
                      <a:srgbClr val="960000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ИСТОРИЯ РАЗВИТИЯ ЧИСЛА</a:t>
                </a:r>
              </a:p>
              <a:p>
                <a:pPr lvl="0"/>
                <a:endParaRPr lang="ru-RU" sz="1200" b="1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0"/>
                <a:r>
                  <a:rPr lang="ru-RU" sz="12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1. Из </a:t>
                </a:r>
                <a:r>
                  <a:rPr lang="ru-RU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истории развития числа: ссылка</a:t>
                </a:r>
                <a:endParaRPr lang="ru-RU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0"/>
                <a:r>
                  <a:rPr lang="ru-RU" sz="12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2. Понятие </a:t>
                </a:r>
                <a:r>
                  <a:rPr lang="ru-RU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числа и виды чисел.</a:t>
                </a:r>
                <a:endParaRPr lang="ru-RU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ru-RU" sz="1200" b="1" u="sng" dirty="0">
                    <a:latin typeface="Arial" panose="020B0604020202020204" pitchFamily="34" charset="0"/>
                    <a:cs typeface="Arial" panose="020B0604020202020204" pitchFamily="34" charset="0"/>
                  </a:rPr>
                  <a:t>Число</a:t>
                </a:r>
                <a:r>
                  <a:rPr lang="ru-RU" sz="1200" b="1" dirty="0"/>
                  <a:t> — абстракция, используемая для количественной характеристики объектов. </a:t>
                </a:r>
                <a:endParaRPr lang="ru-RU" sz="1200" b="1" dirty="0" smtClean="0"/>
              </a:p>
              <a:p>
                <a:r>
                  <a:rPr lang="ru-RU" sz="1200" b="1" dirty="0" smtClean="0"/>
                  <a:t>По </a:t>
                </a:r>
                <a:r>
                  <a:rPr lang="ru-RU" sz="1200" b="1" dirty="0"/>
                  <a:t>мере развития науки число превратилось в важнейшее математическое понятие. </a:t>
                </a:r>
                <a:endParaRPr lang="ru-RU" sz="1200" dirty="0"/>
              </a:p>
              <a:p>
                <a:r>
                  <a:rPr lang="ru-RU" sz="1200" b="1" u="sng" dirty="0">
                    <a:latin typeface="Arial" panose="020B0604020202020204" pitchFamily="34" charset="0"/>
                    <a:cs typeface="Arial" panose="020B0604020202020204" pitchFamily="34" charset="0"/>
                  </a:rPr>
                  <a:t>Основные виды чисел</a:t>
                </a:r>
                <a:r>
                  <a:rPr lang="ru-RU" sz="1200" b="1" dirty="0"/>
                  <a:t>: натуральные числа, целые числа, рациональные числа, действительные числа.</a:t>
                </a:r>
                <a:r>
                  <a:rPr lang="ru-RU" sz="1200" dirty="0"/>
                  <a:t> </a:t>
                </a:r>
              </a:p>
              <a:p>
                <a:r>
                  <a:rPr lang="ru-RU" sz="1200" b="1" u="sng" dirty="0">
                    <a:latin typeface="Arial" panose="020B0604020202020204" pitchFamily="34" charset="0"/>
                    <a:cs typeface="Arial" panose="020B0604020202020204" pitchFamily="34" charset="0"/>
                  </a:rPr>
                  <a:t>Натуральные числа </a:t>
                </a:r>
                <a:r>
                  <a:rPr lang="ru-RU" sz="1200" b="1" dirty="0"/>
                  <a:t>– это числа, получаемые при естественном счёте предметов  и множество натуральных чисел обозначается латинской буквой N:</a:t>
                </a:r>
                <a:r>
                  <a:rPr lang="ru-RU" sz="1200" dirty="0"/>
                  <a:t> </a:t>
                </a:r>
                <a:r>
                  <a:rPr lang="ru-RU" sz="1200" b="1" dirty="0"/>
                  <a:t>N ={1,2,3,....}.</a:t>
                </a:r>
                <a:endParaRPr lang="ru-RU" sz="1200" dirty="0"/>
              </a:p>
              <a:p>
                <a:r>
                  <a:rPr lang="ru-RU" sz="1200" b="1" u="sng" dirty="0">
                    <a:latin typeface="Arial" panose="020B0604020202020204" pitchFamily="34" charset="0"/>
                    <a:cs typeface="Arial" panose="020B0604020202020204" pitchFamily="34" charset="0"/>
                  </a:rPr>
                  <a:t>Целые числа</a:t>
                </a:r>
                <a:r>
                  <a:rPr lang="ru-RU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200" b="1" dirty="0"/>
                  <a:t>– это числа из множества {0, 1, -1, 2, -2, ....}. Целые числа обозначаются латинской буквой Z: Z={1,2,3,....}.</a:t>
                </a:r>
                <a:endParaRPr lang="ru-RU" sz="1200" dirty="0"/>
              </a:p>
              <a:p>
                <a:r>
                  <a:rPr lang="ru-RU" sz="1200" b="1" u="sng" dirty="0">
                    <a:latin typeface="Arial" panose="020B0604020202020204" pitchFamily="34" charset="0"/>
                    <a:cs typeface="Arial" panose="020B0604020202020204" pitchFamily="34" charset="0"/>
                  </a:rPr>
                  <a:t>Рациональные числа</a:t>
                </a:r>
                <a:r>
                  <a:rPr lang="ru-RU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200" b="1" dirty="0"/>
                  <a:t>– это числа, представимые в виде дроби, где m — целое число, а n — натуральное число и обозначается Q. </a:t>
                </a:r>
                <a:endParaRPr lang="ru-RU" sz="1200" dirty="0"/>
              </a:p>
              <a:p>
                <a:r>
                  <a:rPr lang="ru-RU" sz="1200" b="1" u="sng" dirty="0">
                    <a:latin typeface="Arial" panose="020B0604020202020204" pitchFamily="34" charset="0"/>
                    <a:cs typeface="Arial" panose="020B0604020202020204" pitchFamily="34" charset="0"/>
                  </a:rPr>
                  <a:t>Действительные</a:t>
                </a:r>
                <a:r>
                  <a:rPr lang="ru-RU" sz="1200" b="1" u="sng" dirty="0"/>
                  <a:t> </a:t>
                </a:r>
                <a:r>
                  <a:rPr lang="ru-RU" sz="1200" b="1" dirty="0"/>
                  <a:t>(вещественные) числа – это числа, которое применяются для измерения непрерывных величин. Множество действительных чисел обозначается латинской буквой R. </a:t>
                </a:r>
                <a:endParaRPr lang="ru-RU" sz="1200" dirty="0"/>
              </a:p>
              <a:p>
                <a:r>
                  <a:rPr lang="ru-RU" sz="1200" b="1" u="sng" dirty="0">
                    <a:latin typeface="Arial" panose="020B0604020202020204" pitchFamily="34" charset="0"/>
                    <a:cs typeface="Arial" panose="020B0604020202020204" pitchFamily="34" charset="0"/>
                  </a:rPr>
                  <a:t>Иррациональные</a:t>
                </a:r>
                <a:r>
                  <a:rPr lang="ru-RU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числа </a:t>
                </a:r>
                <a:r>
                  <a:rPr lang="ru-RU" sz="1200" b="1" dirty="0"/>
                  <a:t>– это числа, которые получаются в результате выполнения различных операций с рациональными числами (например, извлечение корня, вычисление логарифмов), но при этом не являются рациональными.</a:t>
                </a:r>
                <a:r>
                  <a:rPr lang="ru-RU" sz="1200" dirty="0"/>
                  <a:t> </a:t>
                </a:r>
              </a:p>
              <a:p>
                <a:r>
                  <a:rPr lang="ru-RU" sz="1200" b="1" u="sng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3. Понятие </a:t>
                </a:r>
                <a:r>
                  <a:rPr lang="ru-RU" sz="1200" b="1" u="sng" dirty="0">
                    <a:latin typeface="Arial" panose="020B0604020202020204" pitchFamily="34" charset="0"/>
                    <a:cs typeface="Arial" panose="020B0604020202020204" pitchFamily="34" charset="0"/>
                  </a:rPr>
                  <a:t>дроби</a:t>
                </a:r>
                <a:r>
                  <a:rPr lang="ru-RU" sz="1200" u="sng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endParaRPr lang="ru-RU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ru-RU" sz="1200" b="1" dirty="0"/>
                  <a:t>Дробь — это запись числа в математика, в которой a и b — числа или выражения. По сути, это всего лишь одна из форм, в которой можно представить число. Есть два формата записи:</a:t>
                </a:r>
                <a:endParaRPr lang="ru-RU" sz="1200" dirty="0"/>
              </a:p>
              <a:p>
                <a:r>
                  <a:rPr lang="ru-RU" sz="1200" b="1" dirty="0"/>
                  <a:t>•	обыкновенный вид —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200" b="1" i="1" dirty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1200" b="1" i="1" dirty="0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1200" b="1" i="1" dirty="0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1200" b="1" dirty="0"/>
                  <a:t> или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2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1200" b="1" i="1">
                            <a:latin typeface="Cambria Math"/>
                          </a:rPr>
                          <m:t>𝒂</m:t>
                        </m:r>
                      </m:num>
                      <m:den>
                        <m:r>
                          <a:rPr lang="en-US" sz="1200" b="1" i="1">
                            <a:latin typeface="Cambria Math"/>
                          </a:rPr>
                          <m:t>𝒃</m:t>
                        </m:r>
                      </m:den>
                    </m:f>
                  </m:oMath>
                </a14:m>
                <a:r>
                  <a:rPr lang="ru-RU" sz="1200" b="1" dirty="0"/>
                  <a:t>,</a:t>
                </a:r>
                <a:endParaRPr lang="ru-RU" sz="1200" dirty="0"/>
              </a:p>
              <a:p>
                <a:r>
                  <a:rPr lang="ru-RU" sz="1200" b="1" dirty="0"/>
                  <a:t>•	десятичный вид — 0,5.</a:t>
                </a:r>
                <a:endParaRPr lang="ru-RU" sz="1200" dirty="0"/>
              </a:p>
            </p:txBody>
          </p:sp>
        </mc:Choice>
        <mc:Fallback xmlns="">
          <p:sp>
            <p:nvSpPr>
              <p:cNvPr id="18" name="Прямоугольник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1851" y="1216283"/>
                <a:ext cx="6952637" cy="5036379"/>
              </a:xfrm>
              <a:prstGeom prst="rect">
                <a:avLst/>
              </a:prstGeom>
              <a:blipFill rotWithShape="1">
                <a:blip r:embed="rId12"/>
                <a:stretch>
                  <a:fillRect t="-36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2" descr="C:\Users\olga\Desktop\Конкурс урок сценарий до 30 апреля\i (1)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627" y="105008"/>
            <a:ext cx="1185861" cy="1286357"/>
          </a:xfrm>
          <a:prstGeom prst="ellipse">
            <a:avLst/>
          </a:prstGeom>
          <a:ln w="63500" cap="rnd">
            <a:solidFill>
              <a:schemeClr val="tx2">
                <a:lumMod val="20000"/>
                <a:lumOff val="8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с двумя скругленными противолежащими углами 15"/>
          <p:cNvSpPr/>
          <p:nvPr/>
        </p:nvSpPr>
        <p:spPr>
          <a:xfrm>
            <a:off x="313272" y="1216283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4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68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195990" y="4361408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195990" y="2342888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13744" y="3705948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195990" y="499744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13744" y="303210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21138" y="980728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132636" y="5589240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31839" y="139135"/>
            <a:ext cx="27496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/>
            <a:r>
              <a:rPr lang="ru-RU" b="1" u="sng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Обыкновенные дроби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Прямоугольник 17"/>
              <p:cNvSpPr/>
              <p:nvPr/>
            </p:nvSpPr>
            <p:spPr>
              <a:xfrm>
                <a:off x="1825440" y="638811"/>
                <a:ext cx="7190580" cy="54796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/>
                <a:r>
                  <a:rPr lang="ru-RU" sz="1400" b="1" dirty="0" smtClean="0">
                    <a:solidFill>
                      <a:srgbClr val="002060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1. </a:t>
                </a:r>
                <a:r>
                  <a:rPr lang="ru-RU" sz="1400" b="1" i="1" dirty="0" smtClean="0">
                    <a:solidFill>
                      <a:srgbClr val="002060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Правильной </a:t>
                </a:r>
                <a:r>
                  <a:rPr lang="ru-RU" sz="1400" b="1" i="1" dirty="0">
                    <a:solidFill>
                      <a:srgbClr val="002060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дробью</a:t>
                </a:r>
                <a:r>
                  <a:rPr lang="ru-RU" sz="1400" b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 называется дробь, у которой числитель меньше </a:t>
                </a:r>
                <a:r>
                  <a:rPr lang="ru-RU" sz="14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знаменателя:</a:t>
                </a:r>
                <a14:m>
                  <m:oMath xmlns:m="http://schemas.openxmlformats.org/officeDocument/2006/math">
                    <m:r>
                      <a:rPr lang="ru-RU" b="1" i="0" smtClean="0">
                        <a:solidFill>
                          <a:srgbClr val="002060"/>
                        </a:solidFill>
                        <a:latin typeface="Cambria Math"/>
                        <a:cs typeface="Arial" panose="020B0604020202020204" pitchFamily="34" charset="0"/>
                      </a:rPr>
                      <m:t>  </m:t>
                    </m:r>
                    <m:f>
                      <m:fPr>
                        <m:ctrlP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</m:t>
                        </m:r>
                      </m:num>
                      <m:den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𝟑</m:t>
                        </m:r>
                      </m:den>
                    </m:f>
                    <m:r>
                      <a:rPr lang="ru-RU" b="1" i="1" smtClean="0">
                        <a:solidFill>
                          <a:srgbClr val="002060"/>
                        </a:solidFill>
                        <a:latin typeface="Cambria Math"/>
                        <a:cs typeface="Arial" panose="020B0604020202020204" pitchFamily="34" charset="0"/>
                      </a:rPr>
                      <m:t>; </m:t>
                    </m:r>
                    <m:f>
                      <m:fPr>
                        <m:ctrlP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𝟓</m:t>
                        </m:r>
                      </m:num>
                      <m:den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𝟏𝟏</m:t>
                        </m:r>
                      </m:den>
                    </m:f>
                    <m:r>
                      <a:rPr lang="ru-RU" b="1" i="1" smtClean="0">
                        <a:solidFill>
                          <a:srgbClr val="002060"/>
                        </a:solidFill>
                        <a:latin typeface="Cambria Math"/>
                        <a:cs typeface="Arial" panose="020B0604020202020204" pitchFamily="34" charset="0"/>
                      </a:rPr>
                      <m:t>;…</m:t>
                    </m:r>
                  </m:oMath>
                </a14:m>
                <a:endParaRPr lang="ru-RU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fontAlgn="base"/>
                <a:r>
                  <a:rPr lang="ru-RU" sz="1400" b="1" dirty="0" smtClean="0">
                    <a:solidFill>
                      <a:srgbClr val="002060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2. </a:t>
                </a:r>
                <a:r>
                  <a:rPr lang="ru-RU" sz="1400" b="1" i="1" dirty="0" smtClean="0">
                    <a:solidFill>
                      <a:srgbClr val="002060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Неправильной </a:t>
                </a:r>
                <a:r>
                  <a:rPr lang="ru-RU" sz="1400" b="1" i="1" dirty="0">
                    <a:solidFill>
                      <a:srgbClr val="002060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дробью </a:t>
                </a:r>
                <a:r>
                  <a:rPr lang="ru-RU" sz="1400" b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называется дробь, у которой числитель больше знаменателя или равен </a:t>
                </a:r>
                <a:r>
                  <a:rPr lang="ru-RU" sz="14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ему: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𝟓</m:t>
                        </m:r>
                      </m:num>
                      <m:den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𝟑</m:t>
                        </m:r>
                      </m:den>
                    </m:f>
                    <m:r>
                      <a:rPr lang="ru-RU" b="1" i="1" smtClean="0">
                        <a:solidFill>
                          <a:srgbClr val="002060"/>
                        </a:solidFill>
                        <a:latin typeface="Cambria Math"/>
                        <a:cs typeface="Arial" panose="020B0604020202020204" pitchFamily="34" charset="0"/>
                      </a:rPr>
                      <m:t>; </m:t>
                    </m:r>
                    <m:f>
                      <m:fPr>
                        <m:ctrlP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𝟕</m:t>
                        </m:r>
                      </m:num>
                      <m:den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𝟐</m:t>
                        </m:r>
                      </m:den>
                    </m:f>
                    <m:r>
                      <a:rPr lang="ru-RU" b="1" i="1" smtClean="0">
                        <a:solidFill>
                          <a:srgbClr val="002060"/>
                        </a:solidFill>
                        <a:latin typeface="Cambria Math"/>
                        <a:cs typeface="Arial" panose="020B0604020202020204" pitchFamily="34" charset="0"/>
                      </a:rPr>
                      <m:t>; </m:t>
                    </m:r>
                    <m:f>
                      <m:fPr>
                        <m:ctrlP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𝟒</m:t>
                        </m:r>
                      </m:num>
                      <m:den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𝟒</m:t>
                        </m:r>
                      </m:den>
                    </m:f>
                    <m:r>
                      <a:rPr lang="ru-RU" b="1" i="1" smtClean="0">
                        <a:solidFill>
                          <a:srgbClr val="002060"/>
                        </a:solidFill>
                        <a:latin typeface="Cambria Math"/>
                        <a:cs typeface="Arial" panose="020B0604020202020204" pitchFamily="34" charset="0"/>
                      </a:rPr>
                      <m:t>;…</m:t>
                    </m:r>
                  </m:oMath>
                </a14:m>
                <a:endParaRPr lang="ru-RU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fontAlgn="base"/>
                <a:r>
                  <a:rPr lang="ru-RU" sz="1400" b="1" dirty="0" smtClean="0">
                    <a:solidFill>
                      <a:srgbClr val="002060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3. </a:t>
                </a:r>
                <a:r>
                  <a:rPr lang="ru-RU" sz="1400" b="1" i="1" dirty="0" smtClean="0">
                    <a:solidFill>
                      <a:srgbClr val="002060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Основное </a:t>
                </a:r>
                <a:r>
                  <a:rPr lang="ru-RU" sz="1400" b="1" i="1" dirty="0">
                    <a:solidFill>
                      <a:srgbClr val="002060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свойство дроби</a:t>
                </a:r>
                <a:r>
                  <a:rPr lang="ru-RU" sz="1400" b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если числитель и знаменатель дроби умножить или разделить на одно и то же натуральное число, то получится равная ей </a:t>
                </a:r>
                <a:r>
                  <a:rPr lang="ru-RU" sz="14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дробь</a:t>
                </a:r>
                <a:r>
                  <a:rPr lang="ru-RU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𝟔</m:t>
                        </m:r>
                      </m:num>
                      <m:den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𝟗</m:t>
                        </m:r>
                      </m:den>
                    </m:f>
                    <m:r>
                      <a:rPr lang="ru-RU" b="1" i="1" smtClean="0">
                        <a:solidFill>
                          <a:srgbClr val="002060"/>
                        </a:solidFill>
                        <a:latin typeface="Cambria Math"/>
                        <a:cs typeface="Arial" panose="020B0604020202020204" pitchFamily="34" charset="0"/>
                      </a:rPr>
                      <m:t>= </m:t>
                    </m:r>
                    <m:f>
                      <m:fPr>
                        <m:ctrlP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𝟔</m:t>
                        </m:r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∶</m:t>
                        </m:r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𝟑</m:t>
                        </m:r>
                      </m:num>
                      <m:den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𝟗</m:t>
                        </m:r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∶</m:t>
                        </m:r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𝟑</m:t>
                        </m:r>
                      </m:den>
                    </m:f>
                    <m:r>
                      <a:rPr lang="ru-RU" b="1" i="1" smtClean="0">
                        <a:solidFill>
                          <a:srgbClr val="002060"/>
                        </a:solidFill>
                        <a:latin typeface="Cambria Math"/>
                        <a:cs typeface="Arial" panose="020B0604020202020204" pitchFamily="34" charset="0"/>
                      </a:rPr>
                      <m:t>= </m:t>
                    </m:r>
                    <m:f>
                      <m:fPr>
                        <m:ctrlP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𝟐</m:t>
                        </m:r>
                      </m:num>
                      <m:den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𝟑</m:t>
                        </m:r>
                      </m:den>
                    </m:f>
                  </m:oMath>
                </a14:m>
                <a:endParaRPr lang="ru-RU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fontAlgn="base"/>
                <a:r>
                  <a:rPr lang="ru-RU" sz="1400" b="1" dirty="0" smtClean="0"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4</a:t>
                </a:r>
                <a:r>
                  <a:rPr lang="ru-RU" sz="1400" b="1" dirty="0" smtClean="0">
                    <a:solidFill>
                      <a:srgbClr val="002060"/>
                    </a:solidFill>
                  </a:rPr>
                  <a:t>. </a:t>
                </a:r>
                <a:r>
                  <a:rPr lang="ru-RU" sz="14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При</a:t>
                </a:r>
                <a:r>
                  <a:rPr lang="ru-RU" sz="1400" b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 </a:t>
                </a:r>
                <a:r>
                  <a:rPr lang="ru-RU" sz="1400" b="1" i="1" dirty="0" smtClean="0">
                    <a:solidFill>
                      <a:srgbClr val="002060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сложении (вычитании) </a:t>
                </a:r>
                <a:r>
                  <a:rPr lang="ru-RU" sz="1400" b="1" i="1" dirty="0">
                    <a:solidFill>
                      <a:srgbClr val="002060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дробей</a:t>
                </a:r>
                <a:r>
                  <a:rPr lang="ru-RU" sz="1400" b="1" dirty="0">
                    <a:solidFill>
                      <a:srgbClr val="002060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 </a:t>
                </a:r>
                <a:r>
                  <a:rPr lang="ru-RU" sz="1400" b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 одинаковыми знаменателями к числителю первой дроби прибавляют числитель второй дроби и оставляют тот же </a:t>
                </a:r>
                <a:r>
                  <a:rPr lang="ru-RU" sz="14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знаменатель: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600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sz="1600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𝟐</m:t>
                        </m:r>
                      </m:num>
                      <m:den>
                        <m:r>
                          <a:rPr lang="ru-RU" sz="1600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𝟏𝟑</m:t>
                        </m:r>
                      </m:den>
                    </m:f>
                    <m:r>
                      <a:rPr lang="ru-RU" sz="1600" b="1" i="1" smtClean="0">
                        <a:solidFill>
                          <a:srgbClr val="002060"/>
                        </a:solidFill>
                        <a:latin typeface="Cambria Math"/>
                        <a:cs typeface="Arial" panose="020B0604020202020204" pitchFamily="34" charset="0"/>
                      </a:rPr>
                      <m:t>+</m:t>
                    </m:r>
                    <m:f>
                      <m:fPr>
                        <m:ctrlPr>
                          <a:rPr lang="ru-RU" sz="1600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sz="1600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𝟖</m:t>
                        </m:r>
                      </m:num>
                      <m:den>
                        <m:r>
                          <a:rPr lang="ru-RU" sz="1600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𝟏𝟑</m:t>
                        </m:r>
                      </m:den>
                    </m:f>
                    <m:r>
                      <a:rPr lang="ru-RU" sz="1600" b="1" i="1" smtClean="0">
                        <a:solidFill>
                          <a:srgbClr val="002060"/>
                        </a:solidFill>
                        <a:latin typeface="Cambria Math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ru-RU" sz="1600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sz="1600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𝟏𝟎</m:t>
                        </m:r>
                      </m:num>
                      <m:den>
                        <m:r>
                          <a:rPr lang="ru-RU" sz="1600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𝟏𝟑</m:t>
                        </m:r>
                      </m:den>
                    </m:f>
                  </m:oMath>
                </a14:m>
                <a:r>
                  <a:rPr lang="ru-RU" sz="16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6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sz="16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𝟓</m:t>
                        </m:r>
                      </m:num>
                      <m:den>
                        <m:r>
                          <a:rPr lang="ru-RU" sz="16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𝟏𝟏</m:t>
                        </m:r>
                      </m:den>
                    </m:f>
                    <m:r>
                      <a:rPr lang="ru-RU" sz="1600" b="1" i="1" dirty="0" smtClean="0">
                        <a:solidFill>
                          <a:srgbClr val="002060"/>
                        </a:solidFill>
                        <a:latin typeface="Cambria Math"/>
                        <a:cs typeface="Arial" panose="020B0604020202020204" pitchFamily="34" charset="0"/>
                      </a:rPr>
                      <m:t>− </m:t>
                    </m:r>
                    <m:f>
                      <m:fPr>
                        <m:ctrlPr>
                          <a:rPr lang="ru-RU" sz="16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sz="16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𝟒</m:t>
                        </m:r>
                      </m:num>
                      <m:den>
                        <m:r>
                          <a:rPr lang="ru-RU" sz="16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𝟏𝟏</m:t>
                        </m:r>
                      </m:den>
                    </m:f>
                    <m:r>
                      <a:rPr lang="ru-RU" sz="1600" b="1" i="1" dirty="0" smtClean="0">
                        <a:solidFill>
                          <a:srgbClr val="002060"/>
                        </a:solidFill>
                        <a:latin typeface="Cambria Math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ru-RU" sz="16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sz="16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</m:t>
                        </m:r>
                      </m:num>
                      <m:den>
                        <m:r>
                          <a:rPr lang="ru-RU" sz="16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𝟏𝟏</m:t>
                        </m:r>
                      </m:den>
                    </m:f>
                  </m:oMath>
                </a14:m>
                <a:r>
                  <a:rPr lang="ru-RU" sz="16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fontAlgn="base"/>
                <a:r>
                  <a:rPr lang="ru-RU" sz="14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5. При </a:t>
                </a:r>
                <a:r>
                  <a:rPr lang="ru-RU" sz="1400" b="1" i="1" dirty="0" smtClean="0">
                    <a:solidFill>
                      <a:srgbClr val="002060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сложении и вычитании </a:t>
                </a:r>
                <a:r>
                  <a:rPr lang="ru-RU" sz="14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дробей с разными знаменателями сначала их приводят к общему знаменателю:</a:t>
                </a:r>
              </a:p>
              <a:p>
                <a:pPr fontAlgn="base"/>
                <a:endParaRPr lang="ru-RU" sz="14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fontAlgn="base"/>
                <a:endParaRPr lang="ru-RU" sz="14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fontAlgn="base"/>
                <a:endParaRPr lang="ru-RU" sz="14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fontAlgn="base"/>
                <a:r>
                  <a:rPr lang="ru-RU" sz="14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6. Чтобы</a:t>
                </a:r>
                <a:r>
                  <a:rPr lang="ru-RU" sz="1400" b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 </a:t>
                </a:r>
                <a:r>
                  <a:rPr lang="ru-RU" sz="1400" b="1" i="1" dirty="0">
                    <a:solidFill>
                      <a:srgbClr val="002060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перемножить</a:t>
                </a:r>
                <a:r>
                  <a:rPr lang="ru-RU" sz="1400" b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 две дроби, надо перемножить отдельно их числители и знаменатели; первое произведение сделать числителем, а второе — </a:t>
                </a:r>
                <a:r>
                  <a:rPr lang="ru-RU" sz="14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знаменателем: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𝟓</m:t>
                        </m:r>
                      </m:num>
                      <m:den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𝟖</m:t>
                        </m:r>
                      </m:den>
                    </m:f>
                    <m:r>
                      <a:rPr lang="ru-RU" b="1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∙</m:t>
                    </m:r>
                    <m:f>
                      <m:fPr>
                        <m:ctrlP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𝟑</m:t>
                        </m:r>
                      </m:num>
                      <m:den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𝟕</m:t>
                        </m:r>
                      </m:den>
                    </m:f>
                    <m:r>
                      <a:rPr lang="ru-RU" b="1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𝟓</m:t>
                        </m:r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∙</m:t>
                        </m:r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𝟑</m:t>
                        </m:r>
                      </m:num>
                      <m:den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𝟖</m:t>
                        </m:r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∙</m:t>
                        </m:r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𝟕</m:t>
                        </m:r>
                      </m:den>
                    </m:f>
                    <m:r>
                      <a:rPr lang="ru-RU" b="1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𝟏𝟓</m:t>
                        </m:r>
                      </m:num>
                      <m:den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𝟓𝟔</m:t>
                        </m:r>
                      </m:den>
                    </m:f>
                  </m:oMath>
                </a14:m>
                <a:endParaRPr lang="ru-RU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fontAlgn="base"/>
                <a:r>
                  <a:rPr lang="ru-RU" sz="14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7. Чтобы </a:t>
                </a:r>
                <a:r>
                  <a:rPr lang="ru-RU" sz="1400" b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 </a:t>
                </a:r>
                <a:r>
                  <a:rPr lang="ru-RU" sz="1400" b="1" i="1" dirty="0">
                    <a:solidFill>
                      <a:srgbClr val="002060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разделить</a:t>
                </a:r>
                <a:r>
                  <a:rPr lang="ru-RU" sz="1400" b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 одну дробь на другую, надо делимое умножить на дробь, обратную </a:t>
                </a:r>
                <a:r>
                  <a:rPr lang="ru-RU" sz="14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делителю: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𝟑</m:t>
                        </m:r>
                      </m:num>
                      <m:den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𝟒</m:t>
                        </m:r>
                      </m:den>
                    </m:f>
                    <m:r>
                      <a:rPr lang="ru-RU" b="1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∶</m:t>
                    </m:r>
                    <m:f>
                      <m:fPr>
                        <m:ctrlP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𝟖</m:t>
                        </m:r>
                      </m:num>
                      <m:den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𝟗</m:t>
                        </m:r>
                      </m:den>
                    </m:f>
                    <m:r>
                      <a:rPr lang="ru-RU" b="1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𝟑</m:t>
                        </m:r>
                      </m:num>
                      <m:den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𝟒</m:t>
                        </m:r>
                      </m:den>
                    </m:f>
                    <m:r>
                      <a:rPr lang="ru-RU" b="1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∙</m:t>
                    </m:r>
                    <m:f>
                      <m:fPr>
                        <m:ctrlP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𝟗</m:t>
                        </m:r>
                      </m:num>
                      <m:den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𝟖</m:t>
                        </m:r>
                      </m:den>
                    </m:f>
                    <m:r>
                      <a:rPr lang="ru-RU" b="1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𝟑</m:t>
                        </m:r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∙</m:t>
                        </m:r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𝟗</m:t>
                        </m:r>
                      </m:num>
                      <m:den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𝟒</m:t>
                        </m:r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∙</m:t>
                        </m:r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𝟖</m:t>
                        </m:r>
                      </m:den>
                    </m:f>
                    <m:r>
                      <a:rPr lang="ru-RU" b="1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𝟐𝟕</m:t>
                        </m:r>
                      </m:num>
                      <m:den>
                        <m:r>
                          <a:rPr lang="ru-RU" b="1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𝟑𝟐</m:t>
                        </m:r>
                      </m:den>
                    </m:f>
                  </m:oMath>
                </a14:m>
                <a:endParaRPr lang="ru-RU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Прямоугольник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5440" y="638811"/>
                <a:ext cx="7190580" cy="5479642"/>
              </a:xfrm>
              <a:prstGeom prst="rect">
                <a:avLst/>
              </a:prstGeom>
              <a:blipFill rotWithShape="1">
                <a:blip r:embed="rId11"/>
                <a:stretch>
                  <a:fillRect l="-169" t="-1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Скругленный прямоугольник 18"/>
          <p:cNvSpPr/>
          <p:nvPr/>
        </p:nvSpPr>
        <p:spPr>
          <a:xfrm>
            <a:off x="7217422" y="232702"/>
            <a:ext cx="1734974" cy="36110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9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СПРАВОЧНИК</a:t>
            </a:r>
            <a:endParaRPr lang="ru-RU" sz="1600" b="1" dirty="0">
              <a:solidFill>
                <a:srgbClr val="96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/>
          <p:cNvPicPr/>
          <p:nvPr/>
        </p:nvPicPr>
        <p:blipFill rotWithShape="1">
          <a:blip r:embed="rId13"/>
          <a:srcRect l="5547" t="49231" r="56281" b="42820"/>
          <a:stretch/>
        </p:blipFill>
        <p:spPr bwMode="auto">
          <a:xfrm>
            <a:off x="2272902" y="4163739"/>
            <a:ext cx="3448652" cy="576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7" name="Рисунок 26"/>
          <p:cNvPicPr/>
          <p:nvPr/>
        </p:nvPicPr>
        <p:blipFill rotWithShape="1">
          <a:blip r:embed="rId13"/>
          <a:srcRect l="5631" t="57001" r="67868" b="34713"/>
          <a:stretch/>
        </p:blipFill>
        <p:spPr bwMode="auto">
          <a:xfrm>
            <a:off x="5940152" y="4077072"/>
            <a:ext cx="2213891" cy="5760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9" name="Прямоугольник с двумя скругленными противолежащими углами 28"/>
          <p:cNvSpPr/>
          <p:nvPr/>
        </p:nvSpPr>
        <p:spPr>
          <a:xfrm>
            <a:off x="195991" y="1655662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4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95990" y="58685"/>
            <a:ext cx="1415028" cy="899564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7796877" y="5754169"/>
            <a:ext cx="576063" cy="52120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45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42616" y="4221088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88301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32272" y="3573286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42616" y="482250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42616" y="220486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32272" y="96153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32272" y="551723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217422" y="232702"/>
            <a:ext cx="1734974" cy="36110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9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СПРАВОЧНИК</a:t>
            </a:r>
            <a:endParaRPr lang="ru-RU" sz="1600" b="1" dirty="0">
              <a:solidFill>
                <a:srgbClr val="96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2006180" y="712503"/>
            <a:ext cx="6912768" cy="5149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000" b="1" u="sng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Десятичные </a:t>
            </a:r>
            <a:r>
              <a:rPr lang="ru-RU" sz="2000" b="1" u="sng" dirty="0" smtClean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дроби</a:t>
            </a:r>
          </a:p>
          <a:p>
            <a:pPr algn="ctr" fontAlgn="base"/>
            <a:endParaRPr lang="ru-RU" u="sng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fontAlgn="base">
              <a:buAutoNum type="arabicPeriod"/>
            </a:pP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1400" b="1" i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округлении 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десятичной дроби до какого-нибудь разряда все следующие за этим разрядом цифры заменяют нулями, а если они стоят после запятой, то их отбрасывают. Если первая следующая за этим разрядом цифра 5, б, 7, 8 или 9, то к последней оставшейся цифре 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прибавляют единицу.</a:t>
            </a:r>
          </a:p>
          <a:p>
            <a:pPr fontAlgn="base"/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Если 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первая следующая за этим разрядом цифра 0, 1, 2, 3 или 4, 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</a:t>
            </a:r>
          </a:p>
          <a:p>
            <a:pPr fontAlgn="base"/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последнюю 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оставшуюся цифру не 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изменяют:</a:t>
            </a:r>
          </a:p>
          <a:p>
            <a:pPr fontAlgn="base"/>
            <a:endParaRPr lang="ru-RU" sz="14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endParaRPr lang="ru-RU" sz="1400" b="1" dirty="0" smtClean="0">
              <a:solidFill>
                <a:srgbClr val="00206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fontAlgn="base"/>
            <a:endParaRPr lang="ru-RU" sz="1400" b="1" dirty="0" smtClean="0">
              <a:solidFill>
                <a:srgbClr val="00206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342900" indent="-342900" fontAlgn="base">
              <a:buAutoNum type="arabicPeriod" startAt="2"/>
            </a:pPr>
            <a:r>
              <a:rPr lang="ru-RU" sz="1400" b="1" i="1" dirty="0" smtClean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Сложение </a:t>
            </a:r>
            <a:r>
              <a:rPr lang="ru-RU" sz="1400" b="1" i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и вычитание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десятичных дробей выполняют поразрядно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  </a:t>
            </a:r>
          </a:p>
          <a:p>
            <a:pPr fontAlgn="base"/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При 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этом дроби записывают одну под другой так, чтобы запятая </a:t>
            </a:r>
            <a:endParaRPr lang="ru-RU" sz="14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оказалась 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 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запятой:   </a:t>
            </a:r>
          </a:p>
          <a:p>
            <a:pPr fontAlgn="base"/>
            <a:endParaRPr lang="ru-RU" sz="1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endParaRPr lang="ru-RU" sz="14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lnSpc>
                <a:spcPct val="115000"/>
              </a:lnSpc>
              <a:spcAft>
                <a:spcPts val="1125"/>
              </a:spcAft>
            </a:pPr>
            <a:endParaRPr lang="ru-RU" sz="1400" b="1" dirty="0" smtClean="0">
              <a:solidFill>
                <a:srgbClr val="464242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fontAlgn="base">
              <a:lnSpc>
                <a:spcPct val="115000"/>
              </a:lnSpc>
              <a:spcAft>
                <a:spcPts val="1125"/>
              </a:spcAft>
            </a:pPr>
            <a:r>
              <a:rPr lang="ru-RU" sz="1400" b="1" dirty="0" smtClean="0">
                <a:solidFill>
                  <a:srgbClr val="464242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       До десятых: 4,376 </a:t>
            </a:r>
            <a:r>
              <a:rPr lang="ru-RU" sz="1400" b="1" dirty="0">
                <a:solidFill>
                  <a:srgbClr val="464242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≈ 4,4;  </a:t>
            </a:r>
            <a:r>
              <a:rPr lang="ru-RU" sz="1400" b="1" dirty="0" smtClean="0">
                <a:solidFill>
                  <a:srgbClr val="464242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До тысячных: </a:t>
            </a:r>
            <a:r>
              <a:rPr lang="ru-RU" sz="1400" b="1" dirty="0">
                <a:solidFill>
                  <a:srgbClr val="464242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 2,8195 ≈ 2,820;   </a:t>
            </a:r>
            <a:endParaRPr lang="ru-RU" sz="1400" b="1" dirty="0" smtClean="0">
              <a:solidFill>
                <a:srgbClr val="464242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fontAlgn="base">
              <a:lnSpc>
                <a:spcPct val="115000"/>
              </a:lnSpc>
              <a:spcAft>
                <a:spcPts val="1125"/>
              </a:spcAft>
            </a:pPr>
            <a:r>
              <a:rPr lang="ru-RU" sz="1400" b="1" dirty="0">
                <a:solidFill>
                  <a:srgbClr val="464242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solidFill>
                  <a:srgbClr val="464242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      До сотых: 10,1425 </a:t>
            </a:r>
            <a:r>
              <a:rPr lang="ru-RU" sz="1400" b="1" dirty="0">
                <a:solidFill>
                  <a:srgbClr val="464242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≈ 10,14</a:t>
            </a:r>
            <a:r>
              <a:rPr lang="ru-RU" sz="1400" b="1" dirty="0" smtClean="0">
                <a:solidFill>
                  <a:srgbClr val="464242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</a:t>
            </a:r>
            <a:endParaRPr lang="ru-RU" sz="1400" b="1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91" b="50000"/>
          <a:stretch/>
        </p:blipFill>
        <p:spPr bwMode="auto">
          <a:xfrm>
            <a:off x="2483768" y="3176650"/>
            <a:ext cx="2704966" cy="46741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6" t="50000"/>
          <a:stretch/>
        </p:blipFill>
        <p:spPr bwMode="auto">
          <a:xfrm>
            <a:off x="5642164" y="3165770"/>
            <a:ext cx="3067520" cy="489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4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61"/>
          <a:stretch/>
        </p:blipFill>
        <p:spPr bwMode="auto">
          <a:xfrm>
            <a:off x="5407604" y="4330607"/>
            <a:ext cx="2176271" cy="107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Прямоугольник с двумя скругленными противолежащими углами 17"/>
          <p:cNvSpPr/>
          <p:nvPr/>
        </p:nvSpPr>
        <p:spPr>
          <a:xfrm>
            <a:off x="242616" y="1556792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4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6640" y="0"/>
            <a:ext cx="1431256" cy="909880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2611996" y="5783058"/>
            <a:ext cx="504056" cy="46447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назад 2">
            <a:hlinkClick r:id="" action="ppaction://hlinkshowjump?jump=previousslide" highlightClick="1"/>
          </p:cNvPr>
          <p:cNvSpPr/>
          <p:nvPr/>
        </p:nvSpPr>
        <p:spPr>
          <a:xfrm>
            <a:off x="7583875" y="5783058"/>
            <a:ext cx="501034" cy="46447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28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0" y="6326593"/>
            <a:ext cx="3378013" cy="53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3275855" y="6367500"/>
            <a:ext cx="3219885" cy="493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57276" y="4743545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4" action="ppaction://hlinksldjump"/>
              </a:rPr>
              <a:t>РАЗБОР ПРИМЕРОВ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2616" y="249029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5" action="ppaction://hlinksldjump"/>
              </a:rPr>
              <a:t>ИТОГИ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94510" y="398129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6" action="ppaction://hlinksldjump"/>
              </a:rPr>
              <a:t>СПРАВОЧНИК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285381" y="344771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РЕШАЕМ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7" action="ppaction://hlinksldjump"/>
              </a:rPr>
              <a:t>ПО ОБРАЗУ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294510" y="3243517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КРИТЕРИИ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8" action="ppaction://hlinksldjump"/>
              </a:rPr>
              <a:t>ОЦЕНОК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42616" y="1783160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9" action="ppaction://hlinksldjump"/>
              </a:rPr>
              <a:t>ВВЕДЕНИЕ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32272" y="5517232"/>
            <a:ext cx="1638877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0" action="ppaction://hlinksldjump"/>
              </a:rPr>
              <a:t>КОНТРОЛЬНЫЙ ТЕСТ</a:t>
            </a:r>
            <a:endParaRPr lang="ru-RU" sz="1200" b="1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217422" y="232702"/>
            <a:ext cx="1734974" cy="36110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9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СПРАВОЧНИК</a:t>
            </a:r>
            <a:endParaRPr lang="ru-RU" sz="1600" b="1" dirty="0">
              <a:solidFill>
                <a:srgbClr val="96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" name="Picture 10" descr="https://i.ytimg.com/vi/lWzpsl6T2SI/maxresdefault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9"/>
          <a:stretch/>
        </p:blipFill>
        <p:spPr bwMode="auto">
          <a:xfrm>
            <a:off x="5765986" y="6367500"/>
            <a:ext cx="3378013" cy="4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2151956" y="1196803"/>
            <a:ext cx="655272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Чтобы </a:t>
            </a:r>
            <a:r>
              <a:rPr lang="ru-RU" sz="1400" b="1" i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умножить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одну десятичную дробь на другую, надо выполнить умножение, не обращая внимания на запятые, а </a:t>
            </a:r>
            <a:endParaRPr lang="ru-RU" sz="14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fontAlgn="base"/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затем 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полученном произведении отделить запятой справа </a:t>
            </a:r>
            <a:endParaRPr lang="ru-RU" sz="14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fontAlgn="base"/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столько 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цифр, сколько их стоит после занятой в обоих </a:t>
            </a:r>
            <a:endParaRPr lang="ru-RU" sz="14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fontAlgn="base"/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множителях вместе: </a:t>
            </a:r>
          </a:p>
          <a:p>
            <a:pPr lvl="0" fontAlgn="base"/>
            <a:endParaRPr lang="ru-RU" sz="1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fontAlgn="base"/>
            <a:endParaRPr lang="ru-RU" sz="14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fontAlgn="base"/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200" b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Чтобы </a:t>
            </a:r>
            <a:r>
              <a:rPr lang="ru-RU" sz="1400" b="1" i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разделить</a:t>
            </a:r>
            <a:r>
              <a:rPr lang="ru-RU" sz="1200" b="1" i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 </a:t>
            </a:r>
            <a:r>
              <a:rPr lang="ru-RU" sz="1200" b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десятичную дробь на десятичную, надо </a:t>
            </a:r>
            <a:r>
              <a:rPr lang="ru-RU" sz="1200" b="1" dirty="0" smtClean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в</a:t>
            </a:r>
          </a:p>
          <a:p>
            <a:pPr lvl="0" fontAlgn="base"/>
            <a:r>
              <a:rPr lang="ru-RU" sz="1200" b="1" dirty="0" smtClean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делимом и делителе перенести запятые вправо на </a:t>
            </a:r>
            <a:r>
              <a:rPr lang="ru-RU" sz="1200" b="1" dirty="0" smtClean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столько</a:t>
            </a:r>
          </a:p>
          <a:p>
            <a:pPr lvl="0" fontAlgn="base"/>
            <a:r>
              <a:rPr lang="ru-RU" sz="1200" b="1" dirty="0" smtClean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цифр, сколько их после запятой в делителе, а затем </a:t>
            </a:r>
            <a:endParaRPr lang="ru-RU" sz="1200" b="1" dirty="0" smtClean="0">
              <a:solidFill>
                <a:srgbClr val="00206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lvl="0" fontAlgn="base"/>
            <a:r>
              <a:rPr lang="ru-RU" sz="1200" b="1" dirty="0" smtClean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выполнить </a:t>
            </a:r>
            <a:r>
              <a:rPr lang="ru-RU" sz="1200" b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деление на натуральное </a:t>
            </a:r>
            <a:r>
              <a:rPr lang="ru-RU" sz="1200" b="1" dirty="0" smtClean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число:</a:t>
            </a:r>
          </a:p>
          <a:p>
            <a:pPr lvl="0" fontAlgn="base"/>
            <a:endParaRPr lang="ru-RU" sz="1200" b="1" dirty="0">
              <a:solidFill>
                <a:srgbClr val="00206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lvl="0" fontAlgn="base"/>
            <a:endParaRPr lang="ru-RU" sz="1200" b="1" dirty="0" smtClean="0">
              <a:solidFill>
                <a:srgbClr val="00206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lvl="0" fontAlgn="base"/>
            <a:endParaRPr lang="ru-RU" sz="1200" b="1" dirty="0">
              <a:solidFill>
                <a:srgbClr val="00206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lvl="0" fontAlgn="base"/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200" b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Чтобы </a:t>
            </a:r>
            <a:r>
              <a:rPr lang="ru-RU" sz="1400" b="1" i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умножить</a:t>
            </a:r>
            <a:r>
              <a:rPr lang="ru-RU" sz="1200" b="1" i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десятичную дробь на 10</a:t>
            </a:r>
            <a:r>
              <a:rPr lang="ru-RU" sz="1200" b="1" baseline="30000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n</a:t>
            </a:r>
            <a:r>
              <a:rPr lang="ru-RU" sz="1200" b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, надо в этой дроби перенести запятую на </a:t>
            </a:r>
            <a:r>
              <a:rPr lang="ru-RU" sz="1200" b="1" i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n</a:t>
            </a:r>
            <a:r>
              <a:rPr lang="ru-RU" sz="1200" b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 цифр </a:t>
            </a:r>
            <a:r>
              <a:rPr lang="ru-RU" sz="1200" b="1" dirty="0" smtClean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вправо:</a:t>
            </a:r>
          </a:p>
          <a:p>
            <a:pPr lvl="0" fontAlgn="base"/>
            <a:endParaRPr lang="ru-RU" sz="1200" b="1" dirty="0" smtClean="0">
              <a:solidFill>
                <a:srgbClr val="00206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lvl="0" fontAlgn="base"/>
            <a:r>
              <a:rPr lang="ru-RU" sz="1200" b="1" dirty="0" smtClean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</a:p>
          <a:p>
            <a:pPr lvl="0" fontAlgn="base"/>
            <a:r>
              <a:rPr lang="ru-RU" sz="1200" b="1" dirty="0" smtClean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6. Чтобы </a:t>
            </a:r>
            <a:r>
              <a:rPr lang="ru-RU" sz="1400" b="1" i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разделить</a:t>
            </a:r>
            <a:r>
              <a:rPr lang="ru-RU" sz="1200" b="1" i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десятичную дробь на 10</a:t>
            </a:r>
            <a:r>
              <a:rPr lang="ru-RU" sz="1200" b="1" baseline="30000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n</a:t>
            </a:r>
            <a:r>
              <a:rPr lang="ru-RU" sz="1200" b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, надо в этой дроби перенести запятую на </a:t>
            </a:r>
            <a:r>
              <a:rPr lang="ru-RU" sz="1200" b="1" i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n</a:t>
            </a:r>
            <a:r>
              <a:rPr lang="ru-RU" sz="1200" b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 цифр влево.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085361" y="730290"/>
            <a:ext cx="23741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/>
            <a:r>
              <a:rPr lang="ru-RU" b="1" u="sng" dirty="0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Десятичные дроби</a:t>
            </a:r>
          </a:p>
        </p:txBody>
      </p: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056" y="1526094"/>
            <a:ext cx="914400" cy="1510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8304" y="3094934"/>
            <a:ext cx="914400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463" y="2369179"/>
            <a:ext cx="3906668" cy="370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7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841" y="3575763"/>
            <a:ext cx="1868216" cy="33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8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1765" y="3592731"/>
            <a:ext cx="3308233" cy="297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4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6949" y="5241609"/>
            <a:ext cx="3346450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5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783" y="4467130"/>
            <a:ext cx="3123655" cy="276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Прямоугольник с двумя скругленными противолежащими углами 26"/>
          <p:cNvSpPr/>
          <p:nvPr/>
        </p:nvSpPr>
        <p:spPr>
          <a:xfrm>
            <a:off x="232272" y="1124744"/>
            <a:ext cx="1512168" cy="498064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  <a:hlinkClick r:id="rId19" action="ppaction://hlinksldjump"/>
              </a:rPr>
              <a:t>ПОРЯДОК РАБОТЫ</a:t>
            </a:r>
            <a:endParaRPr lang="ru-RU" sz="12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35485" y="6852"/>
            <a:ext cx="1619299" cy="1029423"/>
          </a:xfrm>
          <a:prstGeom prst="ellipse">
            <a:avLst/>
          </a:prstGeom>
          <a:ln w="1905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2532841" y="5877272"/>
            <a:ext cx="598999" cy="44932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6495740" y="5877272"/>
            <a:ext cx="596540" cy="44932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25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4294</TotalTime>
  <Words>5145</Words>
  <Application>Microsoft Office PowerPoint</Application>
  <PresentationFormat>Экран (4:3)</PresentationFormat>
  <Paragraphs>1015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olga</dc:creator>
  <cp:lastModifiedBy>olga</cp:lastModifiedBy>
  <cp:revision>323</cp:revision>
  <dcterms:created xsi:type="dcterms:W3CDTF">2021-01-22T18:41:46Z</dcterms:created>
  <dcterms:modified xsi:type="dcterms:W3CDTF">2021-02-23T08:06:13Z</dcterms:modified>
</cp:coreProperties>
</file>