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6" r:id="rId9"/>
    <p:sldId id="263" r:id="rId10"/>
    <p:sldId id="267" r:id="rId11"/>
    <p:sldId id="265" r:id="rId12"/>
    <p:sldId id="268" r:id="rId13"/>
    <p:sldId id="269" r:id="rId14"/>
    <p:sldId id="275" r:id="rId15"/>
    <p:sldId id="270" r:id="rId16"/>
    <p:sldId id="271" r:id="rId17"/>
    <p:sldId id="272" r:id="rId18"/>
    <p:sldId id="273" r:id="rId19"/>
    <p:sldId id="274" r:id="rId20"/>
    <p:sldId id="276" r:id="rId21"/>
    <p:sldId id="289" r:id="rId22"/>
    <p:sldId id="290" r:id="rId23"/>
    <p:sldId id="292" r:id="rId24"/>
    <p:sldId id="278" r:id="rId25"/>
    <p:sldId id="277" r:id="rId26"/>
    <p:sldId id="279" r:id="rId27"/>
    <p:sldId id="280" r:id="rId28"/>
    <p:sldId id="281" r:id="rId29"/>
    <p:sldId id="282" r:id="rId30"/>
    <p:sldId id="283" r:id="rId31"/>
    <p:sldId id="284" r:id="rId32"/>
    <p:sldId id="291" r:id="rId33"/>
    <p:sldId id="293" r:id="rId34"/>
    <p:sldId id="294" r:id="rId35"/>
    <p:sldId id="295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987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241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851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9910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120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8791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23371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0123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3845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39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6381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4423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515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7254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537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858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29FC266-6DA4-49A9-859B-0EE152EB021D}" type="datetimeFigureOut">
              <a:rPr lang="ru-RU" smtClean="0"/>
              <a:t>31.01.2023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5B11379-BEE5-4B28-AEF2-5E85D95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579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B21682-D517-6E84-867E-AFE5262B04F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747"/>
          <a:stretch/>
        </p:blipFill>
        <p:spPr>
          <a:xfrm>
            <a:off x="-516815" y="-145764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6ADBAC-9B3D-40E7-9CCA-A40DE140CB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94783" y="954157"/>
            <a:ext cx="5579279" cy="3154018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b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Спирты.</a:t>
            </a:r>
            <a:b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Токсичное воздействие этанола на организм человека: </a:t>
            </a:r>
            <a:b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причины и последствия</a:t>
            </a:r>
            <a:endParaRPr lang="ru-RU" sz="4000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32EAEF-9A45-49C4-BCFD-641E772AFF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2800" y="5123793"/>
            <a:ext cx="8256104" cy="1384919"/>
          </a:xfrm>
        </p:spPr>
        <p:txBody>
          <a:bodyPr>
            <a:norm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«Яд, который действует не сразу, 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 является менее опасным»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               Восточная мудрость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13357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2EF97C-E903-43F2-AAE1-78C97D2F4BE6}"/>
              </a:ext>
            </a:extLst>
          </p:cNvPr>
          <p:cNvSpPr txBox="1"/>
          <p:nvPr/>
        </p:nvSpPr>
        <p:spPr>
          <a:xfrm>
            <a:off x="1378226" y="715618"/>
            <a:ext cx="1004514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виды изомерии вы знаете? Назовите их.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3E3FB8-80B3-4EC1-84BA-15DEA6373155}"/>
              </a:ext>
            </a:extLst>
          </p:cNvPr>
          <p:cNvSpPr txBox="1"/>
          <p:nvPr/>
        </p:nvSpPr>
        <p:spPr>
          <a:xfrm>
            <a:off x="1630018" y="1431236"/>
            <a:ext cx="9369286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(Изомерия углеродной цепи (углеродного скелета),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валентная изомерия, изомерия функциональной группы (межклассовая изомерия), изомерия положения).</a:t>
            </a:r>
          </a:p>
          <a:p>
            <a:pPr algn="just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спиртов характерны два вида изомерии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 Изомерия положения гидроксильной группы в углеродной цепи.</a:t>
            </a:r>
          </a:p>
          <a:p>
            <a:pPr algn="just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 Изомерия углеродного скелета.</a:t>
            </a:r>
          </a:p>
          <a:p>
            <a:pPr algn="just"/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783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0" name="Picture 14">
            <a:extLst>
              <a:ext uri="{FF2B5EF4-FFF2-40B4-BE49-F238E27FC236}">
                <a16:creationId xmlns:a16="http://schemas.microsoft.com/office/drawing/2014/main" id="{7AA9A710-726D-47B6-B142-05EEA0703D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427" y="689112"/>
            <a:ext cx="10190922" cy="545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170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4843240-E01A-4BFD-B9BB-DE95A4303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7252" y="899076"/>
            <a:ext cx="8786191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 3.</a:t>
            </a:r>
            <a:r>
              <a: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kumimoji="0" lang="ru-RU" altLang="ru-RU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Приведите в соответствие структурные формулы и наименования предельных одноатомных спиртов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5F047C2E-BC73-4AC6-974C-ED1EFBAB1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82956" y="4407050"/>
            <a:ext cx="6400802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– </a:t>
            </a:r>
            <a:r>
              <a:rPr kumimoji="0" lang="ru-RU" altLang="ru-RU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метилпентанол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- 1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Пропанол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1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Бутанол – 2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– </a:t>
            </a:r>
            <a:r>
              <a:rPr kumimoji="0" lang="ru-RU" altLang="ru-RU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метилпропанол</a:t>
            </a:r>
            <a:r>
              <a:rPr kumimoji="0" lang="ru-RU" altLang="ru-RU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2</a:t>
            </a:r>
            <a:endParaRPr kumimoji="0" lang="ru-RU" altLang="ru-RU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11FA00B-C7DA-4854-A7C9-0B5DD9D34C9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626" y="2595562"/>
            <a:ext cx="7739270" cy="1666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1509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B9F601BC-E4E1-48F7-806E-ED3A4DADF1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>
            <a:extLst>
              <a:ext uri="{FF2B5EF4-FFF2-40B4-BE49-F238E27FC236}">
                <a16:creationId xmlns:a16="http://schemas.microsoft.com/office/drawing/2014/main" id="{52902B44-E3E0-4071-858E-36A24297198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10">
            <a:extLst>
              <a:ext uri="{FF2B5EF4-FFF2-40B4-BE49-F238E27FC236}">
                <a16:creationId xmlns:a16="http://schemas.microsoft.com/office/drawing/2014/main" id="{65F2ABAB-98C6-48DD-8436-013D8E231F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0" name="Picture 12">
            <a:extLst>
              <a:ext uri="{FF2B5EF4-FFF2-40B4-BE49-F238E27FC236}">
                <a16:creationId xmlns:a16="http://schemas.microsoft.com/office/drawing/2014/main" id="{8754DBE5-DEE8-4B1E-9041-121157790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6" y="636104"/>
            <a:ext cx="10681251" cy="5512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9799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1B9E18FA-4CAC-4F47-AA08-46CF302EF7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97" y="768626"/>
            <a:ext cx="10469216" cy="543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8330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E7B14EF7-8AE0-4DF1-8038-B6927066BB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756" y="690768"/>
            <a:ext cx="10595113" cy="5391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58753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217F7491-BAC7-4CBA-9534-EEF65DF9D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8" y="768626"/>
            <a:ext cx="10668000" cy="535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998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5ECF1C7-4CBE-4E9A-A392-A764B2BE622E}"/>
              </a:ext>
            </a:extLst>
          </p:cNvPr>
          <p:cNvSpPr txBox="1"/>
          <p:nvPr/>
        </p:nvSpPr>
        <p:spPr>
          <a:xfrm>
            <a:off x="954157" y="556591"/>
            <a:ext cx="10535477" cy="5598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Спирты от метанола до </a:t>
            </a: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деканола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являются ________ 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________ в воде. ______ соединения с _______ запахами.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Их температуры кипения ______, чем у углеводородов.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ядовиты. Относятся к _________ веществам.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летучие - нелетучие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газы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- жидкости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нерастворимые - растворимые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наркотические - лекарственные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выше - ниже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неприятными - приятными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81690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8CDE26-FCED-4829-923B-32300632D90B}"/>
              </a:ext>
            </a:extLst>
          </p:cNvPr>
          <p:cNvSpPr txBox="1"/>
          <p:nvPr/>
        </p:nvSpPr>
        <p:spPr>
          <a:xfrm>
            <a:off x="1020417" y="742122"/>
            <a:ext cx="10402957" cy="4412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Спирты от метанола до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деканола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являются  </a:t>
            </a:r>
            <a:r>
              <a:rPr lang="ru-RU" sz="24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жидкостями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4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растворимые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воде.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Высшее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соединения с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приятными ароматными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запахами.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Их температуры кипения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выше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чем у углеводородов. 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Очень ядовиты. Относятся к </a:t>
            </a:r>
            <a:r>
              <a:rPr lang="ru-RU" sz="2400" dirty="0">
                <a:solidFill>
                  <a:prstClr val="black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наркотическим и лекарственным</a:t>
            </a:r>
            <a:endParaRPr lang="ru-RU" sz="2400" dirty="0">
              <a:solidFill>
                <a:prstClr val="black"/>
              </a:solidFill>
              <a:highlight>
                <a:srgbClr val="FFFF00"/>
              </a:highligh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веществам.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475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>
            <a:extLst>
              <a:ext uri="{FF2B5EF4-FFF2-40B4-BE49-F238E27FC236}">
                <a16:creationId xmlns:a16="http://schemas.microsoft.com/office/drawing/2014/main" id="{7667B6BC-7DD2-4214-9FB1-C4897B8308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22" y="728870"/>
            <a:ext cx="10827026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5251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D3E41-A080-4DD4-AFD9-598829372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1.Тест волна.</a:t>
            </a:r>
            <a:br>
              <a:rPr lang="ru-RU" sz="4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0B0C33-5876-4132-8A56-DA5AF5DA51E3}"/>
              </a:ext>
            </a:extLst>
          </p:cNvPr>
          <p:cNvSpPr txBox="1"/>
          <p:nvPr/>
        </p:nvSpPr>
        <p:spPr>
          <a:xfrm>
            <a:off x="1338470" y="1815548"/>
            <a:ext cx="9289773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Углеводороды - органические соединения, состоящие их атомов углерода и водорода? (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24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Алкены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своих названиях имеют суффикс –ан? (____)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 У </a:t>
            </a:r>
            <a:r>
              <a:rPr lang="ru-RU" sz="24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Алкинов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в молекулах имеется одна двойная связь? (____)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 Диены являются обладателями двух двойных связей? (____)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В молекуле метана атомы углерода имеют sp3 гибридизацию? (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6. Из бутина-1 можно получить синтетический каучук? (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7. Арены – ароматические углеводороды? (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8. Арены представляют собой правильный пятиугольник? (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ru-RU" sz="24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Алканы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способны к реакциям замещения? (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l"/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10. Общая формула </a:t>
            </a:r>
            <a:r>
              <a:rPr lang="ru-RU" sz="2400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алканов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СnH2n-2? (</a:t>
            </a: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ru-RU" sz="24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814165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4" name="Picture 12">
            <a:extLst>
              <a:ext uri="{FF2B5EF4-FFF2-40B4-BE49-F238E27FC236}">
                <a16:creationId xmlns:a16="http://schemas.microsoft.com/office/drawing/2014/main" id="{19C34381-6F1F-4ECA-960F-3D222D3B1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36" y="571500"/>
            <a:ext cx="1054873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8384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BF986-EA75-40CC-B7BF-250FD2C749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Лабораторный опыт.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Влияние спирта на структуру белковой молекулы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8BE8022-0651-4A7E-9302-4C5CB466570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: </a:t>
            </a:r>
          </a:p>
          <a:p>
            <a:pPr algn="just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пипетка-капельница, </a:t>
            </a:r>
            <a:r>
              <a:rPr lang="ru-RU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пробир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b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ки</a:t>
            </a: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- 2 шт., штатив для пробирок.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Реактивы и материалы: этиловый спирт (96% или одеколон), раствор яичного белка, чистая вода</a:t>
            </a:r>
          </a:p>
          <a:p>
            <a:pPr algn="ctr"/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Ход работы</a:t>
            </a:r>
            <a:endParaRPr lang="ru-RU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Налейте в две пробирки по 2 мл раствора яичного белка.</a:t>
            </a:r>
          </a:p>
          <a:p>
            <a:endParaRPr lang="ru-RU" dirty="0"/>
          </a:p>
        </p:txBody>
      </p:sp>
      <p:pic>
        <p:nvPicPr>
          <p:cNvPr id="25602" name="Picture 2">
            <a:extLst>
              <a:ext uri="{FF2B5EF4-FFF2-40B4-BE49-F238E27FC236}">
                <a16:creationId xmlns:a16="http://schemas.microsoft.com/office/drawing/2014/main" id="{EBDBCBD4-0A44-4EBC-9C21-67FEDA1F9AA9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4404" y="2834641"/>
            <a:ext cx="1817706" cy="141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>
            <a:extLst>
              <a:ext uri="{FF2B5EF4-FFF2-40B4-BE49-F238E27FC236}">
                <a16:creationId xmlns:a16="http://schemas.microsoft.com/office/drawing/2014/main" id="{FE46F02D-A9F5-4568-840E-B22A2D106A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247" y="3129363"/>
            <a:ext cx="980661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724C166-3E58-42A3-8A2B-F6ABDEFB2033}"/>
              </a:ext>
            </a:extLst>
          </p:cNvPr>
          <p:cNvSpPr txBox="1"/>
          <p:nvPr/>
        </p:nvSpPr>
        <p:spPr>
          <a:xfrm rot="10800000" flipV="1">
            <a:off x="6599580" y="4762452"/>
            <a:ext cx="471830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2</a:t>
            </a:r>
            <a:r>
              <a:rPr lang="ru-RU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.</a:t>
            </a:r>
            <a:r>
              <a:rPr lang="ru-RU" sz="20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одну пробирку добавьте 4-8 мл воды, а в другую - столько же этилового спирта. Срав­ните оба раствора.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3018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>
            <a:extLst>
              <a:ext uri="{FF2B5EF4-FFF2-40B4-BE49-F238E27FC236}">
                <a16:creationId xmlns:a16="http://schemas.microsoft.com/office/drawing/2014/main" id="{3DB7C934-2C95-4FAC-87B6-990AEEA021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7" y="728870"/>
            <a:ext cx="10535478" cy="5446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3771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>
            <a:extLst>
              <a:ext uri="{FF2B5EF4-FFF2-40B4-BE49-F238E27FC236}">
                <a16:creationId xmlns:a16="http://schemas.microsoft.com/office/drawing/2014/main" id="{420F9782-A13E-4C04-96AD-FDE60EE4D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91" y="649357"/>
            <a:ext cx="10522226" cy="5539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30547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E9C70812-E4F1-495F-BB24-D79228406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26" y="689114"/>
            <a:ext cx="10641496" cy="542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09322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999EE0FD-A905-4540-AEB9-888AF0B4E8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96" y="702364"/>
            <a:ext cx="10482467" cy="5486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42675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>
            <a:extLst>
              <a:ext uri="{FF2B5EF4-FFF2-40B4-BE49-F238E27FC236}">
                <a16:creationId xmlns:a16="http://schemas.microsoft.com/office/drawing/2014/main" id="{ABDF72A6-0545-4647-A1FE-EBA1EE454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3" y="695325"/>
            <a:ext cx="10455965" cy="546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14151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>
            <a:extLst>
              <a:ext uri="{FF2B5EF4-FFF2-40B4-BE49-F238E27FC236}">
                <a16:creationId xmlns:a16="http://schemas.microsoft.com/office/drawing/2014/main" id="{A61BBCCE-7C56-4FED-9820-84CC2551AC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8" y="649358"/>
            <a:ext cx="10601739" cy="556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0181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44818E9F-D37E-4773-A465-60FCE4ED6F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896" y="689112"/>
            <a:ext cx="10469217" cy="54731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2350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>
            <a:extLst>
              <a:ext uri="{FF2B5EF4-FFF2-40B4-BE49-F238E27FC236}">
                <a16:creationId xmlns:a16="http://schemas.microsoft.com/office/drawing/2014/main" id="{90FD1467-3536-43B7-AB57-22B79B5EC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652" y="742122"/>
            <a:ext cx="10442713" cy="526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2982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F9EBB6-53FB-4D12-8060-45E1399F5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0" lang="ru-RU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Распределить данные вещества по классам органических соединений.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DEABE07-C0B6-47FD-877A-D83D9D93C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914400" lvl="2" indent="0">
              <a:buNone/>
            </a:pP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Распределить данные вещества по уже изученным классам органических соединений: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СH4,C3H6,C5H12,C4H6,C6H6,C3H8, C2H4,C5H10,C2H2,C2H5OH,C2H4(OH)2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А) Какие соединения вам незнакомы? Прочитайте их формулы.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Б) Чем отличаются формулы незнакомых соединений от ранее изученных?</a:t>
            </a:r>
            <a:br>
              <a:rPr kumimoji="0" lang="ru-RU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0564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>
            <a:extLst>
              <a:ext uri="{FF2B5EF4-FFF2-40B4-BE49-F238E27FC236}">
                <a16:creationId xmlns:a16="http://schemas.microsoft.com/office/drawing/2014/main" id="{A6755FDC-748B-4BE8-834C-A3C76EACC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9" y="649357"/>
            <a:ext cx="10455964" cy="547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1261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>
            <a:extLst>
              <a:ext uri="{FF2B5EF4-FFF2-40B4-BE49-F238E27FC236}">
                <a16:creationId xmlns:a16="http://schemas.microsoft.com/office/drawing/2014/main" id="{1D17146E-72E5-4588-BC02-382D2E89F5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148" y="571500"/>
            <a:ext cx="10442713" cy="5617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4784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0CDEFF-906A-46DD-83A5-FE57FBD3F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449102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Закрепление. Выберите правильные утверждения.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1466EC-FC72-4779-A1AF-22C8C5B71E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616765"/>
            <a:ext cx="9717156" cy="4041913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Гидроксогруппа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функциональной группой спиртов.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Вещество с формулой СН3 – СН2 – СН2 – СН2 – ОН называется бутанол – 2.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Пентанол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является гомологом этанола.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спиртов не характерна водородная связь.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Спирты – жидкости с неприятными запахами.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Этанол не реагирует с активными металлами.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перечне наркотических веществ находится этанол.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Метиловый спирт не вызывает поражения зрительного нерва.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 разрушает структуру белковой молекулы.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52744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3DF097-230C-4E6D-9BFD-440D20BFA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982132"/>
            <a:ext cx="9187068" cy="316581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Верны ли утверждения:</a:t>
            </a:r>
            <a:br>
              <a:rPr lang="ru-RU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B7B6FE-5FAA-4F9E-8A0E-FDFBA86A94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603513"/>
            <a:ext cx="9601196" cy="4272355"/>
          </a:xfrm>
        </p:spPr>
        <p:txBody>
          <a:bodyPr>
            <a:normAutofit fontScale="85000" lnSpcReduction="10000"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Многие люди считают, что алкогольные напитки улучшают аппетит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Всего одна рюмка коньяка или водки снимают стенокардию. Алкоголь укрепляет кровеносные системы.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Лекарственные настойки готовят на основе этанола.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Пиво – это дар солнца, божественный напиток, солнечный нектар, жидкий хлеб.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Алкоголь влияет только на яйцеклетки, а на сперматозоиды – нет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Парфюмерные препараты производят на основе этилового спирта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Окисляясь в печени, спирты превращаются в альдегиды, т.е. вреден и страшен не сам спирт, а продукт его окисления.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Метанол и этанол хорошо растворимы в воде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хорошо, придя с работы, снять усталость, выпив вина.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кондитерском деле применяют метиловый спирт.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4197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AE99C6D-08CD-46F9-B434-8732D5F79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1577009"/>
            <a:ext cx="9279833" cy="159026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Заполните таблицу. Плюсы и минусы этилового спирта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C8D8E308-DE91-402F-8E2B-4027D8F54DC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4869306"/>
              </p:ext>
            </p:extLst>
          </p:nvPr>
        </p:nvGraphicFramePr>
        <p:xfrm>
          <a:off x="2279375" y="2716695"/>
          <a:ext cx="7315200" cy="2433176"/>
        </p:xfrm>
        <a:graphic>
          <a:graphicData uri="http://schemas.openxmlformats.org/drawingml/2006/table">
            <a:tbl>
              <a:tblPr firstRow="1" firstCol="1" bandRow="1"/>
              <a:tblGrid>
                <a:gridCol w="3676259">
                  <a:extLst>
                    <a:ext uri="{9D8B030D-6E8A-4147-A177-3AD203B41FA5}">
                      <a16:colId xmlns:a16="http://schemas.microsoft.com/office/drawing/2014/main" val="3695058835"/>
                    </a:ext>
                  </a:extLst>
                </a:gridCol>
                <a:gridCol w="3638941">
                  <a:extLst>
                    <a:ext uri="{9D8B030D-6E8A-4147-A177-3AD203B41FA5}">
                      <a16:colId xmlns:a16="http://schemas.microsoft.com/office/drawing/2014/main" val="1869990850"/>
                    </a:ext>
                  </a:extLst>
                </a:gridCol>
              </a:tblGrid>
              <a:tr h="2104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Плюсы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Минусы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652760"/>
                  </a:ext>
                </a:extLst>
              </a:tr>
              <a:tr h="4348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1959678"/>
                  </a:ext>
                </a:extLst>
              </a:tr>
              <a:tr h="210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91730"/>
                  </a:ext>
                </a:extLst>
              </a:tr>
              <a:tr h="210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301704"/>
                  </a:ext>
                </a:extLst>
              </a:tr>
              <a:tr h="2309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5345163"/>
                  </a:ext>
                </a:extLst>
              </a:tr>
              <a:tr h="2818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5062601"/>
                  </a:ext>
                </a:extLst>
              </a:tr>
              <a:tr h="2534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2599957"/>
                  </a:ext>
                </a:extLst>
              </a:tr>
              <a:tr h="210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1094724"/>
                  </a:ext>
                </a:extLst>
              </a:tr>
              <a:tr h="210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8562564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33A574C0-F884-4C99-A3B6-5449B1095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Значение этилового спирта. Заполнение таблицы: </a:t>
            </a:r>
            <a:endParaRPr kumimoji="0" lang="ru-RU" altLang="ru-RU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1963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>
            <a:extLst>
              <a:ext uri="{FF2B5EF4-FFF2-40B4-BE49-F238E27FC236}">
                <a16:creationId xmlns:a16="http://schemas.microsoft.com/office/drawing/2014/main" id="{2BFA479C-DEB2-41FB-8427-E71AD458D9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78" y="689112"/>
            <a:ext cx="10628244" cy="549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50755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2BECF9-A3D7-4EE6-B86B-F453936B9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Выведем тему урока, загадывая эту загадку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C109C6-436D-4E34-87D3-BD879FB22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674027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ru-RU" sz="40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 мы не простые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известны с древних пор.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медицине применимы: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Дать инфекции отпор.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 свойствам мы не так просты,</a:t>
            </a:r>
            <a:b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называемся …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025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CCF7439-69D4-4FEF-BFB8-453F21691BF5}"/>
              </a:ext>
            </a:extLst>
          </p:cNvPr>
          <p:cNvSpPr txBox="1"/>
          <p:nvPr/>
        </p:nvSpPr>
        <p:spPr>
          <a:xfrm>
            <a:off x="1577009" y="834886"/>
            <a:ext cx="923676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32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с вами познакомимся с составом, строением, изомерией, номенклатурой и свойствами этих соединений. А также узнаем, какие бывают спирты, какие опасности могут быть скрыты в их свойствах. Эти вещества известны человеку с глубокой древности. Название одного из них </a:t>
            </a:r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(этанола) </a:t>
            </a:r>
            <a:r>
              <a:rPr lang="ru-RU" sz="32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означает в переводе с арабского языка </a:t>
            </a:r>
            <a:r>
              <a:rPr lang="ru-RU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“одурманивающий”. </a:t>
            </a:r>
            <a:r>
              <a:rPr lang="ru-RU" sz="32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широко применяется в различных производствах и синтезах. Обладает дезинфицирующими свойствами 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13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8CEA513-1CA9-491D-BD57-0B407AB9F71B}"/>
              </a:ext>
            </a:extLst>
          </p:cNvPr>
          <p:cNvSpPr txBox="1"/>
          <p:nvPr/>
        </p:nvSpPr>
        <p:spPr>
          <a:xfrm>
            <a:off x="1881809" y="781879"/>
            <a:ext cx="9104243" cy="9463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Спирты</a:t>
            </a:r>
            <a:r>
              <a:rPr lang="ru-RU" sz="5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  <a:endParaRPr lang="ru-RU" sz="5400" b="1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D7170EE-C614-4642-B683-E7FEEAAF5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383" y="675861"/>
            <a:ext cx="10641495" cy="530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408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D580CC7E-338A-4A24-9D23-141ED097C8AD}"/>
              </a:ext>
            </a:extLst>
          </p:cNvPr>
          <p:cNvSpPr txBox="1"/>
          <p:nvPr/>
        </p:nvSpPr>
        <p:spPr>
          <a:xfrm>
            <a:off x="1298713" y="755375"/>
            <a:ext cx="10071651" cy="3973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Классификация спиртов: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По характеру углеродного радикала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По количеству гидроксильных групп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3.По характеру атома с которым связана гидроксильная группа</a:t>
            </a:r>
            <a:endParaRPr lang="ru-RU" sz="4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70874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33396FC-23CD-4B68-8FC3-8D5F957C04B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80661"/>
            <a:ext cx="9117496" cy="4704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87028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5A1DF3EA-AED9-48DD-8502-2B3713C2B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9687" y="742122"/>
            <a:ext cx="10151165" cy="532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2943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253</TotalTime>
  <Words>831</Words>
  <Application>Microsoft Office PowerPoint</Application>
  <PresentationFormat>Широкоэкранный</PresentationFormat>
  <Paragraphs>98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2" baseType="lpstr">
      <vt:lpstr>Arial</vt:lpstr>
      <vt:lpstr>Calibri</vt:lpstr>
      <vt:lpstr>Garamond</vt:lpstr>
      <vt:lpstr>Symbol</vt:lpstr>
      <vt:lpstr>Times New Roman</vt:lpstr>
      <vt:lpstr>Verdana</vt:lpstr>
      <vt:lpstr>Натуральные материалы</vt:lpstr>
      <vt:lpstr>   Спирты. Токсичное воздействие этанола на организм человека:  причины и последствия</vt:lpstr>
      <vt:lpstr>Задание 1.Тест волна. </vt:lpstr>
      <vt:lpstr>Задание 2. Распределить данные вещества по классам органических соединений.</vt:lpstr>
      <vt:lpstr>Выведем тему урока, загадывая эту загадку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Лабораторный опыт. Влияние спирта на структуру белковой молекулы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Закрепление. Выберите правильные утверждения.</vt:lpstr>
      <vt:lpstr>Верны ли утверждения: </vt:lpstr>
      <vt:lpstr>Заполните таблицу. Плюсы и минусы этилового спирта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Спирты. Токсичное воздействие этанола на организм человека:  причины и последствия</dc:title>
  <dc:creator>Гульнара</dc:creator>
  <cp:lastModifiedBy>Гульнара</cp:lastModifiedBy>
  <cp:revision>1</cp:revision>
  <dcterms:created xsi:type="dcterms:W3CDTF">2023-01-31T11:15:55Z</dcterms:created>
  <dcterms:modified xsi:type="dcterms:W3CDTF">2023-01-31T15:29:31Z</dcterms:modified>
</cp:coreProperties>
</file>