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6" r:id="rId3"/>
    <p:sldId id="258" r:id="rId4"/>
    <p:sldId id="273" r:id="rId5"/>
    <p:sldId id="274" r:id="rId6"/>
    <p:sldId id="275" r:id="rId7"/>
    <p:sldId id="266" r:id="rId8"/>
    <p:sldId id="265" r:id="rId9"/>
    <p:sldId id="260" r:id="rId10"/>
    <p:sldId id="271" r:id="rId11"/>
    <p:sldId id="272" r:id="rId12"/>
    <p:sldId id="261" r:id="rId13"/>
    <p:sldId id="262" r:id="rId14"/>
    <p:sldId id="270" r:id="rId15"/>
    <p:sldId id="263" r:id="rId16"/>
    <p:sldId id="26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99"/>
    <a:srgbClr val="008000"/>
    <a:srgbClr val="993366"/>
    <a:srgbClr val="0066FF"/>
    <a:srgbClr val="FF0066"/>
    <a:srgbClr val="33CC33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DC3CF2-D1BA-4155-BDE4-0B976E7EC7A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E4B10-B878-4C22-83E8-EC005D678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2E4B10-B878-4C22-83E8-EC005D678C0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Всем детям на земле нужна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Семьи волшебная страна,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Чтобы они могли взрослеть,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Чтобы они могли взлететь.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Семья – защита от обид,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Для малышей она, как щит,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Как прочная для них броня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От холода и от огня.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ТРАДИЦИИ СЕМЬИ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42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3528" y="908720"/>
            <a:ext cx="4499992" cy="298616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41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92080" y="1988840"/>
            <a:ext cx="3299276" cy="453650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bg2">
                <a:lumMod val="2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23528" y="4221088"/>
            <a:ext cx="56168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Традиции семьи К.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посещение памятных мест, парков,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отдых на природе, совместные занятия спортом.</a:t>
            </a:r>
            <a:endParaRPr lang="ru-RU" dirty="0" smtClean="0"/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109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1484784"/>
            <a:ext cx="4104456" cy="418641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33CC3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257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932040" y="260648"/>
            <a:ext cx="3600400" cy="623731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-8BDB162B-1442220-9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8064" y="620688"/>
            <a:ext cx="2949792" cy="393305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bg2">
                <a:lumMod val="1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AG08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59632" y="1556792"/>
            <a:ext cx="3124616" cy="414908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716016" y="5085184"/>
            <a:ext cx="4573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Традиции семьи С. –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совместный труд и отдых.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_20170315_172702_B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628800"/>
            <a:ext cx="2736304" cy="3648405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PIC-20140526-14390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36292" y="476672"/>
            <a:ext cx="4112171" cy="561662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198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3968" y="3068960"/>
            <a:ext cx="4067944" cy="305095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D60093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0187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836712"/>
            <a:ext cx="3206525" cy="403244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4788024" y="1340768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0066"/>
                </a:solidFill>
              </a:rPr>
              <a:t>Традиции семьи М.– совместные поездки, посещение парков.</a:t>
            </a:r>
            <a:endParaRPr lang="ru-RU" dirty="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020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764704"/>
            <a:ext cx="3219822" cy="4293096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0207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16016" y="1484784"/>
            <a:ext cx="3456384" cy="461713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660066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_20170411_19103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372200" y="3140968"/>
            <a:ext cx="2304256" cy="324036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P_20170411_19121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491880" y="2204864"/>
            <a:ext cx="2333858" cy="386104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P_20170411_1925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9552" y="908720"/>
            <a:ext cx="2448272" cy="381642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11960" y="836712"/>
            <a:ext cx="4252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Традиция семьи К. –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совместные занятия спортом.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1196752"/>
            <a:ext cx="53635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Спасибо!</a:t>
            </a:r>
          </a:p>
          <a:p>
            <a:pPr algn="ctr"/>
            <a:r>
              <a:rPr lang="ru-RU" sz="7200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Благодарим </a:t>
            </a:r>
          </a:p>
          <a:p>
            <a:pPr algn="ctr"/>
            <a:r>
              <a:rPr lang="ru-RU" sz="7200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за внимание!</a:t>
            </a:r>
            <a:endParaRPr lang="ru-RU" sz="7200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49694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D60093"/>
                </a:solidFill>
              </a:rPr>
              <a:t>Здравствуйте, уважаемые родители! 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dirty="0" smtClean="0">
                <a:solidFill>
                  <a:srgbClr val="0070C0"/>
                </a:solidFill>
              </a:rPr>
              <a:t>Сегодня мы поговорим о семейных традициях и их значении для каждого из нас и в жизни наших детей.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Семейные традиции – это духовная атмосфера дома, которая включает в себя уклад жизни и привычки его обитателей, которые передаются из поколения в поколения.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Понятие «традиция» восходит к латинскому </a:t>
            </a:r>
            <a:r>
              <a:rPr lang="ru-RU" dirty="0" err="1" smtClean="0">
                <a:solidFill>
                  <a:srgbClr val="0070C0"/>
                </a:solidFill>
              </a:rPr>
              <a:t>traditio</a:t>
            </a:r>
            <a:r>
              <a:rPr lang="ru-RU" dirty="0" smtClean="0">
                <a:solidFill>
                  <a:srgbClr val="0070C0"/>
                </a:solidFill>
              </a:rPr>
              <a:t>, означающему «передавать». Первоначально это слово использовалось в буквальном значении, обозначая материальное действие, такое как даже отдать свою дочь замуж в старославянские времена. Далее этот термин принял нематериальное значение и подразумевал, передачу определенных умений и навыков нескольких поколений семей друг от друга. По словарю В. Даля «традиция» - это преданье, все, что устно перешло от одного поколенья на другое (взгляды, вкусы, обычаи).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Какие традиции живут в вашем доме? Наверняка те, которые запомнились Вам в детстве. Вспомните слова из песни: «Родительский дом-начало начал, ты в жизни моей особый причал!»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620688"/>
            <a:ext cx="799288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Что же такое семейные традиции?</a:t>
            </a:r>
          </a:p>
          <a:p>
            <a:pPr algn="ctr"/>
            <a:endParaRPr lang="ru-RU" sz="2800" dirty="0" smtClean="0">
              <a:solidFill>
                <a:schemeClr val="accent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Семейные праздники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Выезды на природу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Вечерние прогулки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Совместные занятия спортом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Совместный труд, отдых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Посещение культурных мероприятий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Торжественный семейный обед по выходным дням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Приобщение детей к истории семьи: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(участие в акции «Бессмертный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полк, совместное изготовление  семейного дерева,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посещение родственников  в праздники и помощь им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 трудные времена)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Игры по вечерам и многое, многое другое.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7048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D60093"/>
                </a:solidFill>
              </a:rPr>
              <a:t>А еще семейные традиции и ритуалы:</a:t>
            </a:r>
          </a:p>
          <a:p>
            <a:endParaRPr lang="ru-RU" dirty="0" smtClean="0"/>
          </a:p>
          <a:p>
            <a:pPr algn="just"/>
            <a:r>
              <a:rPr lang="ru-RU" dirty="0" smtClean="0">
                <a:solidFill>
                  <a:srgbClr val="FF0066"/>
                </a:solidFill>
              </a:rPr>
              <a:t>позволяют ребёнку ощущать стабильность жизненного уклада: "при любой погоде" в вашей семье состоится то, что заведено;</a:t>
            </a:r>
          </a:p>
          <a:p>
            <a:pPr algn="just"/>
            <a:r>
              <a:rPr lang="ru-RU" dirty="0" smtClean="0">
                <a:solidFill>
                  <a:srgbClr val="0066FF"/>
                </a:solidFill>
              </a:rPr>
              <a:t>дают ему чувство уверенности в окружающем мире и защищенности;</a:t>
            </a:r>
          </a:p>
          <a:p>
            <a:pPr algn="just"/>
            <a:r>
              <a:rPr lang="ru-RU" dirty="0" smtClean="0">
                <a:solidFill>
                  <a:srgbClr val="993366"/>
                </a:solidFill>
              </a:rPr>
              <a:t>настраивают  на оптимизм и позитивное восприятие жизни, когда "каждый день – праздник";</a:t>
            </a:r>
          </a:p>
          <a:p>
            <a:pPr algn="just"/>
            <a:r>
              <a:rPr lang="ru-RU" dirty="0" smtClean="0">
                <a:solidFill>
                  <a:srgbClr val="008000"/>
                </a:solidFill>
              </a:rPr>
              <a:t>создают неповторимые детские воспоминания, о которых малыш будет когда-нибудь рассказывать своим детям;</a:t>
            </a:r>
          </a:p>
          <a:p>
            <a:pPr algn="just"/>
            <a:r>
              <a:rPr lang="ru-RU" dirty="0" smtClean="0">
                <a:solidFill>
                  <a:schemeClr val="accent3"/>
                </a:solidFill>
              </a:rPr>
              <a:t>позволяют ощутить гордость за себя и свою семью.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Вам вполне по силам создать несколько семейных традиций, которых, возможно, будут придерживаться дети и внуки! Не забудьте  только важные правила: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>
                <a:solidFill>
                  <a:srgbClr val="D60093"/>
                </a:solidFill>
              </a:rPr>
              <a:t>повторяющееся событие должно быть для малыша ярким, позитивным, запоминающимся;</a:t>
            </a:r>
          </a:p>
          <a:p>
            <a:pPr algn="just"/>
            <a:r>
              <a:rPr lang="ru-RU" dirty="0" smtClean="0">
                <a:solidFill>
                  <a:srgbClr val="D60093"/>
                </a:solidFill>
              </a:rPr>
              <a:t>традиция на то и традиция, чтобы соблюдаться всегда;</a:t>
            </a:r>
            <a:endParaRPr lang="ru-RU" dirty="0">
              <a:solidFill>
                <a:srgbClr val="D60093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620688"/>
            <a:ext cx="756084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Существуют разные народные пословицы и поговорки о семье. Попробуйте объяснить их смысл для вас лично.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D60093"/>
                </a:solidFill>
              </a:rPr>
              <a:t>В гостях хорошо, а дома лучше.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В дружной семье и в холод тепло.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В семье согласно,  так и дело идёт прекрасно.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Везде хорошо, но дома лучше.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Семьей дорожить —счастливым быть.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Хоть тесно, да лучше вместе.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Человек без семьи, что дерево без плодов.</a:t>
            </a:r>
          </a:p>
          <a:p>
            <a:endParaRPr lang="ru-RU" dirty="0" smtClean="0">
              <a:solidFill>
                <a:srgbClr val="D60093"/>
              </a:solidFill>
            </a:endParaRPr>
          </a:p>
          <a:p>
            <a:r>
              <a:rPr lang="ru-RU" dirty="0" smtClean="0">
                <a:solidFill>
                  <a:srgbClr val="D60093"/>
                </a:solidFill>
              </a:rPr>
              <a:t>Нет лучшего дружка, чем родная матушка.</a:t>
            </a:r>
            <a:endParaRPr lang="ru-RU" dirty="0">
              <a:solidFill>
                <a:srgbClr val="D6009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28342"/>
            <a:ext cx="712879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 А сейчас мы немного с вами поиграем: Перед вами на экране написаны слова , связанные с семьей.  Просьба зачитать их и рассказать, что вам вспомнилось интересного из вашей семейной жизни, связанное с этим словом.</a:t>
            </a:r>
          </a:p>
          <a:p>
            <a:endParaRPr lang="ru-RU" dirty="0" smtClean="0">
              <a:solidFill>
                <a:srgbClr val="000099"/>
              </a:solidFill>
            </a:endParaRPr>
          </a:p>
          <a:p>
            <a:r>
              <a:rPr lang="ru-RU" sz="2400" dirty="0" smtClean="0">
                <a:solidFill>
                  <a:srgbClr val="D60093"/>
                </a:solidFill>
              </a:rPr>
              <a:t>Свадьба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Спорт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День рождения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Игры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Генеральная уборка квартиры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Поход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Дача</a:t>
            </a:r>
          </a:p>
          <a:p>
            <a:r>
              <a:rPr lang="ru-RU" sz="2400" dirty="0" smtClean="0">
                <a:solidFill>
                  <a:srgbClr val="D60093"/>
                </a:solidFill>
              </a:rPr>
              <a:t>Новый год</a:t>
            </a:r>
            <a:endParaRPr lang="ru-RU" sz="24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5" y="836712"/>
            <a:ext cx="777686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Всё, что скрепляет семейные узы, помогает в воспитании детей -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всё это и есть семейные традиции.</a:t>
            </a:r>
          </a:p>
          <a:p>
            <a:pPr algn="ctr"/>
            <a:endParaRPr lang="ru-RU" sz="2800" dirty="0" smtClean="0">
              <a:solidFill>
                <a:srgbClr val="7030A0"/>
              </a:solidFill>
            </a:endParaRPr>
          </a:p>
          <a:p>
            <a:pPr algn="ctr"/>
            <a:endParaRPr lang="ru-RU" dirty="0" smtClean="0">
              <a:solidFill>
                <a:srgbClr val="7030A0"/>
              </a:solidFill>
            </a:endParaRPr>
          </a:p>
          <a:p>
            <a:r>
              <a:rPr lang="ru-RU" dirty="0" smtClean="0">
                <a:solidFill>
                  <a:srgbClr val="00B050"/>
                </a:solidFill>
              </a:rPr>
              <a:t>Доверие друг к другу, сохранение его в семье – хорошая традиция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и одна из самых важных задач родителей.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Доверяйте своим детям, выслушивайте их маленькие тайны,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помогайте преодолевать трудности, которые вам иногда могут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показаться несерьёзными,  для них очень важна ваша поддержка.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И тогда через много лет к вам вернётся добро, которое вы вложили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в своих детей.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712879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Проект «Традиции семьи»</a:t>
            </a:r>
          </a:p>
          <a:p>
            <a:pPr algn="ctr"/>
            <a:r>
              <a:rPr lang="ru-RU" sz="2800" dirty="0" smtClean="0">
                <a:solidFill>
                  <a:srgbClr val="00B0F0"/>
                </a:solidFill>
              </a:rPr>
              <a:t>в старшей группе № 12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В проекте участвовали семьи:</a:t>
            </a:r>
          </a:p>
          <a:p>
            <a:pPr algn="ctr"/>
            <a:endParaRPr lang="ru-RU" sz="2400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Д.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К.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С.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М.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К.</a:t>
            </a:r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Воспитатель: </a:t>
            </a:r>
            <a:r>
              <a:rPr lang="ru-RU" sz="2400" dirty="0" err="1" smtClean="0">
                <a:solidFill>
                  <a:srgbClr val="7030A0"/>
                </a:solidFill>
              </a:rPr>
              <a:t>О.В.Клочко</a:t>
            </a:r>
            <a:endParaRPr lang="ru-RU" sz="2400" dirty="0" smtClean="0">
              <a:solidFill>
                <a:srgbClr val="7030A0"/>
              </a:solidFill>
            </a:endParaRP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56176" y="1628800"/>
            <a:ext cx="2476276" cy="3880350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92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475656" y="332656"/>
            <a:ext cx="3456384" cy="275996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G_09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79712" y="3933056"/>
            <a:ext cx="3815916" cy="2543944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11560" y="3284984"/>
            <a:ext cx="5181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Традиция семьи Д.  - участие в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акции «Бессмертный полк»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161</TotalTime>
  <Words>474</Words>
  <Application>Microsoft Office PowerPoint</Application>
  <PresentationFormat>Экран (4:3)</PresentationFormat>
  <Paragraphs>108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ТРАДИЦИИ СЕМЬИ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СЕМЬИ </dc:title>
  <dc:creator>пк1</dc:creator>
  <cp:lastModifiedBy>пк1</cp:lastModifiedBy>
  <cp:revision>21</cp:revision>
  <dcterms:created xsi:type="dcterms:W3CDTF">2017-03-08T18:33:56Z</dcterms:created>
  <dcterms:modified xsi:type="dcterms:W3CDTF">2024-10-27T08:03:19Z</dcterms:modified>
</cp:coreProperties>
</file>