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gif" ContentType="image/gif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6" r:id="rId2"/>
    <p:sldMasterId id="2147483700" r:id="rId3"/>
  </p:sldMasterIdLst>
  <p:notesMasterIdLst>
    <p:notesMasterId r:id="rId27"/>
  </p:notesMasterIdLst>
  <p:sldIdLst>
    <p:sldId id="345" r:id="rId4"/>
    <p:sldId id="257" r:id="rId5"/>
    <p:sldId id="258" r:id="rId6"/>
    <p:sldId id="319" r:id="rId7"/>
    <p:sldId id="320" r:id="rId8"/>
    <p:sldId id="321" r:id="rId9"/>
    <p:sldId id="322" r:id="rId10"/>
    <p:sldId id="323" r:id="rId11"/>
    <p:sldId id="324" r:id="rId12"/>
    <p:sldId id="325" r:id="rId13"/>
    <p:sldId id="326" r:id="rId14"/>
    <p:sldId id="327" r:id="rId15"/>
    <p:sldId id="328" r:id="rId16"/>
    <p:sldId id="329" r:id="rId17"/>
    <p:sldId id="330" r:id="rId18"/>
    <p:sldId id="331" r:id="rId19"/>
    <p:sldId id="332" r:id="rId20"/>
    <p:sldId id="333" r:id="rId21"/>
    <p:sldId id="334" r:id="rId22"/>
    <p:sldId id="335" r:id="rId23"/>
    <p:sldId id="336" r:id="rId24"/>
    <p:sldId id="337" r:id="rId25"/>
    <p:sldId id="338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33"/>
    <a:srgbClr val="DBD3E5"/>
    <a:srgbClr val="AE5DFF"/>
    <a:srgbClr val="F3F4E2"/>
    <a:srgbClr val="FFFF99"/>
    <a:srgbClr val="BCCDEE"/>
    <a:srgbClr val="D4D3DF"/>
    <a:srgbClr val="642F04"/>
    <a:srgbClr val="351413"/>
    <a:srgbClr val="21291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18" autoAdjust="0"/>
  </p:normalViewPr>
  <p:slideViewPr>
    <p:cSldViewPr>
      <p:cViewPr>
        <p:scale>
          <a:sx n="75" d="100"/>
          <a:sy n="75" d="100"/>
        </p:scale>
        <p:origin x="-2664" y="-8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963BEF-93B8-46E2-9E17-1E082CCA5161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6637E2-DC3F-4D12-BC14-6992AC1D16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456003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9413D5-C178-4D2A-87C4-B25D6DF7E349}" type="slidenum">
              <a:rPr lang="ru-RU" smtClean="0"/>
              <a:pPr/>
              <a:t>2</a:t>
            </a:fld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11</a:t>
            </a:fld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12</a:t>
            </a:fld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13</a:t>
            </a:fld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14</a:t>
            </a:fld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15</a:t>
            </a:fld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16</a:t>
            </a:fld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17</a:t>
            </a:fld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18</a:t>
            </a:fld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19</a:t>
            </a:fld>
            <a:endParaRPr 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20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415503-F96C-444A-9BF1-735A2AC34F68}" type="slidenum">
              <a:rPr lang="ru-RU" smtClean="0"/>
              <a:pPr/>
              <a:t>3</a:t>
            </a:fld>
            <a:endParaRPr lang="ru-RU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21</a:t>
            </a:fld>
            <a:endParaRPr lang="ru-RU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22</a:t>
            </a:fld>
            <a:endParaRPr lang="ru-RU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23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8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9</a:t>
            </a:fld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10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:\ProPowerPoint\Шаблоны\В работе\Мы помним\Pomni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848" y="4149080"/>
            <a:ext cx="7772400" cy="115212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63780" y="5877272"/>
            <a:ext cx="6400800" cy="7200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91486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77000" y="1676400"/>
            <a:ext cx="1828800" cy="49069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90600" y="1676400"/>
            <a:ext cx="5334000" cy="49069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3/4/2022</a:t>
            </a:fld>
            <a:endParaRPr lang="en-US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3/4/2022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3/4/2022</a:t>
            </a:fld>
            <a:endParaRPr lang="en-US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3/4/2022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3/4/2022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416477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3/4/2022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3/4/2022</a:t>
            </a:fld>
            <a:endParaRPr lang="en-US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3/4/2022</a:t>
            </a:fld>
            <a:endParaRPr lang="en-US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3/4/2022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3/4/2022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3/4/2022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8032C04-C30A-4CC7-ACC3-8D07A76C134E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914400"/>
            <a:ext cx="7772400" cy="704850"/>
          </a:xfrm>
          <a:effectLst>
            <a:outerShdw algn="ctr" rotWithShape="0">
              <a:schemeClr val="bg1"/>
            </a:outerShdw>
          </a:effectLst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1447800"/>
            <a:ext cx="7772400" cy="457200"/>
          </a:xfrm>
          <a:effectLst>
            <a:outerShdw algn="ctr" rotWithShape="0">
              <a:schemeClr val="bg1"/>
            </a:outerShdw>
          </a:effectLst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90600" y="2620963"/>
            <a:ext cx="3581400" cy="396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24400" y="2620963"/>
            <a:ext cx="3581400" cy="396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ProPowerPoint\Шаблоны\В работе\Мы помним\PomnimSlid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51938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60375" y="908050"/>
            <a:ext cx="82296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506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90600" y="1676400"/>
            <a:ext cx="731520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0600" y="2620963"/>
            <a:ext cx="73152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Microsoft Sans Serif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Microsoft Sans Serif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Microsoft Sans Serif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Microsoft Sans Serif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l" eaLnBrk="1" latinLnBrk="0" hangingPunct="1"/>
            <a:fld id="{74CBEAF9-9E58-4CC8-A6FF-6DD8A58DEEA4}" type="datetimeFigureOut">
              <a:rPr lang="en-US" smtClean="0"/>
              <a:pPr algn="l" eaLnBrk="1" latinLnBrk="0" hangingPunct="1"/>
              <a:t>3/4/2022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1.xml"/><Relationship Id="rId1" Type="http://schemas.openxmlformats.org/officeDocument/2006/relationships/audio" Target="file:///C:\Users\User\Desktop\&#1082;&#1074;\&#1059;&#1088;&#1072;&#1083;\&#1091;&#1088;&#1072;&#1083;3.mp3" TargetMode="External"/><Relationship Id="rId4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slide" Target="slide3.xml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jpeg"/><Relationship Id="rId5" Type="http://schemas.openxmlformats.org/officeDocument/2006/relationships/image" Target="../media/image9.jpeg"/><Relationship Id="rId10" Type="http://schemas.openxmlformats.org/officeDocument/2006/relationships/image" Target="../media/image25.jpeg"/><Relationship Id="rId4" Type="http://schemas.openxmlformats.org/officeDocument/2006/relationships/image" Target="../media/image12.png"/><Relationship Id="rId9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jpeg"/><Relationship Id="rId5" Type="http://schemas.openxmlformats.org/officeDocument/2006/relationships/image" Target="../media/image9.jpe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slide" Target="slide3.xml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jpeg"/><Relationship Id="rId5" Type="http://schemas.openxmlformats.org/officeDocument/2006/relationships/image" Target="../media/image9.jpeg"/><Relationship Id="rId10" Type="http://schemas.openxmlformats.org/officeDocument/2006/relationships/image" Target="../media/image30.jpeg"/><Relationship Id="rId4" Type="http://schemas.openxmlformats.org/officeDocument/2006/relationships/image" Target="../media/image12.png"/><Relationship Id="rId9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jpeg"/><Relationship Id="rId5" Type="http://schemas.openxmlformats.org/officeDocument/2006/relationships/image" Target="../media/image9.jpe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slide" Target="slide3.xml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jpeg"/><Relationship Id="rId5" Type="http://schemas.openxmlformats.org/officeDocument/2006/relationships/image" Target="../media/image9.jpe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slide" Target="slide3.xml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jpeg"/><Relationship Id="rId5" Type="http://schemas.openxmlformats.org/officeDocument/2006/relationships/image" Target="../media/image9.jpeg"/><Relationship Id="rId4" Type="http://schemas.openxmlformats.org/officeDocument/2006/relationships/image" Target="../media/image12.png"/><Relationship Id="rId9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jpeg"/><Relationship Id="rId5" Type="http://schemas.openxmlformats.org/officeDocument/2006/relationships/image" Target="../media/image9.jpe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38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jpeg"/><Relationship Id="rId5" Type="http://schemas.openxmlformats.org/officeDocument/2006/relationships/image" Target="../media/image9.jpe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jpeg"/><Relationship Id="rId5" Type="http://schemas.openxmlformats.org/officeDocument/2006/relationships/image" Target="../media/image9.jpeg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jpeg"/><Relationship Id="rId5" Type="http://schemas.openxmlformats.org/officeDocument/2006/relationships/image" Target="../media/image9.jpe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jpeg"/><Relationship Id="rId5" Type="http://schemas.openxmlformats.org/officeDocument/2006/relationships/image" Target="../media/image9.jpeg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slide" Target="slide3.xml"/><Relationship Id="rId7" Type="http://schemas.openxmlformats.org/officeDocument/2006/relationships/image" Target="../media/image4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jpeg"/><Relationship Id="rId5" Type="http://schemas.openxmlformats.org/officeDocument/2006/relationships/image" Target="../media/image9.jpeg"/><Relationship Id="rId4" Type="http://schemas.openxmlformats.org/officeDocument/2006/relationships/image" Target="../media/image12.png"/><Relationship Id="rId9" Type="http://schemas.openxmlformats.org/officeDocument/2006/relationships/image" Target="../media/image4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4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jpeg"/><Relationship Id="rId5" Type="http://schemas.openxmlformats.org/officeDocument/2006/relationships/image" Target="../media/image9.jpeg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jpeg"/><Relationship Id="rId5" Type="http://schemas.openxmlformats.org/officeDocument/2006/relationships/image" Target="../media/image9.jpe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18" Type="http://schemas.openxmlformats.org/officeDocument/2006/relationships/slide" Target="slide19.xml"/><Relationship Id="rId3" Type="http://schemas.openxmlformats.org/officeDocument/2006/relationships/slide" Target="slide4.xml"/><Relationship Id="rId21" Type="http://schemas.openxmlformats.org/officeDocument/2006/relationships/slide" Target="slide22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17" Type="http://schemas.openxmlformats.org/officeDocument/2006/relationships/slide" Target="slide18.xml"/><Relationship Id="rId2" Type="http://schemas.openxmlformats.org/officeDocument/2006/relationships/notesSlide" Target="../notesSlides/notesSlide2.xml"/><Relationship Id="rId16" Type="http://schemas.openxmlformats.org/officeDocument/2006/relationships/slide" Target="slide17.xml"/><Relationship Id="rId20" Type="http://schemas.openxmlformats.org/officeDocument/2006/relationships/slide" Target="slide21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5" Type="http://schemas.openxmlformats.org/officeDocument/2006/relationships/slide" Target="slide16.xml"/><Relationship Id="rId23" Type="http://schemas.openxmlformats.org/officeDocument/2006/relationships/image" Target="../media/image10.png"/><Relationship Id="rId10" Type="http://schemas.openxmlformats.org/officeDocument/2006/relationships/slide" Target="slide11.xml"/><Relationship Id="rId19" Type="http://schemas.openxmlformats.org/officeDocument/2006/relationships/slide" Target="slide20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Relationship Id="rId22" Type="http://schemas.openxmlformats.org/officeDocument/2006/relationships/slide" Target="slide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9.jpeg"/><Relationship Id="rId5" Type="http://schemas.openxmlformats.org/officeDocument/2006/relationships/image" Target="../media/image12.png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4.jpeg"/><Relationship Id="rId5" Type="http://schemas.openxmlformats.org/officeDocument/2006/relationships/image" Target="../media/image9.jpe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slide" Target="slide3.xml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jpeg"/><Relationship Id="rId5" Type="http://schemas.openxmlformats.org/officeDocument/2006/relationships/image" Target="../media/image9.jpeg"/><Relationship Id="rId4" Type="http://schemas.openxmlformats.org/officeDocument/2006/relationships/image" Target="../media/image12.png"/><Relationship Id="rId9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jpeg"/><Relationship Id="rId5" Type="http://schemas.openxmlformats.org/officeDocument/2006/relationships/image" Target="../media/image9.jpe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jpeg"/><Relationship Id="rId5" Type="http://schemas.openxmlformats.org/officeDocument/2006/relationships/image" Target="../media/image9.jpe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jpeg"/><Relationship Id="rId5" Type="http://schemas.openxmlformats.org/officeDocument/2006/relationships/image" Target="../media/image9.jpe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урал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idx="4294967295"/>
          </p:nvPr>
        </p:nvSpPr>
        <p:spPr>
          <a:xfrm>
            <a:off x="287368" y="188913"/>
            <a:ext cx="8642350" cy="6480175"/>
          </a:xfrm>
          <a:ln w="76200">
            <a:solidFill>
              <a:schemeClr val="tx2">
                <a:lumMod val="60000"/>
                <a:lumOff val="40000"/>
              </a:schemeClr>
            </a:solidFill>
          </a:ln>
        </p:spPr>
        <p:txBody>
          <a:bodyPr/>
          <a:lstStyle/>
          <a:p>
            <a:pPr marL="0" indent="0" algn="ctr">
              <a:spcBef>
                <a:spcPts val="600"/>
              </a:spcBef>
              <a:buNone/>
            </a:pPr>
            <a:endParaRPr lang="ru-RU" sz="1000" dirty="0" smtClean="0">
              <a:solidFill>
                <a:srgbClr val="000000"/>
              </a:solidFill>
              <a:latin typeface="Monotype Corsiva" pitchFamily="66" charset="0"/>
            </a:endParaRPr>
          </a:p>
          <a:p>
            <a:pPr marL="0" indent="0" algn="ctr">
              <a:spcBef>
                <a:spcPts val="600"/>
              </a:spcBef>
              <a:buNone/>
            </a:pPr>
            <a:r>
              <a:rPr lang="ru-RU" sz="3000" b="1" i="1" dirty="0" smtClean="0">
                <a:solidFill>
                  <a:schemeClr val="bg2">
                    <a:lumMod val="25000"/>
                  </a:schemeClr>
                </a:solidFill>
                <a:effectLst/>
                <a:latin typeface="Calibri" pitchFamily="34" charset="0"/>
              </a:rPr>
              <a:t>Итоговый урок по теме:</a:t>
            </a:r>
          </a:p>
          <a:p>
            <a:pPr marL="0" indent="0">
              <a:buNone/>
            </a:pPr>
            <a:endParaRPr lang="ru-RU" sz="1900" b="0" i="0" dirty="0" smtClean="0">
              <a:solidFill>
                <a:srgbClr val="000000"/>
              </a:solidFill>
              <a:effectLst/>
              <a:latin typeface="Monotype Corsiva" pitchFamily="66" charset="0"/>
            </a:endParaRPr>
          </a:p>
        </p:txBody>
      </p:sp>
      <p:pic>
        <p:nvPicPr>
          <p:cNvPr id="6" name="Рисунок 5" descr="img7.jpg"/>
          <p:cNvPicPr>
            <a:picLocks noChangeAspect="1"/>
          </p:cNvPicPr>
          <p:nvPr/>
        </p:nvPicPr>
        <p:blipFill>
          <a:blip r:embed="rId4" cstate="print">
            <a:lum bright="-10000" contrast="30000"/>
          </a:blip>
          <a:srcRect l="4454" t="16874" r="7303" b="14067"/>
          <a:stretch>
            <a:fillRect/>
          </a:stretch>
        </p:blipFill>
        <p:spPr>
          <a:xfrm>
            <a:off x="329861" y="1071546"/>
            <a:ext cx="8519642" cy="5214974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="" xmlns:p14="http://schemas.microsoft.com/office/powerpoint/2010/main" val="1204990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bg2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8" name="Рисунок 7" descr="в левй угол игры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4371141"/>
            <a:ext cx="2286016" cy="2286016"/>
          </a:xfrm>
          <a:prstGeom prst="flowChartConnector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10355" y="4820354"/>
            <a:ext cx="925477" cy="9254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4" name="TextBox 13"/>
          <p:cNvSpPr txBox="1"/>
          <p:nvPr/>
        </p:nvSpPr>
        <p:spPr>
          <a:xfrm>
            <a:off x="2267744" y="843961"/>
            <a:ext cx="5832648" cy="58477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i="1" cap="all" dirty="0" smtClean="0">
                <a:solidFill>
                  <a:srgbClr val="FFC000"/>
                </a:solidFill>
                <a:latin typeface="Georgia" panose="02040502050405020303" pitchFamily="18" charset="0"/>
                <a:cs typeface="Times New Roman" pitchFamily="18" charset="0"/>
              </a:rPr>
              <a:t>население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316416" y="843961"/>
            <a:ext cx="648072" cy="55399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000" i="1" cap="all" dirty="0" smtClean="0">
                <a:solidFill>
                  <a:srgbClr val="FFC000"/>
                </a:solidFill>
                <a:latin typeface="Georgia" panose="02040502050405020303" pitchFamily="18" charset="0"/>
                <a:cs typeface="Times New Roman" pitchFamily="18" charset="0"/>
              </a:rPr>
              <a:t>20</a:t>
            </a: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1428728" y="1613118"/>
            <a:ext cx="739174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sz="2400" dirty="0" smtClean="0"/>
              <a:t>Перечислите коренные малочисленные народы, проживающие на территории Урала.</a:t>
            </a:r>
            <a:endParaRPr lang="ru-RU" sz="2400" dirty="0"/>
          </a:p>
        </p:txBody>
      </p:sp>
      <p:grpSp>
        <p:nvGrpSpPr>
          <p:cNvPr id="20" name="Группа 19"/>
          <p:cNvGrpSpPr/>
          <p:nvPr/>
        </p:nvGrpSpPr>
        <p:grpSpPr>
          <a:xfrm>
            <a:off x="2357422" y="2643182"/>
            <a:ext cx="2752344" cy="1828800"/>
            <a:chOff x="2357422" y="2643182"/>
            <a:chExt cx="2752344" cy="1828800"/>
          </a:xfrm>
        </p:grpSpPr>
        <p:pic>
          <p:nvPicPr>
            <p:cNvPr id="13" name="Рисунок 12" descr="ханты.jp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357422" y="2643182"/>
              <a:ext cx="2752344" cy="18288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19" name="TextBox 18"/>
            <p:cNvSpPr txBox="1"/>
            <p:nvPr/>
          </p:nvSpPr>
          <p:spPr>
            <a:xfrm>
              <a:off x="2357422" y="2643182"/>
              <a:ext cx="100380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002060"/>
                  </a:solidFill>
                </a:rPr>
                <a:t>ХАНТЫ</a:t>
              </a:r>
              <a:endParaRPr lang="ru-RU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5143504" y="2643182"/>
            <a:ext cx="2707405" cy="1800000"/>
            <a:chOff x="5143504" y="2643182"/>
            <a:chExt cx="2707405" cy="1800000"/>
          </a:xfrm>
        </p:grpSpPr>
        <p:pic>
          <p:nvPicPr>
            <p:cNvPr id="21" name="Рисунок 20" descr="манси.jp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143504" y="2643182"/>
              <a:ext cx="2707405" cy="18000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22" name="TextBox 21"/>
            <p:cNvSpPr txBox="1"/>
            <p:nvPr/>
          </p:nvSpPr>
          <p:spPr>
            <a:xfrm>
              <a:off x="5143504" y="2643182"/>
              <a:ext cx="939681" cy="338554"/>
            </a:xfrm>
            <a:prstGeom prst="rect">
              <a:avLst/>
            </a:prstGeom>
            <a:solidFill>
              <a:srgbClr val="BCCDEE"/>
            </a:solidFill>
            <a:effectLst>
              <a:softEdge rad="63500"/>
            </a:effectLst>
          </p:spPr>
          <p:txBody>
            <a:bodyPr wrap="none" rtlCol="0">
              <a:spAutoFit/>
            </a:bodyPr>
            <a:lstStyle/>
            <a:p>
              <a:r>
                <a:rPr lang="ru-RU" sz="1600" b="1" dirty="0" smtClean="0">
                  <a:solidFill>
                    <a:srgbClr val="C00000"/>
                  </a:solidFill>
                </a:rPr>
                <a:t>МАНСИ</a:t>
              </a:r>
              <a:endParaRPr lang="ru-RU" sz="1600" b="1" dirty="0">
                <a:solidFill>
                  <a:srgbClr val="C00000"/>
                </a:solidFill>
              </a:endParaRPr>
            </a:p>
          </p:txBody>
        </p:sp>
      </p:grpSp>
      <p:pic>
        <p:nvPicPr>
          <p:cNvPr id="25" name="Рисунок 24" descr="пермяки.jpg"/>
          <p:cNvPicPr>
            <a:picLocks noChangeAspect="1"/>
          </p:cNvPicPr>
          <p:nvPr/>
        </p:nvPicPr>
        <p:blipFill>
          <a:blip r:embed="rId9" cstate="print"/>
          <a:srcRect l="11240" t="8867" r="11416" b="5585"/>
          <a:stretch>
            <a:fillRect/>
          </a:stretch>
        </p:blipFill>
        <p:spPr>
          <a:xfrm>
            <a:off x="5367800" y="4643446"/>
            <a:ext cx="2204596" cy="1828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27" name="Группа 26"/>
          <p:cNvGrpSpPr/>
          <p:nvPr/>
        </p:nvGrpSpPr>
        <p:grpSpPr>
          <a:xfrm>
            <a:off x="2543180" y="4672034"/>
            <a:ext cx="2743200" cy="1828800"/>
            <a:chOff x="2543180" y="4672034"/>
            <a:chExt cx="2743200" cy="1828800"/>
          </a:xfrm>
        </p:grpSpPr>
        <p:pic>
          <p:nvPicPr>
            <p:cNvPr id="24" name="Рисунок 23" descr="ненцы.jpg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543180" y="4672034"/>
              <a:ext cx="2743200" cy="18288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26" name="TextBox 25"/>
            <p:cNvSpPr txBox="1"/>
            <p:nvPr/>
          </p:nvSpPr>
          <p:spPr>
            <a:xfrm>
              <a:off x="2553677" y="4702742"/>
              <a:ext cx="10486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002060"/>
                  </a:solidFill>
                </a:rPr>
                <a:t>НЕНЦЫ</a:t>
              </a:r>
              <a:endParaRPr lang="ru-RU" b="1" dirty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285852" y="1541680"/>
            <a:ext cx="769252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sz="2800" dirty="0" smtClean="0"/>
              <a:t>Укажите главную причину сокращения численности населения района.</a:t>
            </a:r>
            <a:endParaRPr lang="ru-RU" sz="2800" dirty="0"/>
          </a:p>
        </p:txBody>
      </p:sp>
      <p:pic>
        <p:nvPicPr>
          <p:cNvPr id="11" name="Рисунок 10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bg2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8" name="Рисунок 7" descr="в левй угол игры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4371141"/>
            <a:ext cx="2286016" cy="2286016"/>
          </a:xfrm>
          <a:prstGeom prst="flowChartConnector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10355" y="4820354"/>
            <a:ext cx="925477" cy="9254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4" name="TextBox 13"/>
          <p:cNvSpPr txBox="1"/>
          <p:nvPr/>
        </p:nvSpPr>
        <p:spPr>
          <a:xfrm>
            <a:off x="2267744" y="843961"/>
            <a:ext cx="5832648" cy="58477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i="1" cap="all" dirty="0" smtClean="0">
                <a:solidFill>
                  <a:srgbClr val="FFC000"/>
                </a:solidFill>
                <a:latin typeface="Georgia" panose="02040502050405020303" pitchFamily="18" charset="0"/>
                <a:cs typeface="Times New Roman" pitchFamily="18" charset="0"/>
              </a:rPr>
              <a:t>население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316416" y="843961"/>
            <a:ext cx="648072" cy="55399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000" i="1" cap="all" dirty="0" smtClean="0">
                <a:solidFill>
                  <a:srgbClr val="FFC000"/>
                </a:solidFill>
                <a:latin typeface="Georgia" panose="02040502050405020303" pitchFamily="18" charset="0"/>
                <a:cs typeface="Times New Roman" pitchFamily="18" charset="0"/>
              </a:rPr>
              <a:t>30</a:t>
            </a:r>
          </a:p>
        </p:txBody>
      </p:sp>
      <p:grpSp>
        <p:nvGrpSpPr>
          <p:cNvPr id="23" name="Группа 22"/>
          <p:cNvGrpSpPr>
            <a:grpSpLocks noChangeAspect="1"/>
          </p:cNvGrpSpPr>
          <p:nvPr/>
        </p:nvGrpSpPr>
        <p:grpSpPr>
          <a:xfrm>
            <a:off x="2500298" y="2500306"/>
            <a:ext cx="5214974" cy="4143404"/>
            <a:chOff x="3279957" y="1073768"/>
            <a:chExt cx="4983544" cy="4284058"/>
          </a:xfrm>
        </p:grpSpPr>
        <p:sp>
          <p:nvSpPr>
            <p:cNvPr id="13" name="Скругленный прямоугольник 12"/>
            <p:cNvSpPr/>
            <p:nvPr/>
          </p:nvSpPr>
          <p:spPr bwMode="auto">
            <a:xfrm>
              <a:off x="3279957" y="1073768"/>
              <a:ext cx="4983544" cy="4284058"/>
            </a:xfrm>
            <a:prstGeom prst="roundRect">
              <a:avLst>
                <a:gd name="adj" fmla="val 3551"/>
              </a:avLst>
            </a:prstGeom>
            <a:solidFill>
              <a:srgbClr val="FFFF99"/>
            </a:solidFill>
            <a:ln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just"/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  <a:cs typeface="Times New Roman" pitchFamily="18" charset="0"/>
                </a:rPr>
                <a:t>       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Трудовые ресурсы региона отличает</a:t>
              </a:r>
            </a:p>
            <a:p>
              <a:pPr algn="just"/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      высокая общеобразовательная и </a:t>
              </a:r>
            </a:p>
            <a:p>
              <a:pPr algn="just"/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      профессиональная подготовка.</a:t>
              </a:r>
            </a:p>
            <a:p>
              <a:pPr algn="just"/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      В регионе преобладает население, </a:t>
              </a:r>
            </a:p>
            <a:p>
              <a:pPr algn="just"/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      занятое в промышленности.</a:t>
              </a:r>
            </a:p>
            <a:p>
              <a:pPr algn="just">
                <a:buNone/>
              </a:pP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      В ближайшей перспективе население </a:t>
              </a:r>
            </a:p>
            <a:p>
              <a:pPr algn="just">
                <a:buNone/>
              </a:pP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      будет сокращаться. </a:t>
              </a:r>
            </a:p>
            <a:p>
              <a:pPr algn="just">
                <a:buNone/>
              </a:pP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      </a:t>
              </a:r>
              <a:r>
                <a:rPr lang="ru-RU" sz="20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Главная причина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– отрицательный </a:t>
              </a:r>
            </a:p>
            <a:p>
              <a:pPr algn="just">
                <a:buNone/>
              </a:pP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      естественный прирост. </a:t>
              </a:r>
            </a:p>
            <a:p>
              <a:pPr algn="just">
                <a:buNone/>
              </a:pP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      </a:t>
              </a:r>
              <a:r>
                <a:rPr lang="ru-RU" sz="20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Вторая причина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– значительный отток</a:t>
              </a:r>
            </a:p>
            <a:p>
              <a:pPr algn="just">
                <a:buNone/>
              </a:pP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      населения в другие районы страны. </a:t>
              </a:r>
            </a:p>
            <a:p>
              <a:pPr algn="just">
                <a:buNone/>
              </a:pP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      Уезжает в основном молодежь,</a:t>
              </a:r>
            </a:p>
            <a:p>
              <a:pPr algn="just">
                <a:buNone/>
              </a:pPr>
              <a:r>
                <a:rPr lang="ru-RU" sz="20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     поэтому население Урала стареет. </a:t>
              </a:r>
            </a:p>
          </p:txBody>
        </p:sp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7F1E7"/>
                </a:clrFrom>
                <a:clrTo>
                  <a:srgbClr val="F7F1E7">
                    <a:alpha val="0"/>
                  </a:srgbClr>
                </a:clrTo>
              </a:clrChange>
              <a:duotone>
                <a:prstClr val="black"/>
                <a:srgbClr val="0070C0">
                  <a:tint val="45000"/>
                  <a:satMod val="400000"/>
                </a:srgbClr>
              </a:duotone>
            </a:blip>
            <a:srcRect l="26470" t="44922" r="69118" b="49219"/>
            <a:stretch>
              <a:fillRect/>
            </a:stretch>
          </p:blipFill>
          <p:spPr bwMode="auto">
            <a:xfrm>
              <a:off x="3480265" y="1079122"/>
              <a:ext cx="289334" cy="218558"/>
            </a:xfrm>
            <a:prstGeom prst="ellipse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7F1E7"/>
                </a:clrFrom>
                <a:clrTo>
                  <a:srgbClr val="F7F1E7">
                    <a:alpha val="0"/>
                  </a:srgbClr>
                </a:clrTo>
              </a:clrChange>
              <a:duotone>
                <a:prstClr val="black"/>
                <a:srgbClr val="0070C0">
                  <a:tint val="45000"/>
                  <a:satMod val="400000"/>
                </a:srgbClr>
              </a:duotone>
            </a:blip>
            <a:srcRect l="26470" t="44922" r="69118" b="49219"/>
            <a:stretch>
              <a:fillRect/>
            </a:stretch>
          </p:blipFill>
          <p:spPr bwMode="auto">
            <a:xfrm>
              <a:off x="3486190" y="2031732"/>
              <a:ext cx="289334" cy="218558"/>
            </a:xfrm>
            <a:prstGeom prst="ellipse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7F1E7"/>
                </a:clrFrom>
                <a:clrTo>
                  <a:srgbClr val="F7F1E7">
                    <a:alpha val="0"/>
                  </a:srgbClr>
                </a:clrTo>
              </a:clrChange>
              <a:duotone>
                <a:prstClr val="black"/>
                <a:srgbClr val="0070C0">
                  <a:tint val="45000"/>
                  <a:satMod val="400000"/>
                </a:srgbClr>
              </a:duotone>
            </a:blip>
            <a:srcRect l="26470" t="44922" r="69118" b="49219"/>
            <a:stretch>
              <a:fillRect/>
            </a:stretch>
          </p:blipFill>
          <p:spPr bwMode="auto">
            <a:xfrm>
              <a:off x="3486190" y="2695230"/>
              <a:ext cx="289334" cy="218558"/>
            </a:xfrm>
            <a:prstGeom prst="ellipse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7F1E7"/>
                </a:clrFrom>
                <a:clrTo>
                  <a:srgbClr val="F7F1E7">
                    <a:alpha val="0"/>
                  </a:srgbClr>
                </a:clrTo>
              </a:clrChange>
              <a:duotone>
                <a:prstClr val="black"/>
                <a:srgbClr val="0070C0">
                  <a:tint val="45000"/>
                  <a:satMod val="400000"/>
                </a:srgbClr>
              </a:duotone>
            </a:blip>
            <a:srcRect l="26470" t="44922" r="69118" b="49219"/>
            <a:stretch>
              <a:fillRect/>
            </a:stretch>
          </p:blipFill>
          <p:spPr bwMode="auto">
            <a:xfrm>
              <a:off x="3486190" y="3432449"/>
              <a:ext cx="289334" cy="218558"/>
            </a:xfrm>
            <a:prstGeom prst="ellipse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571472" y="1500174"/>
            <a:ext cx="82868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Укажите причины, обуславливающие отток населения.</a:t>
            </a:r>
            <a:endParaRPr lang="ru-RU" sz="2400" dirty="0"/>
          </a:p>
        </p:txBody>
      </p:sp>
      <p:pic>
        <p:nvPicPr>
          <p:cNvPr id="11" name="Рисунок 10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bg2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8" name="Рисунок 7" descr="в левй угол игры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4371141"/>
            <a:ext cx="2286016" cy="2286016"/>
          </a:xfrm>
          <a:prstGeom prst="flowChartConnector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10355" y="4820354"/>
            <a:ext cx="925477" cy="9254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4" name="TextBox 13"/>
          <p:cNvSpPr txBox="1"/>
          <p:nvPr/>
        </p:nvSpPr>
        <p:spPr>
          <a:xfrm>
            <a:off x="2267744" y="843961"/>
            <a:ext cx="5832648" cy="58477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i="1" cap="all" dirty="0" smtClean="0">
                <a:solidFill>
                  <a:srgbClr val="FFC000"/>
                </a:solidFill>
                <a:latin typeface="Georgia" panose="02040502050405020303" pitchFamily="18" charset="0"/>
                <a:cs typeface="Times New Roman" pitchFamily="18" charset="0"/>
              </a:rPr>
              <a:t>население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316416" y="843961"/>
            <a:ext cx="648072" cy="55399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000" i="1" cap="all" dirty="0" smtClean="0">
                <a:solidFill>
                  <a:srgbClr val="FFC000"/>
                </a:solidFill>
                <a:latin typeface="Georgia" panose="02040502050405020303" pitchFamily="18" charset="0"/>
                <a:cs typeface="Times New Roman" pitchFamily="18" charset="0"/>
              </a:rPr>
              <a:t>40</a:t>
            </a:r>
          </a:p>
        </p:txBody>
      </p:sp>
      <p:grpSp>
        <p:nvGrpSpPr>
          <p:cNvPr id="24" name="Группа 23"/>
          <p:cNvGrpSpPr/>
          <p:nvPr/>
        </p:nvGrpSpPr>
        <p:grpSpPr>
          <a:xfrm>
            <a:off x="357158" y="2071678"/>
            <a:ext cx="3049112" cy="2286016"/>
            <a:chOff x="357158" y="2071678"/>
            <a:chExt cx="3049112" cy="2286016"/>
          </a:xfrm>
        </p:grpSpPr>
        <p:pic>
          <p:nvPicPr>
            <p:cNvPr id="17" name="Рисунок 16" descr="суровый климат.jp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57158" y="2071679"/>
              <a:ext cx="3049112" cy="228601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1" name="TextBox 20"/>
            <p:cNvSpPr txBox="1"/>
            <p:nvPr/>
          </p:nvSpPr>
          <p:spPr>
            <a:xfrm>
              <a:off x="357158" y="2071678"/>
              <a:ext cx="1976823" cy="3693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effectLst>
              <a:softEdge rad="63500"/>
            </a:effectLst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002060"/>
                  </a:solidFill>
                </a:rPr>
                <a:t>Суровый климат</a:t>
              </a:r>
              <a:endParaRPr lang="ru-RU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1428728" y="2559602"/>
            <a:ext cx="3800089" cy="2280142"/>
            <a:chOff x="1428728" y="2559602"/>
            <a:chExt cx="3800089" cy="2280142"/>
          </a:xfrm>
        </p:grpSpPr>
        <p:pic>
          <p:nvPicPr>
            <p:cNvPr id="25" name="Рисунок 24" descr="дороги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143108" y="2571744"/>
              <a:ext cx="3085709" cy="2268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9" name="TextBox 28"/>
            <p:cNvSpPr txBox="1"/>
            <p:nvPr/>
          </p:nvSpPr>
          <p:spPr>
            <a:xfrm>
              <a:off x="1428728" y="2559602"/>
              <a:ext cx="3741730" cy="3693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effectLst>
              <a:softEdge rad="63500"/>
            </a:effectLst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002060"/>
                  </a:solidFill>
                </a:rPr>
                <a:t>Слабо развитая инфраструктура</a:t>
              </a:r>
              <a:endParaRPr lang="ru-RU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3071802" y="4304272"/>
            <a:ext cx="3539139" cy="2268000"/>
            <a:chOff x="3071802" y="4304272"/>
            <a:chExt cx="3539139" cy="2268000"/>
          </a:xfrm>
        </p:grpSpPr>
        <p:pic>
          <p:nvPicPr>
            <p:cNvPr id="31" name="Рисунок 30" descr="'rjkjubz.jp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071802" y="4304272"/>
              <a:ext cx="3539139" cy="2268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32" name="TextBox 31"/>
            <p:cNvSpPr txBox="1"/>
            <p:nvPr/>
          </p:nvSpPr>
          <p:spPr>
            <a:xfrm>
              <a:off x="3071802" y="4345552"/>
              <a:ext cx="2002471" cy="3693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effectLst>
              <a:softEdge rad="63500"/>
            </a:effectLst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002060"/>
                  </a:solidFill>
                </a:rPr>
                <a:t>Плохая экология</a:t>
              </a:r>
              <a:endParaRPr lang="ru-RU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5311780" y="2025640"/>
            <a:ext cx="3344185" cy="2217516"/>
            <a:chOff x="5311780" y="2025640"/>
            <a:chExt cx="3344185" cy="2217516"/>
          </a:xfrm>
        </p:grpSpPr>
        <p:pic>
          <p:nvPicPr>
            <p:cNvPr id="34" name="Рисунок 33" descr="безработица.jpg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357818" y="2071678"/>
              <a:ext cx="3262314" cy="217147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35" name="TextBox 34"/>
            <p:cNvSpPr txBox="1"/>
            <p:nvPr/>
          </p:nvSpPr>
          <p:spPr>
            <a:xfrm>
              <a:off x="5311780" y="2025640"/>
              <a:ext cx="3344185" cy="3693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effectLst>
              <a:softEdge rad="63500"/>
            </a:effectLst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002060"/>
                  </a:solidFill>
                </a:rPr>
                <a:t>Безработица среди женщин</a:t>
              </a:r>
              <a:endParaRPr lang="ru-RU" b="1" dirty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900256" y="1688016"/>
            <a:ext cx="8100900" cy="669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>
              <a:lnSpc>
                <a:spcPct val="75000"/>
              </a:lnSpc>
            </a:pPr>
            <a:r>
              <a:rPr lang="ru-RU" sz="2500" dirty="0" smtClean="0"/>
              <a:t>Почему на Урале высокий уровень безработицы среди женщин?</a:t>
            </a:r>
            <a:endParaRPr lang="ru-RU" sz="2500" dirty="0"/>
          </a:p>
        </p:txBody>
      </p:sp>
      <p:pic>
        <p:nvPicPr>
          <p:cNvPr id="11" name="Рисунок 10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bg2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8" name="Рисунок 7" descr="в левй угол игры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4371141"/>
            <a:ext cx="2286016" cy="2286016"/>
          </a:xfrm>
          <a:prstGeom prst="flowChartConnector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10355" y="4820354"/>
            <a:ext cx="925477" cy="9254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4" name="TextBox 13"/>
          <p:cNvSpPr txBox="1"/>
          <p:nvPr/>
        </p:nvSpPr>
        <p:spPr>
          <a:xfrm>
            <a:off x="2267744" y="843961"/>
            <a:ext cx="5832648" cy="58477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i="1" cap="all" dirty="0" smtClean="0">
                <a:solidFill>
                  <a:srgbClr val="FFC000"/>
                </a:solidFill>
                <a:latin typeface="Georgia" panose="02040502050405020303" pitchFamily="18" charset="0"/>
                <a:cs typeface="Times New Roman" pitchFamily="18" charset="0"/>
              </a:rPr>
              <a:t>население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316416" y="843961"/>
            <a:ext cx="648072" cy="55399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000" i="1" cap="all" dirty="0" smtClean="0">
                <a:solidFill>
                  <a:srgbClr val="FFC000"/>
                </a:solidFill>
                <a:latin typeface="Georgia" panose="02040502050405020303" pitchFamily="18" charset="0"/>
                <a:cs typeface="Times New Roman" pitchFamily="18" charset="0"/>
              </a:rPr>
              <a:t>50</a:t>
            </a:r>
          </a:p>
        </p:txBody>
      </p:sp>
      <p:grpSp>
        <p:nvGrpSpPr>
          <p:cNvPr id="20" name="Группа 19"/>
          <p:cNvGrpSpPr/>
          <p:nvPr/>
        </p:nvGrpSpPr>
        <p:grpSpPr>
          <a:xfrm>
            <a:off x="1357290" y="2430844"/>
            <a:ext cx="7143800" cy="4048248"/>
            <a:chOff x="1760603" y="3348479"/>
            <a:chExt cx="4973491" cy="3122516"/>
          </a:xfrm>
        </p:grpSpPr>
        <p:pic>
          <p:nvPicPr>
            <p:cNvPr id="17" name="Рисунок 16" descr="2.5 баскунчак.jp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506627" y="4081810"/>
              <a:ext cx="3680383" cy="2389185"/>
            </a:xfrm>
            <a:prstGeom prst="rect">
              <a:avLst/>
            </a:prstGeom>
            <a:effectLst>
              <a:softEdge rad="127000"/>
            </a:effectLst>
          </p:spPr>
        </p:pic>
        <p:sp>
          <p:nvSpPr>
            <p:cNvPr id="28" name="Text Box 5"/>
            <p:cNvSpPr txBox="1">
              <a:spLocks noChangeArrowheads="1"/>
            </p:cNvSpPr>
            <p:nvPr/>
          </p:nvSpPr>
          <p:spPr bwMode="auto">
            <a:xfrm>
              <a:off x="1760603" y="3348479"/>
              <a:ext cx="4973491" cy="1210718"/>
            </a:xfrm>
            <a:prstGeom prst="rect">
              <a:avLst/>
            </a:prstGeom>
            <a:solidFill>
              <a:srgbClr val="FFFF99">
                <a:alpha val="70000"/>
              </a:srgbClr>
            </a:solidFill>
            <a:ln w="9525">
              <a:noFill/>
              <a:miter lim="800000"/>
              <a:headEnd/>
              <a:tailEnd/>
            </a:ln>
            <a:effectLst>
              <a:softEdge rad="63500"/>
            </a:effectLst>
          </p:spPr>
          <p:txBody>
            <a:bodyPr wrap="squar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ru-RU" sz="2400" b="1" i="1" dirty="0" smtClean="0">
                  <a:latin typeface="Georgia" pitchFamily="18" charset="0"/>
                </a:rPr>
                <a:t>Урал – промышленный район, где преобладают промышленные производства, на которых занято в основном мужское население.</a:t>
              </a: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577360" y="1534057"/>
            <a:ext cx="828092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sz="3000" dirty="0" smtClean="0"/>
              <a:t>Назовите наивысшую точку Уральских гор.</a:t>
            </a:r>
            <a:endParaRPr lang="ru-RU" sz="3000" dirty="0"/>
          </a:p>
        </p:txBody>
      </p:sp>
      <p:sp>
        <p:nvSpPr>
          <p:cNvPr id="12" name="TextBox 11"/>
          <p:cNvSpPr txBox="1"/>
          <p:nvPr/>
        </p:nvSpPr>
        <p:spPr>
          <a:xfrm>
            <a:off x="2267744" y="843961"/>
            <a:ext cx="5832648" cy="584775"/>
          </a:xfrm>
          <a:prstGeom prst="rect">
            <a:avLst/>
          </a:prstGeom>
          <a:solidFill>
            <a:srgbClr val="AE5DFF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i="1" cap="all" dirty="0" smtClean="0">
                <a:solidFill>
                  <a:schemeClr val="bg1"/>
                </a:solidFill>
                <a:latin typeface="Georgia" panose="02040502050405020303" pitchFamily="18" charset="0"/>
                <a:cs typeface="Times New Roman" pitchFamily="18" charset="0"/>
              </a:rPr>
              <a:t>природа</a:t>
            </a:r>
            <a:endParaRPr lang="ru-RU" sz="3200" b="1" i="1" cap="all" dirty="0">
              <a:solidFill>
                <a:schemeClr val="bg1"/>
              </a:solidFill>
              <a:latin typeface="Georgia" panose="02040502050405020303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bg2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8316416" y="843961"/>
            <a:ext cx="648072" cy="553998"/>
          </a:xfrm>
          <a:prstGeom prst="rect">
            <a:avLst/>
          </a:prstGeom>
          <a:solidFill>
            <a:srgbClr val="AE5DFF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000" b="1" i="1" cap="all" dirty="0" smtClean="0">
                <a:solidFill>
                  <a:schemeClr val="bg1"/>
                </a:solidFill>
                <a:latin typeface="Georgia" panose="02040502050405020303" pitchFamily="18" charset="0"/>
                <a:cs typeface="Times New Roman" pitchFamily="18" charset="0"/>
              </a:rPr>
              <a:t>10</a:t>
            </a:r>
            <a:endParaRPr lang="ru-RU" sz="3000" b="1" i="1" cap="all" dirty="0">
              <a:solidFill>
                <a:schemeClr val="bg1"/>
              </a:solidFill>
              <a:latin typeface="Georgia" panose="02040502050405020303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в левй угол игры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4371141"/>
            <a:ext cx="2286016" cy="2286016"/>
          </a:xfrm>
          <a:prstGeom prst="flowChartConnector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10355" y="4820354"/>
            <a:ext cx="925477" cy="9254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grpSp>
        <p:nvGrpSpPr>
          <p:cNvPr id="17" name="Группа 16"/>
          <p:cNvGrpSpPr/>
          <p:nvPr/>
        </p:nvGrpSpPr>
        <p:grpSpPr>
          <a:xfrm>
            <a:off x="714348" y="2285992"/>
            <a:ext cx="8143932" cy="4357718"/>
            <a:chOff x="714348" y="2285992"/>
            <a:chExt cx="8143932" cy="4357718"/>
          </a:xfrm>
        </p:grpSpPr>
        <p:grpSp>
          <p:nvGrpSpPr>
            <p:cNvPr id="14" name="Группа 13"/>
            <p:cNvGrpSpPr/>
            <p:nvPr/>
          </p:nvGrpSpPr>
          <p:grpSpPr>
            <a:xfrm>
              <a:off x="714348" y="2285992"/>
              <a:ext cx="8143932" cy="4357718"/>
              <a:chOff x="785786" y="3000372"/>
              <a:chExt cx="8143932" cy="3848698"/>
            </a:xfrm>
          </p:grpSpPr>
          <p:sp>
            <p:nvSpPr>
              <p:cNvPr id="28" name="Text Box 5"/>
              <p:cNvSpPr txBox="1">
                <a:spLocks noChangeArrowheads="1"/>
              </p:cNvSpPr>
              <p:nvPr/>
            </p:nvSpPr>
            <p:spPr bwMode="auto">
              <a:xfrm>
                <a:off x="785786" y="3000372"/>
                <a:ext cx="8143932" cy="1508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ct val="20000"/>
                  </a:spcBef>
                </a:pPr>
                <a:r>
                  <a:rPr lang="ru-RU" sz="2800" b="1" i="1" dirty="0" smtClean="0">
                    <a:latin typeface="Georgia" pitchFamily="18" charset="0"/>
                  </a:rPr>
                  <a:t>г. Народная</a:t>
                </a:r>
              </a:p>
              <a:p>
                <a:pPr algn="ctr">
                  <a:spcBef>
                    <a:spcPct val="20000"/>
                  </a:spcBef>
                </a:pPr>
                <a:r>
                  <a:rPr lang="ru-RU" sz="2000" i="1" dirty="0" smtClean="0">
                    <a:latin typeface="Georgia" pitchFamily="18" charset="0"/>
                  </a:rPr>
                  <a:t>(Высота над уровнем моря 1895 метров. Гора расположена на Приполярном Урале на границе Республики Коми и Ханты-Мансийского автономного округа 65°02′ с. </a:t>
                </a:r>
                <a:r>
                  <a:rPr lang="ru-RU" sz="2000" i="1" dirty="0" err="1" smtClean="0">
                    <a:latin typeface="Georgia" pitchFamily="18" charset="0"/>
                  </a:rPr>
                  <a:t>ш</a:t>
                </a:r>
                <a:r>
                  <a:rPr lang="ru-RU" sz="2000" i="1" dirty="0" smtClean="0">
                    <a:latin typeface="Georgia" pitchFamily="18" charset="0"/>
                  </a:rPr>
                  <a:t>. 60°07′ в. д.)</a:t>
                </a:r>
              </a:p>
            </p:txBody>
          </p:sp>
          <p:pic>
            <p:nvPicPr>
              <p:cNvPr id="13" name="Рисунок 12" descr="3.1 болото.jpg"/>
              <p:cNvPicPr>
                <a:picLocks noChangeAspect="1"/>
              </p:cNvPicPr>
              <p:nvPr/>
            </p:nvPicPr>
            <p:blipFill>
              <a:blip r:embed="rId7" cstate="print"/>
              <a:srcRect l="36790" r="8609"/>
              <a:stretch>
                <a:fillRect/>
              </a:stretch>
            </p:blipFill>
            <p:spPr>
              <a:xfrm>
                <a:off x="2857488" y="4325334"/>
                <a:ext cx="2214578" cy="2523736"/>
              </a:xfrm>
              <a:prstGeom prst="rect">
                <a:avLst/>
              </a:prstGeom>
              <a:effectLst/>
            </p:spPr>
          </p:pic>
        </p:grpSp>
        <p:pic>
          <p:nvPicPr>
            <p:cNvPr id="16" name="Рисунок 15" descr="3.1 болото.jp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057779" y="3786190"/>
              <a:ext cx="1943113" cy="2857520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89328" y="1556081"/>
            <a:ext cx="8568952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sz="3000" dirty="0" smtClean="0"/>
              <a:t>Перечислите крупные реки Урала.</a:t>
            </a:r>
            <a:endParaRPr lang="ru-RU" sz="3000" dirty="0"/>
          </a:p>
        </p:txBody>
      </p:sp>
      <p:pic>
        <p:nvPicPr>
          <p:cNvPr id="11" name="Рисунок 10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bg2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12" name="Рисунок 11" descr="в левй угол игры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4371141"/>
            <a:ext cx="2286016" cy="2286016"/>
          </a:xfrm>
          <a:prstGeom prst="flowChartConnector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10355" y="4820354"/>
            <a:ext cx="925477" cy="9254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4" name="TextBox 13"/>
          <p:cNvSpPr txBox="1"/>
          <p:nvPr/>
        </p:nvSpPr>
        <p:spPr>
          <a:xfrm>
            <a:off x="2267744" y="843961"/>
            <a:ext cx="5832648" cy="584775"/>
          </a:xfrm>
          <a:prstGeom prst="rect">
            <a:avLst/>
          </a:prstGeom>
          <a:solidFill>
            <a:srgbClr val="AE5DFF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i="1" cap="all" dirty="0" smtClean="0">
                <a:solidFill>
                  <a:schemeClr val="bg1"/>
                </a:solidFill>
                <a:latin typeface="Georgia" panose="02040502050405020303" pitchFamily="18" charset="0"/>
                <a:cs typeface="Times New Roman" pitchFamily="18" charset="0"/>
              </a:rPr>
              <a:t>природа</a:t>
            </a:r>
            <a:endParaRPr lang="ru-RU" sz="3200" b="1" i="1" cap="all" dirty="0">
              <a:solidFill>
                <a:schemeClr val="bg1"/>
              </a:solidFill>
              <a:latin typeface="Georgia" panose="02040502050405020303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316416" y="843961"/>
            <a:ext cx="648072" cy="507831"/>
          </a:xfrm>
          <a:prstGeom prst="rect">
            <a:avLst/>
          </a:prstGeom>
          <a:solidFill>
            <a:srgbClr val="AE5DFF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700" b="1" i="1" cap="all" dirty="0" smtClean="0">
                <a:solidFill>
                  <a:schemeClr val="bg1"/>
                </a:solidFill>
                <a:latin typeface="Georgia" panose="02040502050405020303" pitchFamily="18" charset="0"/>
                <a:cs typeface="Times New Roman" pitchFamily="18" charset="0"/>
              </a:rPr>
              <a:t>20</a:t>
            </a:r>
            <a:endParaRPr lang="ru-RU" sz="2700" b="1" i="1" cap="all" dirty="0">
              <a:solidFill>
                <a:schemeClr val="bg1"/>
              </a:solidFill>
              <a:latin typeface="Georgia" panose="02040502050405020303" pitchFamily="18" charset="0"/>
              <a:cs typeface="Times New Roman" pitchFamily="18" charset="0"/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1142976" y="2071678"/>
            <a:ext cx="3354623" cy="2518172"/>
            <a:chOff x="2285984" y="2786058"/>
            <a:chExt cx="3354623" cy="2518172"/>
          </a:xfrm>
        </p:grpSpPr>
        <p:sp>
          <p:nvSpPr>
            <p:cNvPr id="28" name="Text Box 5"/>
            <p:cNvSpPr txBox="1">
              <a:spLocks noChangeArrowheads="1"/>
            </p:cNvSpPr>
            <p:nvPr/>
          </p:nvSpPr>
          <p:spPr bwMode="auto">
            <a:xfrm>
              <a:off x="2285984" y="2786058"/>
              <a:ext cx="307183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ru-RU" sz="2400" b="1" i="1" dirty="0" smtClean="0">
                  <a:latin typeface="Georgia" pitchFamily="18" charset="0"/>
                </a:rPr>
                <a:t>Печора.</a:t>
              </a:r>
            </a:p>
          </p:txBody>
        </p:sp>
        <p:pic>
          <p:nvPicPr>
            <p:cNvPr id="17" name="Рисунок 16" descr="3.2 половодье.jp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503228" y="3214686"/>
              <a:ext cx="3137379" cy="2089544"/>
            </a:xfrm>
            <a:prstGeom prst="rect">
              <a:avLst/>
            </a:prstGeom>
            <a:effectLst>
              <a:softEdge rad="127000"/>
            </a:effectLst>
          </p:spPr>
        </p:pic>
      </p:grpSp>
      <p:grpSp>
        <p:nvGrpSpPr>
          <p:cNvPr id="19" name="Группа 18"/>
          <p:cNvGrpSpPr/>
          <p:nvPr/>
        </p:nvGrpSpPr>
        <p:grpSpPr>
          <a:xfrm>
            <a:off x="5072066" y="2071678"/>
            <a:ext cx="3500462" cy="2518190"/>
            <a:chOff x="4000496" y="2714620"/>
            <a:chExt cx="3500462" cy="2518190"/>
          </a:xfrm>
        </p:grpSpPr>
        <p:sp>
          <p:nvSpPr>
            <p:cNvPr id="20" name="Text Box 5"/>
            <p:cNvSpPr txBox="1">
              <a:spLocks noChangeArrowheads="1"/>
            </p:cNvSpPr>
            <p:nvPr/>
          </p:nvSpPr>
          <p:spPr bwMode="auto">
            <a:xfrm>
              <a:off x="4000496" y="2714620"/>
              <a:ext cx="350046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ru-RU" sz="2400" b="1" i="1" dirty="0" smtClean="0">
                  <a:latin typeface="Georgia" pitchFamily="18" charset="0"/>
                </a:rPr>
                <a:t>Чусовая.</a:t>
              </a:r>
            </a:p>
          </p:txBody>
        </p:sp>
        <p:pic>
          <p:nvPicPr>
            <p:cNvPr id="21" name="Рисунок 20" descr="3.2 половодье.jp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143909" y="3143248"/>
              <a:ext cx="3142198" cy="2089562"/>
            </a:xfrm>
            <a:prstGeom prst="rect">
              <a:avLst/>
            </a:prstGeom>
            <a:effectLst>
              <a:softEdge rad="127000"/>
            </a:effectLst>
          </p:spPr>
        </p:pic>
      </p:grpSp>
      <p:grpSp>
        <p:nvGrpSpPr>
          <p:cNvPr id="22" name="Группа 21"/>
          <p:cNvGrpSpPr/>
          <p:nvPr/>
        </p:nvGrpSpPr>
        <p:grpSpPr>
          <a:xfrm>
            <a:off x="3124160" y="4467509"/>
            <a:ext cx="3429024" cy="2390491"/>
            <a:chOff x="2552688" y="4162733"/>
            <a:chExt cx="3429024" cy="2390491"/>
          </a:xfrm>
        </p:grpSpPr>
        <p:sp>
          <p:nvSpPr>
            <p:cNvPr id="23" name="Text Box 5"/>
            <p:cNvSpPr txBox="1">
              <a:spLocks noChangeArrowheads="1"/>
            </p:cNvSpPr>
            <p:nvPr/>
          </p:nvSpPr>
          <p:spPr bwMode="auto">
            <a:xfrm>
              <a:off x="2552688" y="4162733"/>
              <a:ext cx="342902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ru-RU" sz="2400" b="1" i="1" dirty="0" smtClean="0">
                  <a:latin typeface="Georgia" pitchFamily="18" charset="0"/>
                </a:rPr>
                <a:t>Уфа.</a:t>
              </a:r>
            </a:p>
          </p:txBody>
        </p:sp>
        <p:pic>
          <p:nvPicPr>
            <p:cNvPr id="24" name="Рисунок 23" descr="3.2 половодье.jp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717618" y="4474395"/>
              <a:ext cx="3118243" cy="2078829"/>
            </a:xfrm>
            <a:prstGeom prst="rect">
              <a:avLst/>
            </a:prstGeom>
            <a:effectLst>
              <a:softEdge rad="127000"/>
            </a:effectLst>
          </p:spPr>
        </p:pic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571472" y="1500174"/>
            <a:ext cx="818358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sz="2000" dirty="0" smtClean="0"/>
              <a:t>      Назовите указанные на карте основные месторождения железных руд:</a:t>
            </a:r>
            <a:endParaRPr lang="ru-RU" sz="2000" dirty="0"/>
          </a:p>
        </p:txBody>
      </p:sp>
      <p:pic>
        <p:nvPicPr>
          <p:cNvPr id="11" name="Рисунок 10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bg2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12" name="Рисунок 11" descr="в левй угол игры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4371141"/>
            <a:ext cx="2286016" cy="2286016"/>
          </a:xfrm>
          <a:prstGeom prst="flowChartConnector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10355" y="4820354"/>
            <a:ext cx="925477" cy="9254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4" name="TextBox 13"/>
          <p:cNvSpPr txBox="1"/>
          <p:nvPr/>
        </p:nvSpPr>
        <p:spPr>
          <a:xfrm>
            <a:off x="2267744" y="843961"/>
            <a:ext cx="5832648" cy="584775"/>
          </a:xfrm>
          <a:prstGeom prst="rect">
            <a:avLst/>
          </a:prstGeom>
          <a:solidFill>
            <a:srgbClr val="AE5DFF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i="1" cap="all" dirty="0" smtClean="0">
                <a:solidFill>
                  <a:schemeClr val="bg1"/>
                </a:solidFill>
                <a:latin typeface="Georgia" panose="02040502050405020303" pitchFamily="18" charset="0"/>
                <a:cs typeface="Times New Roman" pitchFamily="18" charset="0"/>
              </a:rPr>
              <a:t>природа</a:t>
            </a:r>
            <a:endParaRPr lang="ru-RU" sz="3200" b="1" i="1" cap="all" dirty="0">
              <a:solidFill>
                <a:schemeClr val="bg1"/>
              </a:solidFill>
              <a:latin typeface="Georgia" panose="02040502050405020303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316416" y="843961"/>
            <a:ext cx="648072" cy="507831"/>
          </a:xfrm>
          <a:prstGeom prst="rect">
            <a:avLst/>
          </a:prstGeom>
          <a:solidFill>
            <a:srgbClr val="AE5DFF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700" b="1" i="1" cap="all" dirty="0" smtClean="0">
                <a:solidFill>
                  <a:schemeClr val="bg1"/>
                </a:solidFill>
                <a:latin typeface="Georgia" panose="02040502050405020303" pitchFamily="18" charset="0"/>
                <a:cs typeface="Times New Roman" pitchFamily="18" charset="0"/>
              </a:rPr>
              <a:t>30</a:t>
            </a:r>
            <a:endParaRPr lang="ru-RU" sz="2700" b="1" i="1" cap="all" dirty="0">
              <a:solidFill>
                <a:schemeClr val="bg1"/>
              </a:solidFill>
              <a:latin typeface="Georgia" panose="02040502050405020303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008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428860" y="2214554"/>
            <a:ext cx="4214077" cy="4429155"/>
          </a:xfrm>
          <a:prstGeom prst="rect">
            <a:avLst/>
          </a:prstGeom>
        </p:spPr>
      </p:pic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6072198" y="3262970"/>
            <a:ext cx="3071834" cy="477054"/>
          </a:xfrm>
          <a:prstGeom prst="rect">
            <a:avLst/>
          </a:prstGeom>
          <a:solidFill>
            <a:srgbClr val="F3F4E2"/>
          </a:solidFill>
          <a:ln w="9525">
            <a:noFill/>
            <a:miter lim="800000"/>
            <a:headEnd/>
            <a:tailEnd/>
          </a:ln>
          <a:effectLst>
            <a:softEdge rad="63500"/>
          </a:effec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500" b="1" i="1" dirty="0" smtClean="0">
                <a:solidFill>
                  <a:srgbClr val="FF0000"/>
                </a:solidFill>
                <a:latin typeface="Georgia" pitchFamily="18" charset="0"/>
              </a:rPr>
              <a:t>2</a:t>
            </a:r>
            <a:r>
              <a:rPr lang="ru-RU" sz="2500" b="1" i="1" dirty="0" smtClean="0">
                <a:latin typeface="Georgia" pitchFamily="18" charset="0"/>
              </a:rPr>
              <a:t> Екатеринбург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6072198" y="2691466"/>
            <a:ext cx="2286016" cy="477054"/>
          </a:xfrm>
          <a:prstGeom prst="rect">
            <a:avLst/>
          </a:prstGeom>
          <a:solidFill>
            <a:srgbClr val="F3F4E2"/>
          </a:solidFill>
          <a:ln w="9525">
            <a:noFill/>
            <a:miter lim="800000"/>
            <a:headEnd/>
            <a:tailEnd/>
          </a:ln>
          <a:effectLst>
            <a:softEdge rad="63500"/>
          </a:effec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500" b="1" i="1" dirty="0" smtClean="0">
                <a:solidFill>
                  <a:srgbClr val="FF0000"/>
                </a:solidFill>
                <a:latin typeface="Georgia" pitchFamily="18" charset="0"/>
              </a:rPr>
              <a:t>1</a:t>
            </a:r>
            <a:r>
              <a:rPr lang="ru-RU" sz="2500" b="1" i="1" dirty="0" smtClean="0">
                <a:latin typeface="Georgia" pitchFamily="18" charset="0"/>
              </a:rPr>
              <a:t> Качканар</a:t>
            </a: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6105536" y="3929066"/>
            <a:ext cx="2500330" cy="477054"/>
          </a:xfrm>
          <a:prstGeom prst="rect">
            <a:avLst/>
          </a:prstGeom>
          <a:solidFill>
            <a:srgbClr val="F3F4E2"/>
          </a:solidFill>
          <a:ln w="9525">
            <a:noFill/>
            <a:miter lim="800000"/>
            <a:headEnd/>
            <a:tailEnd/>
          </a:ln>
          <a:effectLst>
            <a:softEdge rad="63500"/>
          </a:effec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500" b="1" i="1" dirty="0" smtClean="0">
                <a:solidFill>
                  <a:srgbClr val="FF0000"/>
                </a:solidFill>
                <a:latin typeface="Georgia" pitchFamily="18" charset="0"/>
              </a:rPr>
              <a:t>3</a:t>
            </a:r>
            <a:r>
              <a:rPr lang="ru-RU" sz="2500" b="1" i="1" dirty="0" smtClean="0">
                <a:latin typeface="Georgia" pitchFamily="18" charset="0"/>
              </a:rPr>
              <a:t> Челябинск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2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57158" y="1500174"/>
            <a:ext cx="8424936" cy="1246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sz="2500" dirty="0" smtClean="0"/>
              <a:t>Посмотрите на карту. На ней условным знаком обозначено нефтяное месторождение. Укажите его название.</a:t>
            </a:r>
            <a:endParaRPr lang="ru-RU" sz="2500" dirty="0"/>
          </a:p>
        </p:txBody>
      </p:sp>
      <p:pic>
        <p:nvPicPr>
          <p:cNvPr id="11" name="Рисунок 10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bg2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12" name="Рисунок 11" descr="в левй угол игры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4371141"/>
            <a:ext cx="2286016" cy="2286016"/>
          </a:xfrm>
          <a:prstGeom prst="flowChartConnector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10355" y="4820354"/>
            <a:ext cx="925477" cy="9254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4" name="TextBox 13"/>
          <p:cNvSpPr txBox="1"/>
          <p:nvPr/>
        </p:nvSpPr>
        <p:spPr>
          <a:xfrm>
            <a:off x="2267744" y="843961"/>
            <a:ext cx="5832648" cy="584775"/>
          </a:xfrm>
          <a:prstGeom prst="rect">
            <a:avLst/>
          </a:prstGeom>
          <a:solidFill>
            <a:srgbClr val="AE5DFF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i="1" cap="all" dirty="0" smtClean="0">
                <a:solidFill>
                  <a:schemeClr val="bg1"/>
                </a:solidFill>
                <a:latin typeface="Georgia" panose="02040502050405020303" pitchFamily="18" charset="0"/>
                <a:cs typeface="Times New Roman" pitchFamily="18" charset="0"/>
              </a:rPr>
              <a:t>природа</a:t>
            </a:r>
            <a:endParaRPr lang="ru-RU" sz="3200" b="1" i="1" cap="all" dirty="0">
              <a:solidFill>
                <a:schemeClr val="bg1"/>
              </a:solidFill>
              <a:latin typeface="Georgia" panose="02040502050405020303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316416" y="843961"/>
            <a:ext cx="648072" cy="507831"/>
          </a:xfrm>
          <a:prstGeom prst="rect">
            <a:avLst/>
          </a:prstGeom>
          <a:solidFill>
            <a:srgbClr val="AE5DFF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700" b="1" i="1" cap="all" dirty="0" smtClean="0">
                <a:solidFill>
                  <a:schemeClr val="bg1"/>
                </a:solidFill>
                <a:latin typeface="Georgia" panose="02040502050405020303" pitchFamily="18" charset="0"/>
                <a:cs typeface="Times New Roman" pitchFamily="18" charset="0"/>
              </a:rPr>
              <a:t>40</a:t>
            </a:r>
            <a:endParaRPr lang="ru-RU" sz="2700" b="1" i="1" cap="all" dirty="0">
              <a:solidFill>
                <a:schemeClr val="bg1"/>
              </a:solidFill>
              <a:latin typeface="Georgia" panose="02040502050405020303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vlast_big3.gif"/>
          <p:cNvPicPr>
            <a:picLocks noChangeAspect="1"/>
          </p:cNvPicPr>
          <p:nvPr/>
        </p:nvPicPr>
        <p:blipFill>
          <a:blip r:embed="rId7" cstate="print"/>
          <a:srcRect l="2455" t="26041" r="37244" b="10416"/>
          <a:stretch>
            <a:fillRect/>
          </a:stretch>
        </p:blipFill>
        <p:spPr>
          <a:xfrm>
            <a:off x="2643174" y="2428868"/>
            <a:ext cx="3714776" cy="4357718"/>
          </a:xfrm>
          <a:prstGeom prst="rect">
            <a:avLst/>
          </a:prstGeom>
        </p:spPr>
      </p:pic>
      <p:sp>
        <p:nvSpPr>
          <p:cNvPr id="10" name="Стрелка вправо 9"/>
          <p:cNvSpPr/>
          <p:nvPr/>
        </p:nvSpPr>
        <p:spPr bwMode="auto">
          <a:xfrm>
            <a:off x="4572000" y="5000636"/>
            <a:ext cx="428628" cy="214314"/>
          </a:xfrm>
          <a:prstGeom prst="rightArrow">
            <a:avLst/>
          </a:prstGeom>
          <a:solidFill>
            <a:srgbClr val="AE5DFF"/>
          </a:solidFill>
          <a:ln w="1905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5286380" y="4834606"/>
            <a:ext cx="235745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Font typeface="Arial" charset="0"/>
              <a:buChar char="•"/>
            </a:pPr>
            <a:r>
              <a:rPr lang="ru-RU" sz="2800" b="1" i="1" dirty="0" smtClean="0">
                <a:ln>
                  <a:solidFill>
                    <a:sysClr val="windowText" lastClr="000000"/>
                  </a:solidFill>
                </a:ln>
                <a:solidFill>
                  <a:srgbClr val="AE5DFF"/>
                </a:solidFill>
                <a:latin typeface="Georgia" pitchFamily="18" charset="0"/>
              </a:rPr>
              <a:t> САЛАВАТ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441896" y="1412776"/>
            <a:ext cx="835292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sz="2700" dirty="0" smtClean="0"/>
              <a:t>Укажите, в какую геологическую эпоху сформировались Уральские горы.</a:t>
            </a:r>
            <a:endParaRPr lang="ru-RU" sz="2700" dirty="0"/>
          </a:p>
        </p:txBody>
      </p:sp>
      <p:pic>
        <p:nvPicPr>
          <p:cNvPr id="11" name="Рисунок 10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bg2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12" name="Рисунок 11" descr="в левй угол игры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4371141"/>
            <a:ext cx="2286016" cy="2286016"/>
          </a:xfrm>
          <a:prstGeom prst="flowChartConnector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075679" y="4820354"/>
            <a:ext cx="925477" cy="9254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4" name="TextBox 13"/>
          <p:cNvSpPr txBox="1"/>
          <p:nvPr/>
        </p:nvSpPr>
        <p:spPr>
          <a:xfrm>
            <a:off x="2267744" y="843961"/>
            <a:ext cx="5832648" cy="584775"/>
          </a:xfrm>
          <a:prstGeom prst="rect">
            <a:avLst/>
          </a:prstGeom>
          <a:solidFill>
            <a:srgbClr val="AE5DFF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i="1" cap="all" dirty="0" smtClean="0">
                <a:solidFill>
                  <a:schemeClr val="bg1"/>
                </a:solidFill>
                <a:latin typeface="Georgia" panose="02040502050405020303" pitchFamily="18" charset="0"/>
                <a:cs typeface="Times New Roman" pitchFamily="18" charset="0"/>
              </a:rPr>
              <a:t>природа</a:t>
            </a:r>
            <a:endParaRPr lang="ru-RU" sz="3200" b="1" i="1" cap="all" dirty="0">
              <a:solidFill>
                <a:schemeClr val="bg1"/>
              </a:solidFill>
              <a:latin typeface="Georgia" panose="02040502050405020303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316416" y="843961"/>
            <a:ext cx="648072" cy="523220"/>
          </a:xfrm>
          <a:prstGeom prst="rect">
            <a:avLst/>
          </a:prstGeom>
          <a:solidFill>
            <a:srgbClr val="AE5DFF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i="1" cap="all" dirty="0" smtClean="0">
                <a:solidFill>
                  <a:schemeClr val="bg1"/>
                </a:solidFill>
                <a:latin typeface="Georgia" panose="02040502050405020303" pitchFamily="18" charset="0"/>
                <a:cs typeface="Times New Roman" pitchFamily="18" charset="0"/>
              </a:rPr>
              <a:t>50</a:t>
            </a:r>
            <a:endParaRPr lang="ru-RU" sz="2800" b="1" i="1" cap="all" dirty="0">
              <a:solidFill>
                <a:schemeClr val="bg1"/>
              </a:solidFill>
              <a:latin typeface="Georgia" panose="02040502050405020303" pitchFamily="18" charset="0"/>
              <a:cs typeface="Times New Roman" pitchFamily="18" charset="0"/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2500298" y="2316154"/>
            <a:ext cx="5643602" cy="4470432"/>
            <a:chOff x="3000364" y="2316154"/>
            <a:chExt cx="5643602" cy="4470432"/>
          </a:xfrm>
        </p:grpSpPr>
        <p:sp>
          <p:nvSpPr>
            <p:cNvPr id="28" name="Text Box 5"/>
            <p:cNvSpPr txBox="1">
              <a:spLocks noChangeArrowheads="1"/>
            </p:cNvSpPr>
            <p:nvPr/>
          </p:nvSpPr>
          <p:spPr bwMode="auto">
            <a:xfrm>
              <a:off x="6143636" y="2945818"/>
              <a:ext cx="2500330" cy="1840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ru-RU" sz="2800" b="1" i="1" dirty="0" smtClean="0">
                  <a:latin typeface="Georgia" pitchFamily="18" charset="0"/>
                </a:rPr>
                <a:t>Поздний палеозой </a:t>
              </a:r>
            </a:p>
            <a:p>
              <a:pPr algn="ctr">
                <a:spcBef>
                  <a:spcPct val="20000"/>
                </a:spcBef>
              </a:pPr>
              <a:r>
                <a:rPr lang="ru-RU" b="1" i="1" dirty="0" smtClean="0">
                  <a:latin typeface="Georgia" pitchFamily="18" charset="0"/>
                </a:rPr>
                <a:t>(эпоха интенсивного горообразования)</a:t>
              </a:r>
            </a:p>
          </p:txBody>
        </p:sp>
        <p:pic>
          <p:nvPicPr>
            <p:cNvPr id="9" name="Рисунок 8" descr="img37.jpg"/>
            <p:cNvPicPr>
              <a:picLocks noChangeAspect="1"/>
            </p:cNvPicPr>
            <p:nvPr/>
          </p:nvPicPr>
          <p:blipFill>
            <a:blip r:embed="rId7" cstate="print"/>
            <a:srcRect t="7812" r="74610"/>
            <a:stretch>
              <a:fillRect/>
            </a:stretch>
          </p:blipFill>
          <p:spPr>
            <a:xfrm>
              <a:off x="4508528" y="2334016"/>
              <a:ext cx="1635108" cy="4452570"/>
            </a:xfrm>
            <a:prstGeom prst="rect">
              <a:avLst/>
            </a:prstGeom>
          </p:spPr>
        </p:pic>
        <p:pic>
          <p:nvPicPr>
            <p:cNvPr id="10" name="Рисунок 9" descr="img37.jpg"/>
            <p:cNvPicPr>
              <a:picLocks noChangeAspect="1"/>
            </p:cNvPicPr>
            <p:nvPr/>
          </p:nvPicPr>
          <p:blipFill>
            <a:blip r:embed="rId7" cstate="print"/>
            <a:srcRect l="31897" t="19932" r="40371" b="38653"/>
            <a:stretch>
              <a:fillRect/>
            </a:stretch>
          </p:blipFill>
          <p:spPr>
            <a:xfrm>
              <a:off x="6143636" y="4786322"/>
              <a:ext cx="1785950" cy="2000264"/>
            </a:xfrm>
            <a:prstGeom prst="rect">
              <a:avLst/>
            </a:prstGeom>
          </p:spPr>
        </p:pic>
        <p:pic>
          <p:nvPicPr>
            <p:cNvPr id="17" name="Рисунок 16" descr="img37.jpg"/>
            <p:cNvPicPr>
              <a:picLocks noChangeAspect="1"/>
            </p:cNvPicPr>
            <p:nvPr/>
          </p:nvPicPr>
          <p:blipFill>
            <a:blip r:embed="rId7" cstate="print"/>
            <a:srcRect l="74050" t="-577" r="436" b="1702"/>
            <a:stretch>
              <a:fillRect/>
            </a:stretch>
          </p:blipFill>
          <p:spPr>
            <a:xfrm>
              <a:off x="3000364" y="2316154"/>
              <a:ext cx="1522259" cy="4424394"/>
            </a:xfrm>
            <a:prstGeom prst="rect">
              <a:avLst/>
            </a:prstGeom>
          </p:spPr>
        </p:pic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448486" y="1504409"/>
            <a:ext cx="82089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000" dirty="0" smtClean="0"/>
              <a:t>Укажите отрасль, занимающую 1 место в хозяйстве района.</a:t>
            </a:r>
            <a:endParaRPr lang="ru-RU" sz="3000" dirty="0" smtClean="0">
              <a:latin typeface="Georgia" pitchFamily="18" charset="0"/>
            </a:endParaRPr>
          </a:p>
        </p:txBody>
      </p:sp>
      <p:pic>
        <p:nvPicPr>
          <p:cNvPr id="11" name="Рисунок 10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bg2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843961"/>
            <a:ext cx="5832648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i="1" dirty="0" smtClean="0">
                <a:solidFill>
                  <a:srgbClr val="99FF33"/>
                </a:solidFill>
                <a:latin typeface="Georgia" panose="02040502050405020303" pitchFamily="18" charset="0"/>
                <a:cs typeface="Times New Roman" pitchFamily="18" charset="0"/>
              </a:rPr>
              <a:t>ХОЗЯЙСТВО</a:t>
            </a:r>
            <a:endParaRPr lang="ru-RU" sz="3200" b="1" i="1" dirty="0">
              <a:solidFill>
                <a:srgbClr val="99FF33"/>
              </a:solidFill>
              <a:latin typeface="Georgia" panose="02040502050405020303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843961"/>
            <a:ext cx="648072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99FF33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3200" b="1" spc="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99FF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в левй угол игры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4371141"/>
            <a:ext cx="2286016" cy="2286016"/>
          </a:xfrm>
          <a:prstGeom prst="flowChartConnector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10355" y="4820354"/>
            <a:ext cx="925477" cy="9254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grpSp>
        <p:nvGrpSpPr>
          <p:cNvPr id="14" name="Группа 13"/>
          <p:cNvGrpSpPr/>
          <p:nvPr/>
        </p:nvGrpSpPr>
        <p:grpSpPr>
          <a:xfrm>
            <a:off x="2571768" y="2691466"/>
            <a:ext cx="5572132" cy="3666492"/>
            <a:chOff x="2571768" y="2691466"/>
            <a:chExt cx="5572132" cy="3666492"/>
          </a:xfrm>
        </p:grpSpPr>
        <p:sp>
          <p:nvSpPr>
            <p:cNvPr id="28" name="Text Box 5"/>
            <p:cNvSpPr txBox="1">
              <a:spLocks noChangeArrowheads="1"/>
            </p:cNvSpPr>
            <p:nvPr/>
          </p:nvSpPr>
          <p:spPr bwMode="auto">
            <a:xfrm>
              <a:off x="3571868" y="2691466"/>
              <a:ext cx="3643338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en-US" sz="2800" b="1" i="1" u="sng" dirty="0" smtClean="0">
                  <a:latin typeface="Georgia" pitchFamily="18" charset="0"/>
                </a:rPr>
                <a:t>{</a:t>
              </a:r>
              <a:r>
                <a:rPr lang="ru-RU" sz="2800" b="1" i="1" u="sng" dirty="0" smtClean="0">
                  <a:latin typeface="Georgia" pitchFamily="18" charset="0"/>
                </a:rPr>
                <a:t>МЕТАЛЛУРГИЯ</a:t>
              </a:r>
              <a:r>
                <a:rPr lang="en-US" sz="2800" b="1" i="1" u="sng" dirty="0" smtClean="0">
                  <a:latin typeface="Georgia" pitchFamily="18" charset="0"/>
                </a:rPr>
                <a:t>}</a:t>
              </a:r>
              <a:endParaRPr lang="ru-RU" sz="2800" b="1" i="1" dirty="0">
                <a:latin typeface="Georgia" pitchFamily="18" charset="0"/>
              </a:endParaRPr>
            </a:p>
          </p:txBody>
        </p:sp>
        <p:pic>
          <p:nvPicPr>
            <p:cNvPr id="9" name="Рисунок 8" descr="image.jp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571768" y="3223634"/>
              <a:ext cx="5572132" cy="313432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 левй угол игр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4371141"/>
            <a:ext cx="2286016" cy="2286016"/>
          </a:xfrm>
          <a:prstGeom prst="flowChartConnector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928662" y="1468829"/>
            <a:ext cx="7715304" cy="403187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2700">
                  <a:solidFill>
                    <a:srgbClr val="00B05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Интерактивная игра</a:t>
            </a:r>
            <a:endParaRPr lang="ru-RU" sz="6600" b="1" dirty="0" smtClean="0">
              <a:ln w="12700">
                <a:solidFill>
                  <a:srgbClr val="00B050"/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ru-RU" sz="1000" dirty="0" smtClean="0">
              <a:solidFill>
                <a:srgbClr val="C00000"/>
              </a:solidFill>
              <a:latin typeface="Segoe Script" panose="020B0504020000000003" pitchFamily="34" charset="0"/>
              <a:cs typeface="Times New Roman" pitchFamily="18" charset="0"/>
            </a:endParaRPr>
          </a:p>
          <a:p>
            <a:pPr algn="ctr"/>
            <a:r>
              <a:rPr lang="ru-RU" sz="6000" b="1" dirty="0" smtClean="0">
                <a:solidFill>
                  <a:schemeClr val="accent1">
                    <a:lumMod val="75000"/>
                  </a:schemeClr>
                </a:solidFill>
                <a:effectLst>
                  <a:glow rad="101600">
                    <a:srgbClr val="FFC000">
                      <a:alpha val="40000"/>
                    </a:srgbClr>
                  </a:glow>
                </a:effectLst>
                <a:latin typeface="Segoe Script" panose="020B0504020000000003" pitchFamily="34" charset="0"/>
                <a:cs typeface="Times New Roman" pitchFamily="18" charset="0"/>
              </a:rPr>
              <a:t>«Уральский экономический район»</a:t>
            </a:r>
            <a:endParaRPr lang="ru-RU" sz="6000" b="1" dirty="0">
              <a:solidFill>
                <a:schemeClr val="accent1">
                  <a:lumMod val="75000"/>
                </a:schemeClr>
              </a:solidFill>
              <a:effectLst>
                <a:glow rad="101600">
                  <a:srgbClr val="FFC000">
                    <a:alpha val="40000"/>
                  </a:srgbClr>
                </a:glow>
              </a:effectLst>
              <a:latin typeface="Segoe Script" panose="020B0504020000000003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bg2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316416" y="843961"/>
            <a:ext cx="648072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99FF33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endParaRPr lang="ru-RU" sz="3200" b="1" spc="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99FF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в левй угол игры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4371141"/>
            <a:ext cx="2286016" cy="2286016"/>
          </a:xfrm>
          <a:prstGeom prst="flowChartConnector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10355" y="4820354"/>
            <a:ext cx="925477" cy="9254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4" name="TextBox 13"/>
          <p:cNvSpPr txBox="1"/>
          <p:nvPr/>
        </p:nvSpPr>
        <p:spPr>
          <a:xfrm>
            <a:off x="2267744" y="843961"/>
            <a:ext cx="5832648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i="1" dirty="0" smtClean="0">
                <a:solidFill>
                  <a:srgbClr val="99FF33"/>
                </a:solidFill>
                <a:latin typeface="Georgia" panose="02040502050405020303" pitchFamily="18" charset="0"/>
                <a:cs typeface="Times New Roman" pitchFamily="18" charset="0"/>
              </a:rPr>
              <a:t>ХОЗЯЙСТВО</a:t>
            </a:r>
            <a:endParaRPr lang="ru-RU" sz="3200" b="1" i="1" dirty="0">
              <a:solidFill>
                <a:srgbClr val="99FF33"/>
              </a:solidFill>
              <a:latin typeface="Georgia" panose="02040502050405020303" pitchFamily="18" charset="0"/>
              <a:cs typeface="Times New Roman" pitchFamily="18" charset="0"/>
            </a:endParaRPr>
          </a:p>
        </p:txBody>
      </p:sp>
      <p:grpSp>
        <p:nvGrpSpPr>
          <p:cNvPr id="27" name="Группа 26"/>
          <p:cNvGrpSpPr/>
          <p:nvPr/>
        </p:nvGrpSpPr>
        <p:grpSpPr>
          <a:xfrm>
            <a:off x="1009408" y="1490008"/>
            <a:ext cx="7848872" cy="3867818"/>
            <a:chOff x="1009408" y="1490008"/>
            <a:chExt cx="7848872" cy="3867818"/>
          </a:xfrm>
        </p:grpSpPr>
        <p:sp>
          <p:nvSpPr>
            <p:cNvPr id="15" name="Text Box 5"/>
            <p:cNvSpPr txBox="1">
              <a:spLocks noChangeArrowheads="1"/>
            </p:cNvSpPr>
            <p:nvPr/>
          </p:nvSpPr>
          <p:spPr bwMode="auto">
            <a:xfrm>
              <a:off x="1009408" y="1490008"/>
              <a:ext cx="7848872" cy="38625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ru-RU" sz="2500" dirty="0" smtClean="0">
                  <a:latin typeface="Georgia" pitchFamily="18" charset="0"/>
                </a:rPr>
                <a:t>Заполните таблицу:</a:t>
              </a:r>
            </a:p>
            <a:p>
              <a:pPr algn="just">
                <a:spcBef>
                  <a:spcPct val="20000"/>
                </a:spcBef>
              </a:pPr>
              <a:r>
                <a:rPr lang="ru-RU" sz="2500" dirty="0" smtClean="0">
                  <a:latin typeface="Georgia" pitchFamily="18" charset="0"/>
                </a:rPr>
                <a:t>                 Производство   Центр производства</a:t>
              </a:r>
            </a:p>
            <a:p>
              <a:pPr algn="just">
                <a:spcBef>
                  <a:spcPct val="20000"/>
                </a:spcBef>
              </a:pPr>
              <a:endParaRPr lang="ru-RU" sz="2500" dirty="0" smtClean="0">
                <a:latin typeface="Georgia" pitchFamily="18" charset="0"/>
              </a:endParaRPr>
            </a:p>
            <a:p>
              <a:pPr algn="just">
                <a:spcBef>
                  <a:spcPct val="20000"/>
                </a:spcBef>
              </a:pPr>
              <a:r>
                <a:rPr lang="ru-RU" sz="4000" baseline="30000" dirty="0" smtClean="0">
                  <a:latin typeface="Georgia" pitchFamily="18" charset="0"/>
                </a:rPr>
                <a:t>                   Алюминий</a:t>
              </a:r>
            </a:p>
            <a:p>
              <a:pPr algn="just">
                <a:spcBef>
                  <a:spcPct val="20000"/>
                </a:spcBef>
              </a:pPr>
              <a:endParaRPr lang="ru-RU" sz="4000" baseline="30000" dirty="0" smtClean="0">
                <a:latin typeface="Georgia" pitchFamily="18" charset="0"/>
              </a:endParaRPr>
            </a:p>
            <a:p>
              <a:pPr algn="just">
                <a:spcBef>
                  <a:spcPct val="20000"/>
                </a:spcBef>
              </a:pPr>
              <a:r>
                <a:rPr lang="ru-RU" sz="4000" baseline="30000" dirty="0" smtClean="0">
                  <a:latin typeface="Georgia" pitchFamily="18" charset="0"/>
                </a:rPr>
                <a:t>                               Медь</a:t>
              </a:r>
            </a:p>
            <a:p>
              <a:pPr algn="just">
                <a:spcBef>
                  <a:spcPct val="20000"/>
                </a:spcBef>
              </a:pPr>
              <a:endParaRPr lang="ru-RU" sz="4000" baseline="30000" dirty="0" smtClean="0">
                <a:latin typeface="Georgia" pitchFamily="18" charset="0"/>
              </a:endParaRPr>
            </a:p>
            <a:p>
              <a:pPr algn="just">
                <a:spcBef>
                  <a:spcPct val="20000"/>
                </a:spcBef>
              </a:pPr>
              <a:r>
                <a:rPr lang="ru-RU" sz="4000" baseline="30000" dirty="0" smtClean="0">
                  <a:latin typeface="Georgia" pitchFamily="18" charset="0"/>
                </a:rPr>
                <a:t>                          Никель</a:t>
              </a:r>
            </a:p>
          </p:txBody>
        </p:sp>
        <p:cxnSp>
          <p:nvCxnSpPr>
            <p:cNvPr id="21" name="Прямая соединительная линия 20"/>
            <p:cNvCxnSpPr/>
            <p:nvPr/>
          </p:nvCxnSpPr>
          <p:spPr bwMode="auto">
            <a:xfrm rot="5400000">
              <a:off x="2929720" y="3714752"/>
              <a:ext cx="3285354" cy="794"/>
            </a:xfrm>
            <a:prstGeom prst="line">
              <a:avLst/>
            </a:prstGeom>
            <a:gradFill rotWithShape="1">
              <a:gsLst>
                <a:gs pos="0">
                  <a:schemeClr val="bg2">
                    <a:gamma/>
                    <a:tint val="26667"/>
                    <a:invGamma/>
                  </a:schemeClr>
                </a:gs>
                <a:gs pos="100000">
                  <a:schemeClr val="bg2">
                    <a:alpha val="14999"/>
                  </a:schemeClr>
                </a:gs>
              </a:gsLst>
              <a:lin ang="5400000" scaled="1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3" name="Прямая соединительная линия 22"/>
            <p:cNvCxnSpPr/>
            <p:nvPr/>
          </p:nvCxnSpPr>
          <p:spPr bwMode="auto">
            <a:xfrm>
              <a:off x="2071670" y="2428868"/>
              <a:ext cx="5786478" cy="1588"/>
            </a:xfrm>
            <a:prstGeom prst="line">
              <a:avLst/>
            </a:prstGeom>
            <a:gradFill rotWithShape="1">
              <a:gsLst>
                <a:gs pos="0">
                  <a:schemeClr val="bg2">
                    <a:gamma/>
                    <a:tint val="26667"/>
                    <a:invGamma/>
                  </a:schemeClr>
                </a:gs>
                <a:gs pos="100000">
                  <a:schemeClr val="bg2">
                    <a:alpha val="14999"/>
                  </a:schemeClr>
                </a:gs>
              </a:gsLst>
              <a:lin ang="5400000" scaled="1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4" name="Прямая соединительная линия 23"/>
            <p:cNvCxnSpPr/>
            <p:nvPr/>
          </p:nvCxnSpPr>
          <p:spPr bwMode="auto">
            <a:xfrm>
              <a:off x="2071670" y="3498850"/>
              <a:ext cx="5786478" cy="1588"/>
            </a:xfrm>
            <a:prstGeom prst="line">
              <a:avLst/>
            </a:prstGeom>
            <a:gradFill rotWithShape="1">
              <a:gsLst>
                <a:gs pos="0">
                  <a:schemeClr val="bg2">
                    <a:gamma/>
                    <a:tint val="26667"/>
                    <a:invGamma/>
                  </a:schemeClr>
                </a:gs>
                <a:gs pos="100000">
                  <a:schemeClr val="bg2">
                    <a:alpha val="14999"/>
                  </a:schemeClr>
                </a:gs>
              </a:gsLst>
              <a:lin ang="5400000" scaled="1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5" name="Прямая соединительная линия 24"/>
            <p:cNvCxnSpPr/>
            <p:nvPr/>
          </p:nvCxnSpPr>
          <p:spPr bwMode="auto">
            <a:xfrm>
              <a:off x="2000232" y="4498982"/>
              <a:ext cx="5786478" cy="1588"/>
            </a:xfrm>
            <a:prstGeom prst="line">
              <a:avLst/>
            </a:prstGeom>
            <a:gradFill rotWithShape="1">
              <a:gsLst>
                <a:gs pos="0">
                  <a:schemeClr val="bg2">
                    <a:gamma/>
                    <a:tint val="26667"/>
                    <a:invGamma/>
                  </a:schemeClr>
                </a:gs>
                <a:gs pos="100000">
                  <a:schemeClr val="bg2">
                    <a:alpha val="14999"/>
                  </a:schemeClr>
                </a:gs>
              </a:gsLst>
              <a:lin ang="5400000" scaled="1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4643438" y="2681282"/>
            <a:ext cx="321471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i="1" dirty="0" smtClean="0">
                <a:latin typeface="Georgia" pitchFamily="18" charset="0"/>
              </a:rPr>
              <a:t>Североуральск</a:t>
            </a:r>
            <a:endParaRPr lang="ru-RU" sz="2800" b="1" i="1" dirty="0">
              <a:latin typeface="Georgia" pitchFamily="18" charset="0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4643438" y="3691598"/>
            <a:ext cx="321471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i="1" dirty="0" smtClean="0">
                <a:latin typeface="Georgia" pitchFamily="18" charset="0"/>
              </a:rPr>
              <a:t>Красноуральск</a:t>
            </a:r>
            <a:endParaRPr lang="ru-RU" sz="2800" b="1" i="1" dirty="0">
              <a:latin typeface="Georgia" pitchFamily="18" charset="0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4714876" y="4691730"/>
            <a:ext cx="314327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i="1" dirty="0" smtClean="0">
                <a:latin typeface="Georgia" pitchFamily="18" charset="0"/>
              </a:rPr>
              <a:t>Орск</a:t>
            </a:r>
            <a:endParaRPr lang="ru-RU" sz="2800" b="1" i="1" dirty="0">
              <a:latin typeface="Georgia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714348" y="1516551"/>
            <a:ext cx="814393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200" dirty="0" smtClean="0"/>
              <a:t>Перечислите «закрытые» города, имеющие </a:t>
            </a:r>
            <a:r>
              <a:rPr lang="ru-RU" sz="2200" dirty="0" err="1" smtClean="0"/>
              <a:t>ракетно</a:t>
            </a:r>
            <a:r>
              <a:rPr lang="ru-RU" sz="2200" dirty="0" smtClean="0"/>
              <a:t> – ядерную специализацию.</a:t>
            </a:r>
            <a:endParaRPr lang="ru-RU" sz="2200" dirty="0" smtClean="0">
              <a:latin typeface="Georgia" pitchFamily="18" charset="0"/>
            </a:endParaRPr>
          </a:p>
        </p:txBody>
      </p:sp>
      <p:pic>
        <p:nvPicPr>
          <p:cNvPr id="11" name="Рисунок 10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bg2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316416" y="843961"/>
            <a:ext cx="648072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99FF33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endParaRPr lang="ru-RU" sz="3200" b="1" spc="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99FF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в левй угол игры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4371141"/>
            <a:ext cx="2286016" cy="2286016"/>
          </a:xfrm>
          <a:prstGeom prst="flowChartConnector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001024" y="4820354"/>
            <a:ext cx="925477" cy="9254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4" name="TextBox 13"/>
          <p:cNvSpPr txBox="1"/>
          <p:nvPr/>
        </p:nvSpPr>
        <p:spPr>
          <a:xfrm>
            <a:off x="2267744" y="843961"/>
            <a:ext cx="5832648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i="1" dirty="0" smtClean="0">
                <a:solidFill>
                  <a:srgbClr val="99FF33"/>
                </a:solidFill>
                <a:latin typeface="Georgia" panose="02040502050405020303" pitchFamily="18" charset="0"/>
                <a:cs typeface="Times New Roman" pitchFamily="18" charset="0"/>
              </a:rPr>
              <a:t>ХОЗЯЙСТВО</a:t>
            </a:r>
            <a:endParaRPr lang="ru-RU" sz="3200" b="1" i="1" dirty="0">
              <a:solidFill>
                <a:srgbClr val="99FF33"/>
              </a:solidFill>
              <a:latin typeface="Georgia" panose="02040502050405020303" pitchFamily="18" charset="0"/>
              <a:cs typeface="Times New Roman" pitchFamily="18" charset="0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1928794" y="2214554"/>
            <a:ext cx="2857520" cy="2602906"/>
            <a:chOff x="3500430" y="3548722"/>
            <a:chExt cx="2857520" cy="2602906"/>
          </a:xfrm>
        </p:grpSpPr>
        <p:sp>
          <p:nvSpPr>
            <p:cNvPr id="28" name="Text Box 5"/>
            <p:cNvSpPr txBox="1">
              <a:spLocks noChangeArrowheads="1"/>
            </p:cNvSpPr>
            <p:nvPr/>
          </p:nvSpPr>
          <p:spPr bwMode="auto">
            <a:xfrm>
              <a:off x="3500430" y="3548722"/>
              <a:ext cx="285752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ru-RU" sz="2800" b="1" i="1" dirty="0" err="1" smtClean="0">
                  <a:latin typeface="Georgia" pitchFamily="18" charset="0"/>
                </a:rPr>
                <a:t>Новоуральск</a:t>
              </a:r>
              <a:endParaRPr lang="ru-RU" sz="2800" b="1" i="1" dirty="0">
                <a:latin typeface="Georgia" pitchFamily="18" charset="0"/>
              </a:endParaRPr>
            </a:p>
          </p:txBody>
        </p:sp>
        <p:pic>
          <p:nvPicPr>
            <p:cNvPr id="16" name="Рисунок 15" descr="ангара из байкала.jp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571868" y="4094228"/>
              <a:ext cx="2743200" cy="2057400"/>
            </a:xfrm>
            <a:prstGeom prst="rect">
              <a:avLst/>
            </a:prstGeom>
          </p:spPr>
        </p:pic>
      </p:grpSp>
      <p:grpSp>
        <p:nvGrpSpPr>
          <p:cNvPr id="23" name="Группа 22"/>
          <p:cNvGrpSpPr/>
          <p:nvPr/>
        </p:nvGrpSpPr>
        <p:grpSpPr>
          <a:xfrm>
            <a:off x="5786446" y="2214554"/>
            <a:ext cx="3214710" cy="2582866"/>
            <a:chOff x="5786446" y="2214554"/>
            <a:chExt cx="3214710" cy="2582866"/>
          </a:xfrm>
        </p:grpSpPr>
        <p:sp>
          <p:nvSpPr>
            <p:cNvPr id="18" name="Text Box 5"/>
            <p:cNvSpPr txBox="1">
              <a:spLocks noChangeArrowheads="1"/>
            </p:cNvSpPr>
            <p:nvPr/>
          </p:nvSpPr>
          <p:spPr bwMode="auto">
            <a:xfrm>
              <a:off x="5786446" y="2214554"/>
              <a:ext cx="321471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ru-RU" sz="2800" b="1" i="1" dirty="0" err="1" smtClean="0">
                  <a:latin typeface="Georgia" pitchFamily="18" charset="0"/>
                </a:rPr>
                <a:t>Снежинск</a:t>
              </a:r>
              <a:endParaRPr lang="ru-RU" sz="2800" b="1" i="1" dirty="0">
                <a:latin typeface="Georgia" pitchFamily="18" charset="0"/>
              </a:endParaRPr>
            </a:p>
          </p:txBody>
        </p:sp>
        <p:pic>
          <p:nvPicPr>
            <p:cNvPr id="21" name="Рисунок 20" descr="ангара из байкала.jp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780138" y="2740020"/>
              <a:ext cx="1363762" cy="2057400"/>
            </a:xfrm>
            <a:prstGeom prst="rect">
              <a:avLst/>
            </a:prstGeom>
          </p:spPr>
        </p:pic>
      </p:grpSp>
      <p:grpSp>
        <p:nvGrpSpPr>
          <p:cNvPr id="22" name="Группа 21"/>
          <p:cNvGrpSpPr/>
          <p:nvPr/>
        </p:nvGrpSpPr>
        <p:grpSpPr>
          <a:xfrm>
            <a:off x="4078060" y="4000504"/>
            <a:ext cx="3280022" cy="2502420"/>
            <a:chOff x="4078060" y="4000504"/>
            <a:chExt cx="3280022" cy="2502420"/>
          </a:xfrm>
        </p:grpSpPr>
        <p:sp>
          <p:nvSpPr>
            <p:cNvPr id="19" name="Text Box 5"/>
            <p:cNvSpPr txBox="1">
              <a:spLocks noChangeArrowheads="1"/>
            </p:cNvSpPr>
            <p:nvPr/>
          </p:nvSpPr>
          <p:spPr bwMode="auto">
            <a:xfrm>
              <a:off x="4143372" y="4000504"/>
              <a:ext cx="321471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ru-RU" sz="2800" b="1" i="1" dirty="0" smtClean="0">
                  <a:latin typeface="Georgia" pitchFamily="18" charset="0"/>
                </a:rPr>
                <a:t>Звездный</a:t>
              </a:r>
              <a:endParaRPr lang="ru-RU" sz="2800" b="1" i="1" dirty="0">
                <a:latin typeface="Georgia" pitchFamily="18" charset="0"/>
              </a:endParaRPr>
            </a:p>
          </p:txBody>
        </p:sp>
        <p:pic>
          <p:nvPicPr>
            <p:cNvPr id="20" name="Рисунок 19" descr="ангара из байкала.jpg"/>
            <p:cNvPicPr>
              <a:picLocks noChangeAspect="1"/>
            </p:cNvPicPr>
            <p:nvPr/>
          </p:nvPicPr>
          <p:blipFill>
            <a:blip r:embed="rId9" cstate="print"/>
            <a:srcRect l="10417" t="13889" b="13194"/>
            <a:stretch>
              <a:fillRect/>
            </a:stretch>
          </p:blipFill>
          <p:spPr>
            <a:xfrm>
              <a:off x="4078060" y="4500570"/>
              <a:ext cx="3280022" cy="2002354"/>
            </a:xfrm>
            <a:prstGeom prst="rect">
              <a:avLst/>
            </a:prstGeom>
          </p:spPr>
        </p:pic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530679" y="1462619"/>
            <a:ext cx="832760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000" dirty="0" smtClean="0"/>
              <a:t>Укажите фактор, обуславливающий развитие района.</a:t>
            </a:r>
            <a:endParaRPr lang="ru-RU" sz="3000" dirty="0" smtClean="0">
              <a:latin typeface="Georgia" pitchFamily="18" charset="0"/>
            </a:endParaRPr>
          </a:p>
        </p:txBody>
      </p:sp>
      <p:pic>
        <p:nvPicPr>
          <p:cNvPr id="11" name="Рисунок 10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bg2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316416" y="843961"/>
            <a:ext cx="648072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99FF33"/>
                </a:solidFill>
                <a:latin typeface="Times New Roman" pitchFamily="18" charset="0"/>
                <a:cs typeface="Times New Roman" pitchFamily="18" charset="0"/>
              </a:rPr>
              <a:t>40</a:t>
            </a:r>
            <a:endParaRPr lang="ru-RU" sz="3200" b="1" spc="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99FF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в левй угол игры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4371141"/>
            <a:ext cx="2286016" cy="2286016"/>
          </a:xfrm>
          <a:prstGeom prst="flowChartConnector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10355" y="4820354"/>
            <a:ext cx="925477" cy="9254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4" name="TextBox 13"/>
          <p:cNvSpPr txBox="1"/>
          <p:nvPr/>
        </p:nvSpPr>
        <p:spPr>
          <a:xfrm>
            <a:off x="2267744" y="843961"/>
            <a:ext cx="5832648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i="1" dirty="0" smtClean="0">
                <a:solidFill>
                  <a:srgbClr val="99FF33"/>
                </a:solidFill>
                <a:latin typeface="Georgia" panose="02040502050405020303" pitchFamily="18" charset="0"/>
                <a:cs typeface="Times New Roman" pitchFamily="18" charset="0"/>
              </a:rPr>
              <a:t>ХОЗЯЙСТВО</a:t>
            </a:r>
            <a:endParaRPr lang="ru-RU" sz="3200" b="1" i="1" dirty="0">
              <a:solidFill>
                <a:srgbClr val="99FF33"/>
              </a:solidFill>
              <a:latin typeface="Georgia" panose="02040502050405020303" pitchFamily="18" charset="0"/>
              <a:cs typeface="Times New Roman" pitchFamily="18" charset="0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2571736" y="2461609"/>
            <a:ext cx="5929354" cy="4396415"/>
            <a:chOff x="2571736" y="2461609"/>
            <a:chExt cx="5929354" cy="4396415"/>
          </a:xfrm>
        </p:grpSpPr>
        <p:sp>
          <p:nvSpPr>
            <p:cNvPr id="28" name="Text Box 5"/>
            <p:cNvSpPr txBox="1">
              <a:spLocks noChangeArrowheads="1"/>
            </p:cNvSpPr>
            <p:nvPr/>
          </p:nvSpPr>
          <p:spPr bwMode="auto">
            <a:xfrm>
              <a:off x="5786446" y="3834474"/>
              <a:ext cx="2714644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ru-RU" sz="2800" b="1" i="1" dirty="0" smtClean="0">
                  <a:latin typeface="Georgia" pitchFamily="18" charset="0"/>
                </a:rPr>
                <a:t>СЫРЬЕВОЙ.</a:t>
              </a:r>
              <a:endParaRPr lang="ru-RU" sz="2800" b="1" i="1" dirty="0">
                <a:latin typeface="Georgia" pitchFamily="18" charset="0"/>
              </a:endParaRPr>
            </a:p>
          </p:txBody>
        </p:sp>
        <p:pic>
          <p:nvPicPr>
            <p:cNvPr id="16" name="Рисунок 15" descr="лена.jp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571736" y="2461609"/>
              <a:ext cx="3297310" cy="4396415"/>
            </a:xfrm>
            <a:prstGeom prst="rect">
              <a:avLst/>
            </a:prstGeom>
            <a:effectLst>
              <a:softEdge rad="63500"/>
            </a:effectLst>
          </p:spPr>
        </p:pic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23528" y="1506526"/>
            <a:ext cx="8640959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500" dirty="0" smtClean="0">
                <a:latin typeface="Georgia" pitchFamily="18" charset="0"/>
              </a:rPr>
              <a:t>Дайте характеристику развития инфраструктуры района.</a:t>
            </a:r>
          </a:p>
        </p:txBody>
      </p:sp>
      <p:pic>
        <p:nvPicPr>
          <p:cNvPr id="11" name="Рисунок 10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bg2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316416" y="843961"/>
            <a:ext cx="648072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99FF33"/>
                </a:solidFill>
                <a:latin typeface="Times New Roman" pitchFamily="18" charset="0"/>
                <a:cs typeface="Times New Roman" pitchFamily="18" charset="0"/>
              </a:rPr>
              <a:t>50</a:t>
            </a:r>
            <a:endParaRPr lang="ru-RU" sz="3200" b="1" spc="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99FF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в левй угол игры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4371141"/>
            <a:ext cx="2286016" cy="2286016"/>
          </a:xfrm>
          <a:prstGeom prst="flowChartConnector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932803" y="4820354"/>
            <a:ext cx="925477" cy="9254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4" name="TextBox 13"/>
          <p:cNvSpPr txBox="1"/>
          <p:nvPr/>
        </p:nvSpPr>
        <p:spPr>
          <a:xfrm>
            <a:off x="2267744" y="843961"/>
            <a:ext cx="5832648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i="1" dirty="0" smtClean="0">
                <a:solidFill>
                  <a:srgbClr val="99FF33"/>
                </a:solidFill>
                <a:latin typeface="Georgia" panose="02040502050405020303" pitchFamily="18" charset="0"/>
                <a:cs typeface="Times New Roman" pitchFamily="18" charset="0"/>
              </a:rPr>
              <a:t>ХОЗЯЙСТВО</a:t>
            </a:r>
            <a:endParaRPr lang="ru-RU" sz="3200" b="1" i="1" dirty="0">
              <a:solidFill>
                <a:srgbClr val="99FF33"/>
              </a:solidFill>
              <a:latin typeface="Georgia" panose="02040502050405020303" pitchFamily="18" charset="0"/>
              <a:cs typeface="Times New Roman" pitchFamily="18" charset="0"/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2428860" y="2786058"/>
            <a:ext cx="5857916" cy="3786214"/>
            <a:chOff x="2428860" y="2786058"/>
            <a:chExt cx="5857916" cy="3786214"/>
          </a:xfrm>
        </p:grpSpPr>
        <p:pic>
          <p:nvPicPr>
            <p:cNvPr id="17" name="Рисунок 16" descr="DSC_5731.jp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500297" y="2786058"/>
              <a:ext cx="5676483" cy="378621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16" name="Text Box 5"/>
            <p:cNvSpPr txBox="1">
              <a:spLocks noChangeArrowheads="1"/>
            </p:cNvSpPr>
            <p:nvPr/>
          </p:nvSpPr>
          <p:spPr bwMode="auto">
            <a:xfrm>
              <a:off x="2428860" y="2857496"/>
              <a:ext cx="5857916" cy="3539430"/>
            </a:xfrm>
            <a:prstGeom prst="rect">
              <a:avLst/>
            </a:prstGeom>
            <a:solidFill>
              <a:srgbClr val="DBD3E5">
                <a:alpha val="58000"/>
              </a:srgbClr>
            </a:solidFill>
            <a:ln w="9525">
              <a:noFill/>
              <a:miter lim="800000"/>
              <a:headEnd/>
              <a:tailEnd/>
            </a:ln>
            <a:effectLst>
              <a:softEdge rad="63500"/>
            </a:effectLst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ru-RU" sz="2800" b="1" i="1" dirty="0" smtClean="0">
                  <a:ln>
                    <a:solidFill>
                      <a:schemeClr val="tx1"/>
                    </a:solidFill>
                  </a:ln>
                  <a:latin typeface="Georgia" pitchFamily="18" charset="0"/>
                </a:rPr>
                <a:t>По развитию инфраструктуры УЭР занимает 7 место в России. Из-за быстрых темпов развития промышленности слабо развивается </a:t>
              </a:r>
              <a:r>
                <a:rPr lang="ru-RU" sz="2800" b="1" i="1" dirty="0" err="1" smtClean="0">
                  <a:ln>
                    <a:solidFill>
                      <a:schemeClr val="tx1"/>
                    </a:solidFill>
                  </a:ln>
                  <a:latin typeface="Georgia" pitchFamily="18" charset="0"/>
                </a:rPr>
                <a:t>инфрастуктурный</a:t>
              </a:r>
              <a:r>
                <a:rPr lang="ru-RU" sz="2800" b="1" i="1" dirty="0" smtClean="0">
                  <a:ln>
                    <a:solidFill>
                      <a:schemeClr val="tx1"/>
                    </a:solidFill>
                  </a:ln>
                  <a:latin typeface="Georgia" pitchFamily="18" charset="0"/>
                </a:rPr>
                <a:t> комплекс.</a:t>
              </a:r>
              <a:endParaRPr lang="ru-RU" sz="2000" b="1" i="1" dirty="0">
                <a:ln>
                  <a:solidFill>
                    <a:schemeClr val="tx1"/>
                  </a:solidFill>
                </a:ln>
                <a:latin typeface="Georgia" pitchFamily="18" charset="0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9" name="AutoShape 4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364088" y="2132856"/>
            <a:ext cx="503114" cy="503040"/>
          </a:xfrm>
          <a:prstGeom prst="bevel">
            <a:avLst>
              <a:gd name="adj" fmla="val 7727"/>
            </a:avLst>
          </a:prstGeom>
          <a:solidFill>
            <a:schemeClr val="accent2">
              <a:lumMod val="60000"/>
              <a:lumOff val="40000"/>
            </a:schemeClr>
          </a:soli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400" b="1" i="1" dirty="0">
                <a:solidFill>
                  <a:srgbClr val="C00000"/>
                </a:solidFill>
                <a:latin typeface="Georgia" panose="02040502050405020303" pitchFamily="18" charset="0"/>
              </a:rPr>
              <a:t>10</a:t>
            </a:r>
          </a:p>
        </p:txBody>
      </p:sp>
      <p:sp>
        <p:nvSpPr>
          <p:cNvPr id="3121" name="AutoShape 49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084168" y="2132856"/>
            <a:ext cx="503114" cy="503040"/>
          </a:xfrm>
          <a:prstGeom prst="bevel">
            <a:avLst>
              <a:gd name="adj" fmla="val 7727"/>
            </a:avLst>
          </a:prstGeom>
          <a:solidFill>
            <a:schemeClr val="accent2">
              <a:lumMod val="60000"/>
              <a:lumOff val="40000"/>
            </a:schemeClr>
          </a:soli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400" b="1" i="1" dirty="0">
                <a:solidFill>
                  <a:srgbClr val="C00000"/>
                </a:solidFill>
                <a:latin typeface="Georgia" panose="02040502050405020303" pitchFamily="18" charset="0"/>
              </a:rPr>
              <a:t>20</a:t>
            </a:r>
          </a:p>
        </p:txBody>
      </p:sp>
      <p:sp>
        <p:nvSpPr>
          <p:cNvPr id="3122" name="AutoShape 50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6804820" y="2132856"/>
            <a:ext cx="503114" cy="503040"/>
          </a:xfrm>
          <a:prstGeom prst="bevel">
            <a:avLst>
              <a:gd name="adj" fmla="val 7727"/>
            </a:avLst>
          </a:prstGeom>
          <a:solidFill>
            <a:schemeClr val="accent2">
              <a:lumMod val="60000"/>
              <a:lumOff val="40000"/>
            </a:schemeClr>
          </a:soli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400" b="1" i="1" dirty="0">
                <a:solidFill>
                  <a:srgbClr val="C00000"/>
                </a:solidFill>
                <a:latin typeface="Georgia" panose="02040502050405020303" pitchFamily="18" charset="0"/>
              </a:rPr>
              <a:t>30</a:t>
            </a:r>
          </a:p>
        </p:txBody>
      </p:sp>
      <p:sp>
        <p:nvSpPr>
          <p:cNvPr id="3123" name="AutoShape 5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524900" y="2132856"/>
            <a:ext cx="503114" cy="503040"/>
          </a:xfrm>
          <a:prstGeom prst="bevel">
            <a:avLst>
              <a:gd name="adj" fmla="val 7727"/>
            </a:avLst>
          </a:prstGeom>
          <a:solidFill>
            <a:schemeClr val="accent2">
              <a:lumMod val="60000"/>
              <a:lumOff val="40000"/>
            </a:schemeClr>
          </a:soli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400" b="1" i="1" dirty="0">
                <a:solidFill>
                  <a:srgbClr val="C00000"/>
                </a:solidFill>
                <a:latin typeface="Georgia" panose="02040502050405020303" pitchFamily="18" charset="0"/>
              </a:rPr>
              <a:t>40</a:t>
            </a:r>
          </a:p>
        </p:txBody>
      </p:sp>
      <p:sp>
        <p:nvSpPr>
          <p:cNvPr id="3124" name="AutoShape 52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8244408" y="2132856"/>
            <a:ext cx="503114" cy="503040"/>
          </a:xfrm>
          <a:prstGeom prst="bevel">
            <a:avLst>
              <a:gd name="adj" fmla="val 7727"/>
            </a:avLst>
          </a:prstGeom>
          <a:solidFill>
            <a:schemeClr val="accent2">
              <a:lumMod val="60000"/>
              <a:lumOff val="40000"/>
            </a:schemeClr>
          </a:soli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400" b="1" i="1" dirty="0">
                <a:solidFill>
                  <a:srgbClr val="C00000"/>
                </a:solidFill>
                <a:latin typeface="Georgia" panose="02040502050405020303" pitchFamily="18" charset="0"/>
              </a:rPr>
              <a:t>50</a:t>
            </a:r>
          </a:p>
        </p:txBody>
      </p:sp>
      <p:sp>
        <p:nvSpPr>
          <p:cNvPr id="3125" name="AutoShape 53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364088" y="2852936"/>
            <a:ext cx="503114" cy="503040"/>
          </a:xfrm>
          <a:prstGeom prst="bevel">
            <a:avLst>
              <a:gd name="adj" fmla="val 7727"/>
            </a:avLst>
          </a:prstGeom>
          <a:solidFill>
            <a:schemeClr val="accent2">
              <a:lumMod val="75000"/>
            </a:schemeClr>
          </a:soli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400" b="1" i="1" dirty="0">
                <a:solidFill>
                  <a:srgbClr val="FFC000"/>
                </a:solidFill>
                <a:latin typeface="Georgia" panose="02040502050405020303" pitchFamily="18" charset="0"/>
              </a:rPr>
              <a:t>10</a:t>
            </a:r>
          </a:p>
        </p:txBody>
      </p:sp>
      <p:sp>
        <p:nvSpPr>
          <p:cNvPr id="3126" name="AutoShape 54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6084168" y="2852936"/>
            <a:ext cx="503114" cy="503040"/>
          </a:xfrm>
          <a:prstGeom prst="bevel">
            <a:avLst>
              <a:gd name="adj" fmla="val 7727"/>
            </a:avLst>
          </a:prstGeom>
          <a:solidFill>
            <a:schemeClr val="accent2">
              <a:lumMod val="75000"/>
            </a:schemeClr>
          </a:soli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400" b="1" i="1" dirty="0">
                <a:solidFill>
                  <a:srgbClr val="FFC000"/>
                </a:solidFill>
                <a:latin typeface="Georgia" panose="02040502050405020303" pitchFamily="18" charset="0"/>
              </a:rPr>
              <a:t>20</a:t>
            </a:r>
          </a:p>
        </p:txBody>
      </p:sp>
      <p:sp>
        <p:nvSpPr>
          <p:cNvPr id="3127" name="AutoShape 55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6804820" y="2852936"/>
            <a:ext cx="503114" cy="503040"/>
          </a:xfrm>
          <a:prstGeom prst="bevel">
            <a:avLst>
              <a:gd name="adj" fmla="val 7727"/>
            </a:avLst>
          </a:prstGeom>
          <a:solidFill>
            <a:schemeClr val="accent2">
              <a:lumMod val="75000"/>
            </a:schemeClr>
          </a:soli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400" b="1" i="1" dirty="0">
                <a:solidFill>
                  <a:srgbClr val="FFC000"/>
                </a:solidFill>
                <a:latin typeface="Georgia" panose="02040502050405020303" pitchFamily="18" charset="0"/>
              </a:rPr>
              <a:t>30</a:t>
            </a:r>
          </a:p>
        </p:txBody>
      </p:sp>
      <p:sp>
        <p:nvSpPr>
          <p:cNvPr id="3128" name="AutoShape 56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7524900" y="2852936"/>
            <a:ext cx="503114" cy="503040"/>
          </a:xfrm>
          <a:prstGeom prst="bevel">
            <a:avLst>
              <a:gd name="adj" fmla="val 7727"/>
            </a:avLst>
          </a:prstGeom>
          <a:solidFill>
            <a:schemeClr val="accent2">
              <a:lumMod val="75000"/>
            </a:schemeClr>
          </a:soli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400" b="1" i="1" dirty="0">
                <a:solidFill>
                  <a:srgbClr val="FFC000"/>
                </a:solidFill>
                <a:latin typeface="Georgia" panose="02040502050405020303" pitchFamily="18" charset="0"/>
              </a:rPr>
              <a:t>40</a:t>
            </a:r>
          </a:p>
        </p:txBody>
      </p:sp>
      <p:sp>
        <p:nvSpPr>
          <p:cNvPr id="3129" name="AutoShape 57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8244408" y="2852936"/>
            <a:ext cx="503114" cy="503040"/>
          </a:xfrm>
          <a:prstGeom prst="bevel">
            <a:avLst>
              <a:gd name="adj" fmla="val 7727"/>
            </a:avLst>
          </a:prstGeom>
          <a:solidFill>
            <a:schemeClr val="accent2">
              <a:lumMod val="75000"/>
            </a:schemeClr>
          </a:soli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400" b="1" i="1" dirty="0">
                <a:solidFill>
                  <a:srgbClr val="FFC000"/>
                </a:solidFill>
                <a:latin typeface="Georgia" panose="02040502050405020303" pitchFamily="18" charset="0"/>
              </a:rPr>
              <a:t>50</a:t>
            </a:r>
          </a:p>
        </p:txBody>
      </p:sp>
      <p:sp>
        <p:nvSpPr>
          <p:cNvPr id="3130" name="AutoShape 58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5364088" y="3573016"/>
            <a:ext cx="503114" cy="503040"/>
          </a:xfrm>
          <a:prstGeom prst="bevel">
            <a:avLst>
              <a:gd name="adj" fmla="val 7727"/>
            </a:avLst>
          </a:prstGeom>
          <a:solidFill>
            <a:srgbClr val="AE5DFF"/>
          </a:soli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latin typeface="Georgia" panose="02040502050405020303" pitchFamily="18" charset="0"/>
              </a:rPr>
              <a:t>10</a:t>
            </a:r>
          </a:p>
        </p:txBody>
      </p:sp>
      <p:sp>
        <p:nvSpPr>
          <p:cNvPr id="3131" name="AutoShape 59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6084168" y="3573016"/>
            <a:ext cx="503114" cy="503040"/>
          </a:xfrm>
          <a:prstGeom prst="bevel">
            <a:avLst>
              <a:gd name="adj" fmla="val 7727"/>
            </a:avLst>
          </a:prstGeom>
          <a:solidFill>
            <a:srgbClr val="AE5DFF"/>
          </a:soli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latin typeface="Georgia" panose="02040502050405020303" pitchFamily="18" charset="0"/>
              </a:rPr>
              <a:t>20</a:t>
            </a:r>
          </a:p>
        </p:txBody>
      </p:sp>
      <p:sp>
        <p:nvSpPr>
          <p:cNvPr id="3132" name="AutoShape 60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804248" y="3573016"/>
            <a:ext cx="503686" cy="576064"/>
          </a:xfrm>
          <a:prstGeom prst="bevel">
            <a:avLst>
              <a:gd name="adj" fmla="val 7727"/>
            </a:avLst>
          </a:prstGeom>
          <a:solidFill>
            <a:srgbClr val="AE5DFF"/>
          </a:soli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latin typeface="Georgia" panose="02040502050405020303" pitchFamily="18" charset="0"/>
              </a:rPr>
              <a:t>30</a:t>
            </a:r>
          </a:p>
        </p:txBody>
      </p:sp>
      <p:sp>
        <p:nvSpPr>
          <p:cNvPr id="3133" name="AutoShape 6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7524900" y="3573016"/>
            <a:ext cx="503114" cy="503040"/>
          </a:xfrm>
          <a:prstGeom prst="bevel">
            <a:avLst>
              <a:gd name="adj" fmla="val 7727"/>
            </a:avLst>
          </a:prstGeom>
          <a:solidFill>
            <a:srgbClr val="AE5DFF"/>
          </a:soli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latin typeface="Georgia" panose="02040502050405020303" pitchFamily="18" charset="0"/>
              </a:rPr>
              <a:t>40</a:t>
            </a:r>
          </a:p>
        </p:txBody>
      </p:sp>
      <p:sp>
        <p:nvSpPr>
          <p:cNvPr id="3134" name="AutoShape 62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8244408" y="3573016"/>
            <a:ext cx="503114" cy="503040"/>
          </a:xfrm>
          <a:prstGeom prst="bevel">
            <a:avLst>
              <a:gd name="adj" fmla="val 7727"/>
            </a:avLst>
          </a:prstGeom>
          <a:solidFill>
            <a:srgbClr val="AE5DFF"/>
          </a:soli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Georgia" panose="02040502050405020303" pitchFamily="18" charset="0"/>
              </a:rPr>
              <a:t>50</a:t>
            </a:r>
          </a:p>
        </p:txBody>
      </p:sp>
      <p:sp>
        <p:nvSpPr>
          <p:cNvPr id="3135" name="AutoShape 63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364088" y="4293096"/>
            <a:ext cx="503114" cy="503040"/>
          </a:xfrm>
          <a:prstGeom prst="bevel">
            <a:avLst>
              <a:gd name="adj" fmla="val 7727"/>
            </a:avLst>
          </a:prstGeom>
          <a:solidFill>
            <a:schemeClr val="accent4">
              <a:lumMod val="60000"/>
              <a:lumOff val="40000"/>
            </a:schemeClr>
          </a:soli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400" b="1" i="1" dirty="0">
                <a:solidFill>
                  <a:srgbClr val="99FF33"/>
                </a:solidFill>
                <a:latin typeface="Georgia" panose="02040502050405020303" pitchFamily="18" charset="0"/>
              </a:rPr>
              <a:t>10</a:t>
            </a:r>
          </a:p>
        </p:txBody>
      </p:sp>
      <p:sp>
        <p:nvSpPr>
          <p:cNvPr id="3136" name="AutoShape 64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6084168" y="4293096"/>
            <a:ext cx="503114" cy="503040"/>
          </a:xfrm>
          <a:prstGeom prst="bevel">
            <a:avLst>
              <a:gd name="adj" fmla="val 7727"/>
            </a:avLst>
          </a:prstGeom>
          <a:solidFill>
            <a:schemeClr val="accent4">
              <a:lumMod val="60000"/>
              <a:lumOff val="40000"/>
            </a:schemeClr>
          </a:soli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400" b="1" i="1" dirty="0">
                <a:solidFill>
                  <a:srgbClr val="99FF33"/>
                </a:solidFill>
                <a:latin typeface="Georgia" panose="02040502050405020303" pitchFamily="18" charset="0"/>
              </a:rPr>
              <a:t>20</a:t>
            </a:r>
          </a:p>
        </p:txBody>
      </p:sp>
      <p:sp>
        <p:nvSpPr>
          <p:cNvPr id="3137" name="AutoShape 65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6804820" y="4293096"/>
            <a:ext cx="503114" cy="503040"/>
          </a:xfrm>
          <a:prstGeom prst="bevel">
            <a:avLst>
              <a:gd name="adj" fmla="val 7727"/>
            </a:avLst>
          </a:prstGeom>
          <a:solidFill>
            <a:schemeClr val="accent4">
              <a:lumMod val="60000"/>
              <a:lumOff val="40000"/>
            </a:schemeClr>
          </a:soli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400" b="1" i="1" dirty="0">
                <a:solidFill>
                  <a:srgbClr val="99FF33"/>
                </a:solidFill>
                <a:latin typeface="Georgia" panose="02040502050405020303" pitchFamily="18" charset="0"/>
              </a:rPr>
              <a:t>30</a:t>
            </a:r>
          </a:p>
        </p:txBody>
      </p:sp>
      <p:sp>
        <p:nvSpPr>
          <p:cNvPr id="3138" name="AutoShape 66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596336" y="4293096"/>
            <a:ext cx="503114" cy="503040"/>
          </a:xfrm>
          <a:prstGeom prst="bevel">
            <a:avLst>
              <a:gd name="adj" fmla="val 7727"/>
            </a:avLst>
          </a:prstGeom>
          <a:solidFill>
            <a:schemeClr val="accent4">
              <a:lumMod val="60000"/>
              <a:lumOff val="40000"/>
            </a:schemeClr>
          </a:soli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400" b="1" i="1" dirty="0">
                <a:solidFill>
                  <a:srgbClr val="99FF33"/>
                </a:solidFill>
                <a:latin typeface="Georgia" panose="02040502050405020303" pitchFamily="18" charset="0"/>
              </a:rPr>
              <a:t>40</a:t>
            </a:r>
          </a:p>
        </p:txBody>
      </p:sp>
      <p:sp>
        <p:nvSpPr>
          <p:cNvPr id="3139" name="AutoShape 67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8244408" y="4293096"/>
            <a:ext cx="503114" cy="503040"/>
          </a:xfrm>
          <a:prstGeom prst="bevel">
            <a:avLst>
              <a:gd name="adj" fmla="val 7727"/>
            </a:avLst>
          </a:prstGeom>
          <a:solidFill>
            <a:schemeClr val="accent4">
              <a:lumMod val="60000"/>
              <a:lumOff val="40000"/>
            </a:schemeClr>
          </a:soli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400" b="1" i="1" dirty="0">
                <a:solidFill>
                  <a:srgbClr val="99FF33"/>
                </a:solidFill>
                <a:latin typeface="Georgia" panose="02040502050405020303" pitchFamily="18" charset="0"/>
              </a:rPr>
              <a:t>50</a:t>
            </a:r>
          </a:p>
        </p:txBody>
      </p:sp>
      <p:sp>
        <p:nvSpPr>
          <p:cNvPr id="2" name="AutoShape 47"/>
          <p:cNvSpPr>
            <a:spLocks noChangeArrowheads="1"/>
          </p:cNvSpPr>
          <p:nvPr/>
        </p:nvSpPr>
        <p:spPr bwMode="auto">
          <a:xfrm>
            <a:off x="251520" y="2132856"/>
            <a:ext cx="4679751" cy="576064"/>
          </a:xfrm>
          <a:prstGeom prst="bevel">
            <a:avLst>
              <a:gd name="adj" fmla="val 7727"/>
            </a:avLst>
          </a:prstGeom>
          <a:solidFill>
            <a:schemeClr val="accent2">
              <a:lumMod val="60000"/>
              <a:lumOff val="40000"/>
            </a:schemeClr>
          </a:soli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400" b="1" i="1" cap="all" dirty="0" smtClean="0">
                <a:solidFill>
                  <a:schemeClr val="bg2">
                    <a:lumMod val="75000"/>
                  </a:schemeClr>
                </a:solidFill>
                <a:latin typeface="Georgia" panose="02040502050405020303" pitchFamily="18" charset="0"/>
                <a:cs typeface="Times New Roman" pitchFamily="18" charset="0"/>
              </a:rPr>
              <a:t>Общее</a:t>
            </a:r>
            <a:endParaRPr lang="ru-RU" sz="2400" b="1" i="1" cap="all" dirty="0">
              <a:solidFill>
                <a:schemeClr val="bg2">
                  <a:lumMod val="75000"/>
                </a:schemeClr>
              </a:solidFill>
              <a:latin typeface="Georgia" panose="02040502050405020303" pitchFamily="18" charset="0"/>
              <a:cs typeface="Times New Roman" pitchFamily="18" charset="0"/>
            </a:endParaRPr>
          </a:p>
        </p:txBody>
      </p:sp>
      <p:sp>
        <p:nvSpPr>
          <p:cNvPr id="4" name="AutoShape 47"/>
          <p:cNvSpPr>
            <a:spLocks noChangeArrowheads="1"/>
          </p:cNvSpPr>
          <p:nvPr/>
        </p:nvSpPr>
        <p:spPr bwMode="auto">
          <a:xfrm>
            <a:off x="251520" y="4293096"/>
            <a:ext cx="4657233" cy="576064"/>
          </a:xfrm>
          <a:prstGeom prst="bevel">
            <a:avLst>
              <a:gd name="adj" fmla="val 7727"/>
            </a:avLst>
          </a:prstGeom>
          <a:solidFill>
            <a:schemeClr val="accent4">
              <a:lumMod val="60000"/>
              <a:lumOff val="40000"/>
            </a:schemeClr>
          </a:soli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400" b="1" i="1" dirty="0" smtClean="0">
                <a:solidFill>
                  <a:srgbClr val="99FF33"/>
                </a:solidFill>
                <a:latin typeface="Georgia" panose="02040502050405020303" pitchFamily="18" charset="0"/>
                <a:cs typeface="Times New Roman" pitchFamily="18" charset="0"/>
              </a:rPr>
              <a:t>ХОЗЯЙСТВО</a:t>
            </a:r>
            <a:endParaRPr lang="ru-RU" sz="2400" b="1" i="1" dirty="0">
              <a:solidFill>
                <a:srgbClr val="99FF33"/>
              </a:solidFill>
              <a:latin typeface="Georgia" panose="02040502050405020303" pitchFamily="18" charset="0"/>
              <a:cs typeface="Times New Roman" pitchFamily="18" charset="0"/>
            </a:endParaRPr>
          </a:p>
        </p:txBody>
      </p:sp>
      <p:sp>
        <p:nvSpPr>
          <p:cNvPr id="5" name="AutoShape 47"/>
          <p:cNvSpPr>
            <a:spLocks noChangeArrowheads="1"/>
          </p:cNvSpPr>
          <p:nvPr/>
        </p:nvSpPr>
        <p:spPr bwMode="auto">
          <a:xfrm>
            <a:off x="251520" y="2852936"/>
            <a:ext cx="4679751" cy="576064"/>
          </a:xfrm>
          <a:prstGeom prst="bevel">
            <a:avLst>
              <a:gd name="adj" fmla="val 7727"/>
            </a:avLst>
          </a:prstGeom>
          <a:solidFill>
            <a:schemeClr val="accent2">
              <a:lumMod val="75000"/>
            </a:schemeClr>
          </a:soli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400" b="1" i="1" cap="all" dirty="0" smtClean="0">
                <a:solidFill>
                  <a:srgbClr val="FFC000"/>
                </a:solidFill>
                <a:latin typeface="Georgia" panose="02040502050405020303" pitchFamily="18" charset="0"/>
                <a:cs typeface="Times New Roman" pitchFamily="18" charset="0"/>
              </a:rPr>
              <a:t>Население</a:t>
            </a:r>
            <a:endParaRPr lang="ru-RU" sz="2400" b="1" i="1" cap="all" dirty="0">
              <a:solidFill>
                <a:srgbClr val="FFC000"/>
              </a:solidFill>
              <a:latin typeface="Georgia" panose="02040502050405020303" pitchFamily="18" charset="0"/>
              <a:cs typeface="Times New Roman" pitchFamily="18" charset="0"/>
            </a:endParaRPr>
          </a:p>
        </p:txBody>
      </p:sp>
      <p:sp>
        <p:nvSpPr>
          <p:cNvPr id="6" name="AutoShape 47"/>
          <p:cNvSpPr>
            <a:spLocks noChangeArrowheads="1"/>
          </p:cNvSpPr>
          <p:nvPr/>
        </p:nvSpPr>
        <p:spPr bwMode="auto">
          <a:xfrm>
            <a:off x="251520" y="3573016"/>
            <a:ext cx="4679751" cy="576064"/>
          </a:xfrm>
          <a:prstGeom prst="bevel">
            <a:avLst>
              <a:gd name="adj" fmla="val 7727"/>
            </a:avLst>
          </a:prstGeom>
          <a:solidFill>
            <a:srgbClr val="AE5DFF"/>
          </a:soli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400" b="1" i="1" cap="all" dirty="0" smtClean="0">
                <a:solidFill>
                  <a:schemeClr val="bg1"/>
                </a:solidFill>
                <a:latin typeface="Georgia" panose="02040502050405020303" pitchFamily="18" charset="0"/>
                <a:cs typeface="Times New Roman" pitchFamily="18" charset="0"/>
              </a:rPr>
              <a:t>природа</a:t>
            </a:r>
            <a:endParaRPr lang="ru-RU" sz="2400" b="1" i="1" cap="all" dirty="0">
              <a:solidFill>
                <a:schemeClr val="bg1"/>
              </a:solidFill>
              <a:latin typeface="Georgia" panose="02040502050405020303" pitchFamily="18" charset="0"/>
              <a:cs typeface="Times New Roman" pitchFamily="18" charset="0"/>
            </a:endParaRPr>
          </a:p>
        </p:txBody>
      </p:sp>
      <p:pic>
        <p:nvPicPr>
          <p:cNvPr id="38" name="Рисунок 37" descr="Рисунок40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23" cstate="screen"/>
          <a:srcRect/>
          <a:stretch>
            <a:fillRect/>
          </a:stretch>
        </p:blipFill>
        <p:spPr>
          <a:xfrm>
            <a:off x="7740352" y="6381328"/>
            <a:ext cx="1152128" cy="300800"/>
          </a:xfrm>
          <a:prstGeom prst="rect">
            <a:avLst/>
          </a:prstGeom>
        </p:spPr>
      </p:pic>
      <p:sp>
        <p:nvSpPr>
          <p:cNvPr id="34" name="Прямоугольник 33"/>
          <p:cNvSpPr/>
          <p:nvPr/>
        </p:nvSpPr>
        <p:spPr>
          <a:xfrm>
            <a:off x="35649" y="1425347"/>
            <a:ext cx="504150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Категории вопросов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1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3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1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" dur="indefinite"/>
                                        <p:tgtEl>
                                          <p:spTgt spid="3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1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" dur="indefinite"/>
                                        <p:tgtEl>
                                          <p:spTgt spid="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5" dur="indefinite"/>
                                        <p:tgtEl>
                                          <p:spTgt spid="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31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1" dur="indefinite"/>
                                        <p:tgtEl>
                                          <p:spTgt spid="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31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7" dur="indefinite"/>
                                        <p:tgtEl>
                                          <p:spTgt spid="3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31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3" dur="indefinite"/>
                                        <p:tgtEl>
                                          <p:spTgt spid="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31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9" dur="indefinite"/>
                                        <p:tgtEl>
                                          <p:spTgt spid="3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31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55" dur="indefinite"/>
                                        <p:tgtEl>
                                          <p:spTgt spid="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31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1" dur="indefinite"/>
                                        <p:tgtEl>
                                          <p:spTgt spid="3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6" dur="indefinite"/>
                                        <p:tgtEl>
                                          <p:spTgt spid="31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7" dur="indefinite"/>
                                        <p:tgtEl>
                                          <p:spTgt spid="3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0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2" dur="indefinite"/>
                                        <p:tgtEl>
                                          <p:spTgt spid="31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3" dur="indefinite"/>
                                        <p:tgtEl>
                                          <p:spTgt spid="3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8" dur="indefinite"/>
                                        <p:tgtEl>
                                          <p:spTgt spid="31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9" dur="indefinite"/>
                                        <p:tgtEl>
                                          <p:spTgt spid="3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2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4" dur="indefinite"/>
                                        <p:tgtEl>
                                          <p:spTgt spid="31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85" dur="indefinite"/>
                                        <p:tgtEl>
                                          <p:spTgt spid="3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0" dur="indefinite"/>
                                        <p:tgtEl>
                                          <p:spTgt spid="31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1" dur="indefinite"/>
                                        <p:tgtEl>
                                          <p:spTgt spid="3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6" dur="indefinite"/>
                                        <p:tgtEl>
                                          <p:spTgt spid="31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7" dur="indefinite"/>
                                        <p:tgtEl>
                                          <p:spTgt spid="3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5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2" dur="indefinite"/>
                                        <p:tgtEl>
                                          <p:spTgt spid="31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3" dur="indefinite"/>
                                        <p:tgtEl>
                                          <p:spTgt spid="3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6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8" dur="indefinite"/>
                                        <p:tgtEl>
                                          <p:spTgt spid="31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9" dur="indefinite"/>
                                        <p:tgtEl>
                                          <p:spTgt spid="3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7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4" dur="indefinite"/>
                                        <p:tgtEl>
                                          <p:spTgt spid="31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15" dur="indefinite"/>
                                        <p:tgtEl>
                                          <p:spTgt spid="3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8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3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0" dur="indefinite"/>
                                        <p:tgtEl>
                                          <p:spTgt spid="31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1" dur="indefinite"/>
                                        <p:tgtEl>
                                          <p:spTgt spid="3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9"/>
                  </p:tgtEl>
                </p:cond>
              </p:nextCondLst>
            </p:seq>
          </p:childTnLst>
        </p:cTn>
      </p:par>
    </p:tnLst>
    <p:bldLst>
      <p:bldP spid="3119" grpId="0" animBg="1"/>
      <p:bldP spid="3121" grpId="0" animBg="1"/>
      <p:bldP spid="3122" grpId="0" animBg="1"/>
      <p:bldP spid="3123" grpId="0" animBg="1"/>
      <p:bldP spid="3124" grpId="0" animBg="1"/>
      <p:bldP spid="3125" grpId="0" animBg="1"/>
      <p:bldP spid="3126" grpId="0" animBg="1"/>
      <p:bldP spid="3127" grpId="0" animBg="1"/>
      <p:bldP spid="3128" grpId="0" animBg="1"/>
      <p:bldP spid="3129" grpId="0" animBg="1"/>
      <p:bldP spid="3130" grpId="0" animBg="1"/>
      <p:bldP spid="3131" grpId="0" animBg="1"/>
      <p:bldP spid="3132" grpId="0" animBg="1"/>
      <p:bldP spid="3133" grpId="0" animBg="1"/>
      <p:bldP spid="3134" grpId="0" animBg="1"/>
      <p:bldP spid="3135" grpId="0" animBg="1"/>
      <p:bldP spid="3136" grpId="0" animBg="1"/>
      <p:bldP spid="3137" grpId="0" animBg="1"/>
      <p:bldP spid="3138" grpId="0" animBg="1"/>
      <p:bldP spid="313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467544" y="1719852"/>
            <a:ext cx="811157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sz="2700" dirty="0" smtClean="0"/>
              <a:t>Укажите площадь Уральского экономического района</a:t>
            </a:r>
            <a:endParaRPr lang="ru-RU" sz="2700" dirty="0"/>
          </a:p>
        </p:txBody>
      </p:sp>
      <p:sp>
        <p:nvSpPr>
          <p:cNvPr id="12" name="TextBox 11"/>
          <p:cNvSpPr txBox="1"/>
          <p:nvPr/>
        </p:nvSpPr>
        <p:spPr>
          <a:xfrm>
            <a:off x="2267744" y="843961"/>
            <a:ext cx="5832648" cy="5847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i="1" cap="all" dirty="0" smtClean="0">
                <a:solidFill>
                  <a:srgbClr val="C00000"/>
                </a:solidFill>
                <a:latin typeface="Georgia" panose="02040502050405020303" pitchFamily="18" charset="0"/>
                <a:cs typeface="Times New Roman" pitchFamily="18" charset="0"/>
              </a:rPr>
              <a:t>общее</a:t>
            </a:r>
            <a:endParaRPr lang="ru-RU" sz="3200" b="1" i="1" cap="all" dirty="0">
              <a:solidFill>
                <a:srgbClr val="C00000"/>
              </a:solidFill>
              <a:latin typeface="Georgia" panose="02040502050405020303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10355" y="4820354"/>
            <a:ext cx="864000" cy="864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1" name="Рисунок 10" descr="дом-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chemeClr val="bg2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8316416" y="843961"/>
            <a:ext cx="648072" cy="5847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3200" b="1" spc="50" dirty="0">
              <a:ln w="11430">
                <a:solidFill>
                  <a:srgbClr val="460046"/>
                </a:solidFill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в левй угол игры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4282" y="4371141"/>
            <a:ext cx="2286016" cy="2286016"/>
          </a:xfrm>
          <a:prstGeom prst="flowChartConnector">
            <a:avLst/>
          </a:prstGeom>
        </p:spPr>
      </p:pic>
      <p:grpSp>
        <p:nvGrpSpPr>
          <p:cNvPr id="14" name="Группа 13"/>
          <p:cNvGrpSpPr/>
          <p:nvPr/>
        </p:nvGrpSpPr>
        <p:grpSpPr>
          <a:xfrm>
            <a:off x="2500298" y="2658313"/>
            <a:ext cx="5429288" cy="3842521"/>
            <a:chOff x="3000364" y="2571744"/>
            <a:chExt cx="5429288" cy="3913959"/>
          </a:xfrm>
        </p:grpSpPr>
        <p:pic>
          <p:nvPicPr>
            <p:cNvPr id="13" name="Рисунок 12" descr="0011-009-.jp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000364" y="2571744"/>
              <a:ext cx="5218612" cy="3913959"/>
            </a:xfrm>
            <a:prstGeom prst="rect">
              <a:avLst/>
            </a:prstGeom>
          </p:spPr>
        </p:pic>
        <p:sp>
          <p:nvSpPr>
            <p:cNvPr id="28" name="Text Box 5"/>
            <p:cNvSpPr txBox="1">
              <a:spLocks noChangeArrowheads="1"/>
            </p:cNvSpPr>
            <p:nvPr/>
          </p:nvSpPr>
          <p:spPr bwMode="auto">
            <a:xfrm>
              <a:off x="3965156" y="4771182"/>
              <a:ext cx="4464496" cy="1059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en-US" sz="2800" b="1" dirty="0" smtClean="0">
                  <a:ln>
                    <a:solidFill>
                      <a:schemeClr val="bg1"/>
                    </a:solidFill>
                  </a:ln>
                  <a:solidFill>
                    <a:srgbClr val="FF0000"/>
                  </a:solidFill>
                  <a:latin typeface="Arial Black" pitchFamily="34" charset="0"/>
                </a:rPr>
                <a:t>S=</a:t>
              </a:r>
              <a:r>
                <a:rPr lang="ru-RU" sz="2800" b="1" dirty="0" smtClean="0">
                  <a:ln>
                    <a:solidFill>
                      <a:schemeClr val="bg1"/>
                    </a:solidFill>
                  </a:ln>
                  <a:solidFill>
                    <a:srgbClr val="FF0000"/>
                  </a:solidFill>
                  <a:latin typeface="Arial Black" pitchFamily="34" charset="0"/>
                </a:rPr>
                <a:t>823 </a:t>
              </a:r>
              <a:r>
                <a:rPr lang="ru-RU" sz="2800" b="1" dirty="0" err="1" smtClean="0">
                  <a:ln>
                    <a:solidFill>
                      <a:schemeClr val="bg1"/>
                    </a:solidFill>
                  </a:ln>
                  <a:solidFill>
                    <a:srgbClr val="FF0000"/>
                  </a:solidFill>
                  <a:latin typeface="Arial Black" pitchFamily="34" charset="0"/>
                </a:rPr>
                <a:t>тыс</a:t>
              </a:r>
              <a:r>
                <a:rPr lang="ru-RU" sz="2800" b="1" dirty="0" smtClean="0">
                  <a:ln>
                    <a:solidFill>
                      <a:schemeClr val="bg1"/>
                    </a:solidFill>
                  </a:ln>
                  <a:solidFill>
                    <a:srgbClr val="FF0000"/>
                  </a:solidFill>
                  <a:latin typeface="Arial Black" pitchFamily="34" charset="0"/>
                </a:rPr>
                <a:t> км</a:t>
              </a:r>
              <a:r>
                <a:rPr lang="ru-RU" sz="2800" b="1" baseline="30000" dirty="0" smtClean="0">
                  <a:ln>
                    <a:solidFill>
                      <a:schemeClr val="bg1"/>
                    </a:solidFill>
                  </a:ln>
                  <a:solidFill>
                    <a:srgbClr val="FF0000"/>
                  </a:solidFill>
                  <a:latin typeface="Arial Black" pitchFamily="34" charset="0"/>
                </a:rPr>
                <a:t>2</a:t>
              </a:r>
              <a:r>
                <a:rPr lang="ru-RU" sz="2800" b="1" dirty="0" smtClean="0">
                  <a:ln>
                    <a:solidFill>
                      <a:schemeClr val="bg1"/>
                    </a:solidFill>
                  </a:ln>
                  <a:solidFill>
                    <a:srgbClr val="FF0000"/>
                  </a:solidFill>
                  <a:latin typeface="Arial Black" pitchFamily="34" charset="0"/>
                </a:rPr>
                <a:t>.</a:t>
              </a:r>
            </a:p>
            <a:p>
              <a:pPr>
                <a:spcBef>
                  <a:spcPct val="20000"/>
                </a:spcBef>
              </a:pPr>
              <a:endParaRPr lang="ru-RU" sz="28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Arial Black" pitchFamily="34" charset="0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571472" y="1741762"/>
            <a:ext cx="8321008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600" dirty="0" smtClean="0"/>
              <a:t>Уровень урбанизации на Урале составляет…</a:t>
            </a:r>
            <a:endParaRPr lang="ru-RU" sz="2600" dirty="0" smtClean="0">
              <a:latin typeface="Georgia" pitchFamily="18" charset="0"/>
            </a:endParaRPr>
          </a:p>
        </p:txBody>
      </p:sp>
      <p:pic>
        <p:nvPicPr>
          <p:cNvPr id="11" name="Рисунок 10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bg2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6535" y="843961"/>
            <a:ext cx="5832648" cy="5847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i="1" cap="all" dirty="0" smtClean="0">
                <a:solidFill>
                  <a:srgbClr val="C00000"/>
                </a:solidFill>
                <a:latin typeface="Georgia" panose="02040502050405020303" pitchFamily="18" charset="0"/>
                <a:cs typeface="Times New Roman" pitchFamily="18" charset="0"/>
              </a:rPr>
              <a:t>общее</a:t>
            </a:r>
            <a:endParaRPr lang="ru-RU" sz="3200" b="1" i="1" cap="all" dirty="0">
              <a:solidFill>
                <a:srgbClr val="C00000"/>
              </a:solidFill>
              <a:latin typeface="Georgia" panose="02040502050405020303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843961"/>
            <a:ext cx="648072" cy="5847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endParaRPr lang="ru-RU" sz="3200" b="1" spc="50" dirty="0">
              <a:ln w="11430">
                <a:solidFill>
                  <a:srgbClr val="460046"/>
                </a:solidFill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в левй угол игры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4371141"/>
            <a:ext cx="2286016" cy="2286016"/>
          </a:xfrm>
          <a:prstGeom prst="flowChartConnector">
            <a:avLst/>
          </a:prstGeom>
        </p:spPr>
      </p:pic>
      <p:grpSp>
        <p:nvGrpSpPr>
          <p:cNvPr id="14" name="Группа 13"/>
          <p:cNvGrpSpPr/>
          <p:nvPr/>
        </p:nvGrpSpPr>
        <p:grpSpPr>
          <a:xfrm>
            <a:off x="2415311" y="2357430"/>
            <a:ext cx="5442837" cy="3820125"/>
            <a:chOff x="2643174" y="2905780"/>
            <a:chExt cx="5442837" cy="3271775"/>
          </a:xfrm>
        </p:grpSpPr>
        <p:sp>
          <p:nvSpPr>
            <p:cNvPr id="28" name="Text Box 5"/>
            <p:cNvSpPr txBox="1">
              <a:spLocks noChangeArrowheads="1"/>
            </p:cNvSpPr>
            <p:nvPr/>
          </p:nvSpPr>
          <p:spPr bwMode="auto">
            <a:xfrm>
              <a:off x="2653961" y="2905780"/>
              <a:ext cx="4775559" cy="7380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ru-RU" sz="2800" i="1" dirty="0" smtClean="0">
                  <a:latin typeface="Georgia" pitchFamily="18" charset="0"/>
                </a:rPr>
                <a:t>…</a:t>
              </a:r>
              <a:r>
                <a:rPr lang="ru-RU" sz="5000" b="1" i="1" dirty="0" smtClean="0">
                  <a:solidFill>
                    <a:srgbClr val="C00000"/>
                  </a:solidFill>
                  <a:effectLst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  <a:latin typeface="Arial Black" pitchFamily="34" charset="0"/>
                </a:rPr>
                <a:t>73-76%</a:t>
              </a:r>
              <a:r>
                <a:rPr lang="ru-RU" sz="2800" i="1" dirty="0" smtClean="0">
                  <a:latin typeface="Georgia" pitchFamily="18" charset="0"/>
                </a:rPr>
                <a:t>.</a:t>
              </a:r>
              <a:endParaRPr lang="ru-RU" sz="2800" i="1" dirty="0" smtClean="0">
                <a:latin typeface="Georgia" pitchFamily="18" charset="0"/>
              </a:endParaRPr>
            </a:p>
          </p:txBody>
        </p:sp>
        <p:pic>
          <p:nvPicPr>
            <p:cNvPr id="13" name="Рисунок 12" descr="шилка+аргунь=Амур.jpg"/>
            <p:cNvPicPr>
              <a:picLocks noChangeAspect="1"/>
            </p:cNvPicPr>
            <p:nvPr/>
          </p:nvPicPr>
          <p:blipFill>
            <a:blip r:embed="rId6" cstate="print"/>
            <a:srcRect l="3788" t="38052"/>
            <a:stretch>
              <a:fillRect/>
            </a:stretch>
          </p:blipFill>
          <p:spPr>
            <a:xfrm>
              <a:off x="2643174" y="3578800"/>
              <a:ext cx="5442837" cy="2598755"/>
            </a:xfrm>
            <a:prstGeom prst="rect">
              <a:avLst/>
            </a:prstGeom>
          </p:spPr>
        </p:pic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810355" y="4820354"/>
            <a:ext cx="925477" cy="9254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500034" y="1500174"/>
            <a:ext cx="835292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sz="2000" dirty="0" smtClean="0"/>
              <a:t>Перечислите субъекты, входящие в состав Уральского экономического района.</a:t>
            </a:r>
            <a:endParaRPr lang="ru-RU" sz="2000" dirty="0"/>
          </a:p>
        </p:txBody>
      </p:sp>
      <p:pic>
        <p:nvPicPr>
          <p:cNvPr id="11" name="Рисунок 10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bg2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843961"/>
            <a:ext cx="5832648" cy="5847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i="1" cap="all" dirty="0" smtClean="0">
                <a:solidFill>
                  <a:srgbClr val="C00000"/>
                </a:solidFill>
                <a:latin typeface="Georgia" panose="02040502050405020303" pitchFamily="18" charset="0"/>
                <a:cs typeface="Times New Roman" pitchFamily="18" charset="0"/>
              </a:rPr>
              <a:t>общее</a:t>
            </a:r>
            <a:endParaRPr lang="ru-RU" sz="3200" b="1" i="1" cap="all" dirty="0">
              <a:solidFill>
                <a:srgbClr val="C00000"/>
              </a:solidFill>
              <a:latin typeface="Georgia" panose="02040502050405020303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843961"/>
            <a:ext cx="648072" cy="5847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endParaRPr lang="ru-RU" sz="3200" b="1" spc="50" dirty="0">
              <a:ln w="11430">
                <a:solidFill>
                  <a:srgbClr val="460046"/>
                </a:solidFill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в левй угол игры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4371141"/>
            <a:ext cx="2286016" cy="2286016"/>
          </a:xfrm>
          <a:prstGeom prst="flowChartConnector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10355" y="4820354"/>
            <a:ext cx="925477" cy="9254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42" name="Рисунок 41" descr="1-3+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786050" y="2214550"/>
            <a:ext cx="3854064" cy="4643450"/>
          </a:xfrm>
          <a:prstGeom prst="rect">
            <a:avLst/>
          </a:prstGeom>
        </p:spPr>
      </p:pic>
      <p:grpSp>
        <p:nvGrpSpPr>
          <p:cNvPr id="45" name="Группа 44"/>
          <p:cNvGrpSpPr>
            <a:grpSpLocks noChangeAspect="1"/>
          </p:cNvGrpSpPr>
          <p:nvPr/>
        </p:nvGrpSpPr>
        <p:grpSpPr>
          <a:xfrm>
            <a:off x="2348491" y="2571744"/>
            <a:ext cx="3094159" cy="1500198"/>
            <a:chOff x="2357422" y="5357826"/>
            <a:chExt cx="2357454" cy="1143008"/>
          </a:xfrm>
        </p:grpSpPr>
        <p:pic>
          <p:nvPicPr>
            <p:cNvPr id="24" name="Рисунок 23" descr="шилка+аргунь=Амур.jpg"/>
            <p:cNvPicPr>
              <a:picLocks noChangeAspect="1"/>
            </p:cNvPicPr>
            <p:nvPr/>
          </p:nvPicPr>
          <p:blipFill>
            <a:blip r:embed="rId8" cstate="print"/>
            <a:srcRect l="38204" t="72272" r="39824" b="7078"/>
            <a:stretch>
              <a:fillRect/>
            </a:stretch>
          </p:blipFill>
          <p:spPr>
            <a:xfrm>
              <a:off x="3071802" y="5643578"/>
              <a:ext cx="1143008" cy="857256"/>
            </a:xfrm>
            <a:prstGeom prst="rect">
              <a:avLst/>
            </a:prstGeom>
          </p:spPr>
        </p:pic>
        <p:pic>
          <p:nvPicPr>
            <p:cNvPr id="35" name="Рисунок 34" descr="1-3.jpg"/>
            <p:cNvPicPr>
              <a:picLocks noChangeAspect="1"/>
            </p:cNvPicPr>
            <p:nvPr/>
          </p:nvPicPr>
          <p:blipFill>
            <a:blip r:embed="rId9" cstate="print"/>
            <a:srcRect l="7722" t="24025" r="60425" b="70830"/>
            <a:stretch>
              <a:fillRect/>
            </a:stretch>
          </p:blipFill>
          <p:spPr>
            <a:xfrm>
              <a:off x="2357422" y="5357826"/>
              <a:ext cx="2357454" cy="285752"/>
            </a:xfrm>
            <a:prstGeom prst="rect">
              <a:avLst/>
            </a:prstGeom>
          </p:spPr>
        </p:pic>
      </p:grpSp>
      <p:grpSp>
        <p:nvGrpSpPr>
          <p:cNvPr id="47" name="Группа 46"/>
          <p:cNvGrpSpPr>
            <a:grpSpLocks noChangeAspect="1"/>
          </p:cNvGrpSpPr>
          <p:nvPr/>
        </p:nvGrpSpPr>
        <p:grpSpPr>
          <a:xfrm>
            <a:off x="3250397" y="2714620"/>
            <a:ext cx="4179123" cy="1714512"/>
            <a:chOff x="6215074" y="1714488"/>
            <a:chExt cx="2786082" cy="1143008"/>
          </a:xfrm>
        </p:grpSpPr>
        <p:pic>
          <p:nvPicPr>
            <p:cNvPr id="26" name="Рисунок 25" descr="шилка+аргунь=Амур.jpg"/>
            <p:cNvPicPr>
              <a:picLocks noChangeAspect="1"/>
            </p:cNvPicPr>
            <p:nvPr/>
          </p:nvPicPr>
          <p:blipFill>
            <a:blip r:embed="rId8" cstate="print"/>
            <a:srcRect l="3690" t="46000" r="77085" b="33350"/>
            <a:stretch>
              <a:fillRect/>
            </a:stretch>
          </p:blipFill>
          <p:spPr>
            <a:xfrm>
              <a:off x="7000892" y="2000240"/>
              <a:ext cx="1000132" cy="857256"/>
            </a:xfrm>
            <a:prstGeom prst="rect">
              <a:avLst/>
            </a:prstGeom>
          </p:spPr>
        </p:pic>
        <p:pic>
          <p:nvPicPr>
            <p:cNvPr id="28" name="Рисунок 27" descr="1-3.jpg"/>
            <p:cNvPicPr>
              <a:picLocks noChangeAspect="1"/>
            </p:cNvPicPr>
            <p:nvPr/>
          </p:nvPicPr>
          <p:blipFill>
            <a:blip r:embed="rId9" cstate="print"/>
            <a:srcRect l="61710" t="21359" r="3562" b="73895"/>
            <a:stretch>
              <a:fillRect/>
            </a:stretch>
          </p:blipFill>
          <p:spPr>
            <a:xfrm>
              <a:off x="6215074" y="1714488"/>
              <a:ext cx="2786082" cy="285752"/>
            </a:xfrm>
            <a:prstGeom prst="rect">
              <a:avLst/>
            </a:prstGeom>
          </p:spPr>
        </p:pic>
      </p:grpSp>
      <p:grpSp>
        <p:nvGrpSpPr>
          <p:cNvPr id="48" name="Группа 47"/>
          <p:cNvGrpSpPr>
            <a:grpSpLocks noChangeAspect="1"/>
          </p:cNvGrpSpPr>
          <p:nvPr/>
        </p:nvGrpSpPr>
        <p:grpSpPr>
          <a:xfrm>
            <a:off x="4214810" y="4000504"/>
            <a:ext cx="3549919" cy="1357322"/>
            <a:chOff x="6000760" y="4429132"/>
            <a:chExt cx="2428892" cy="928694"/>
          </a:xfrm>
        </p:grpSpPr>
        <p:pic>
          <p:nvPicPr>
            <p:cNvPr id="19" name="Рисунок 18" descr="шилка+аргунь=Амур.jpg"/>
            <p:cNvPicPr>
              <a:picLocks noChangeAspect="1"/>
            </p:cNvPicPr>
            <p:nvPr/>
          </p:nvPicPr>
          <p:blipFill>
            <a:blip r:embed="rId8" cstate="print"/>
            <a:srcRect l="78028" t="46230" r="5493" b="34841"/>
            <a:stretch>
              <a:fillRect/>
            </a:stretch>
          </p:blipFill>
          <p:spPr>
            <a:xfrm>
              <a:off x="6724664" y="4572008"/>
              <a:ext cx="857256" cy="785818"/>
            </a:xfrm>
            <a:prstGeom prst="rect">
              <a:avLst/>
            </a:prstGeom>
          </p:spPr>
        </p:pic>
        <p:grpSp>
          <p:nvGrpSpPr>
            <p:cNvPr id="40" name="Группа 39"/>
            <p:cNvGrpSpPr/>
            <p:nvPr/>
          </p:nvGrpSpPr>
          <p:grpSpPr>
            <a:xfrm>
              <a:off x="6000760" y="4429132"/>
              <a:ext cx="2428892" cy="285752"/>
              <a:chOff x="6357950" y="2857496"/>
              <a:chExt cx="2428892" cy="285752"/>
            </a:xfrm>
          </p:grpSpPr>
          <p:pic>
            <p:nvPicPr>
              <p:cNvPr id="30" name="Рисунок 29" descr="1-3.jpg"/>
              <p:cNvPicPr>
                <a:picLocks noChangeAspect="1"/>
              </p:cNvPicPr>
              <p:nvPr/>
            </p:nvPicPr>
            <p:blipFill>
              <a:blip r:embed="rId9" cstate="print"/>
              <a:srcRect l="71386" t="38999" r="2790" b="56256"/>
              <a:stretch>
                <a:fillRect/>
              </a:stretch>
            </p:blipFill>
            <p:spPr>
              <a:xfrm>
                <a:off x="6357950" y="2857496"/>
                <a:ext cx="2071702" cy="285752"/>
              </a:xfrm>
              <a:prstGeom prst="rect">
                <a:avLst/>
              </a:prstGeom>
            </p:spPr>
          </p:pic>
          <p:pic>
            <p:nvPicPr>
              <p:cNvPr id="39" name="Рисунок 38" descr="1-3.jpg"/>
              <p:cNvPicPr>
                <a:picLocks noChangeAspect="1"/>
              </p:cNvPicPr>
              <p:nvPr/>
            </p:nvPicPr>
            <p:blipFill>
              <a:blip r:embed="rId9" cstate="print"/>
              <a:srcRect l="91748" t="34095" r="2790" b="61160"/>
              <a:stretch>
                <a:fillRect/>
              </a:stretch>
            </p:blipFill>
            <p:spPr>
              <a:xfrm>
                <a:off x="8348690" y="2857496"/>
                <a:ext cx="438152" cy="285752"/>
              </a:xfrm>
              <a:prstGeom prst="rect">
                <a:avLst/>
              </a:prstGeom>
            </p:spPr>
          </p:pic>
        </p:grpSp>
      </p:grpSp>
      <p:grpSp>
        <p:nvGrpSpPr>
          <p:cNvPr id="41" name="Группа 40"/>
          <p:cNvGrpSpPr>
            <a:grpSpLocks noChangeAspect="1"/>
          </p:cNvGrpSpPr>
          <p:nvPr/>
        </p:nvGrpSpPr>
        <p:grpSpPr>
          <a:xfrm>
            <a:off x="2687136" y="5286388"/>
            <a:ext cx="3170748" cy="1177706"/>
            <a:chOff x="6072198" y="5429264"/>
            <a:chExt cx="2500330" cy="928694"/>
          </a:xfrm>
        </p:grpSpPr>
        <p:pic>
          <p:nvPicPr>
            <p:cNvPr id="16" name="Рисунок 15" descr="шилка+аргунь=Амур.jpg"/>
            <p:cNvPicPr>
              <a:picLocks noChangeAspect="1"/>
            </p:cNvPicPr>
            <p:nvPr/>
          </p:nvPicPr>
          <p:blipFill>
            <a:blip r:embed="rId8" cstate="print"/>
            <a:srcRect l="78028" t="72272" r="5493" b="7078"/>
            <a:stretch>
              <a:fillRect/>
            </a:stretch>
          </p:blipFill>
          <p:spPr>
            <a:xfrm>
              <a:off x="6572264" y="5500702"/>
              <a:ext cx="857256" cy="857256"/>
            </a:xfrm>
            <a:prstGeom prst="rect">
              <a:avLst/>
            </a:prstGeom>
          </p:spPr>
        </p:pic>
        <p:pic>
          <p:nvPicPr>
            <p:cNvPr id="36" name="Рисунок 35" descr="1-3.jpg"/>
            <p:cNvPicPr>
              <a:picLocks noChangeAspect="1"/>
            </p:cNvPicPr>
            <p:nvPr/>
          </p:nvPicPr>
          <p:blipFill>
            <a:blip r:embed="rId9" cstate="print"/>
            <a:srcRect l="56585" t="77247" r="8669" b="17461"/>
            <a:stretch>
              <a:fillRect/>
            </a:stretch>
          </p:blipFill>
          <p:spPr>
            <a:xfrm>
              <a:off x="6072198" y="5429264"/>
              <a:ext cx="2500330" cy="285752"/>
            </a:xfrm>
            <a:prstGeom prst="rect">
              <a:avLst/>
            </a:prstGeom>
          </p:spPr>
        </p:pic>
      </p:grpSp>
      <p:grpSp>
        <p:nvGrpSpPr>
          <p:cNvPr id="43" name="Группа 42"/>
          <p:cNvGrpSpPr>
            <a:grpSpLocks noChangeAspect="1"/>
          </p:cNvGrpSpPr>
          <p:nvPr/>
        </p:nvGrpSpPr>
        <p:grpSpPr>
          <a:xfrm>
            <a:off x="2285985" y="4242472"/>
            <a:ext cx="3129876" cy="1615420"/>
            <a:chOff x="2643174" y="3357562"/>
            <a:chExt cx="2214578" cy="1143008"/>
          </a:xfrm>
        </p:grpSpPr>
        <p:pic>
          <p:nvPicPr>
            <p:cNvPr id="27" name="Рисунок 26" descr="шилка+аргунь=Амур.jpg"/>
            <p:cNvPicPr>
              <a:picLocks noChangeAspect="1"/>
            </p:cNvPicPr>
            <p:nvPr/>
          </p:nvPicPr>
          <p:blipFill>
            <a:blip r:embed="rId8" cstate="print"/>
            <a:srcRect l="4697" t="18237" r="77085" b="57671"/>
            <a:stretch>
              <a:fillRect/>
            </a:stretch>
          </p:blipFill>
          <p:spPr>
            <a:xfrm>
              <a:off x="3500430" y="3500438"/>
              <a:ext cx="947742" cy="1000132"/>
            </a:xfrm>
            <a:prstGeom prst="rect">
              <a:avLst/>
            </a:prstGeom>
          </p:spPr>
        </p:pic>
        <p:pic>
          <p:nvPicPr>
            <p:cNvPr id="33" name="Рисунок 32" descr="1-3.jpg"/>
            <p:cNvPicPr>
              <a:picLocks noChangeAspect="1"/>
            </p:cNvPicPr>
            <p:nvPr/>
          </p:nvPicPr>
          <p:blipFill>
            <a:blip r:embed="rId9" cstate="print"/>
            <a:srcRect l="7900" t="50873" r="64889" b="43279"/>
            <a:stretch>
              <a:fillRect/>
            </a:stretch>
          </p:blipFill>
          <p:spPr>
            <a:xfrm>
              <a:off x="2643174" y="3357562"/>
              <a:ext cx="2214578" cy="357190"/>
            </a:xfrm>
            <a:prstGeom prst="rect">
              <a:avLst/>
            </a:prstGeom>
          </p:spPr>
        </p:pic>
      </p:grpSp>
      <p:grpSp>
        <p:nvGrpSpPr>
          <p:cNvPr id="44" name="Группа 43"/>
          <p:cNvGrpSpPr>
            <a:grpSpLocks noChangeAspect="1"/>
          </p:cNvGrpSpPr>
          <p:nvPr/>
        </p:nvGrpSpPr>
        <p:grpSpPr>
          <a:xfrm>
            <a:off x="2740221" y="4429132"/>
            <a:ext cx="3639298" cy="1428760"/>
            <a:chOff x="2000232" y="5286388"/>
            <a:chExt cx="2571768" cy="1009656"/>
          </a:xfrm>
        </p:grpSpPr>
        <p:pic>
          <p:nvPicPr>
            <p:cNvPr id="25" name="Рисунок 24" descr="шилка+аргунь=Амур.jpg"/>
            <p:cNvPicPr>
              <a:picLocks noChangeAspect="1"/>
            </p:cNvPicPr>
            <p:nvPr/>
          </p:nvPicPr>
          <p:blipFill>
            <a:blip r:embed="rId8" cstate="print"/>
            <a:srcRect l="3690" t="73763" r="77085" b="7078"/>
            <a:stretch>
              <a:fillRect/>
            </a:stretch>
          </p:blipFill>
          <p:spPr>
            <a:xfrm>
              <a:off x="3143240" y="5500702"/>
              <a:ext cx="1000132" cy="795342"/>
            </a:xfrm>
            <a:prstGeom prst="rect">
              <a:avLst/>
            </a:prstGeom>
          </p:spPr>
        </p:pic>
        <p:pic>
          <p:nvPicPr>
            <p:cNvPr id="37" name="Рисунок 36" descr="1-3.jpg"/>
            <p:cNvPicPr>
              <a:picLocks noChangeAspect="1"/>
            </p:cNvPicPr>
            <p:nvPr/>
          </p:nvPicPr>
          <p:blipFill>
            <a:blip r:embed="rId9" cstate="print"/>
            <a:srcRect l="62695" t="62177" r="3618" b="32835"/>
            <a:stretch>
              <a:fillRect/>
            </a:stretch>
          </p:blipFill>
          <p:spPr>
            <a:xfrm>
              <a:off x="2000232" y="5286388"/>
              <a:ext cx="2571768" cy="285752"/>
            </a:xfrm>
            <a:prstGeom prst="rect">
              <a:avLst/>
            </a:prstGeom>
          </p:spPr>
        </p:pic>
      </p:grpSp>
      <p:grpSp>
        <p:nvGrpSpPr>
          <p:cNvPr id="46" name="Группа 45"/>
          <p:cNvGrpSpPr>
            <a:grpSpLocks noChangeAspect="1"/>
          </p:cNvGrpSpPr>
          <p:nvPr/>
        </p:nvGrpSpPr>
        <p:grpSpPr>
          <a:xfrm>
            <a:off x="1895455" y="3571876"/>
            <a:ext cx="2933721" cy="1571636"/>
            <a:chOff x="6715140" y="3286124"/>
            <a:chExt cx="2000264" cy="1071570"/>
          </a:xfrm>
        </p:grpSpPr>
        <p:pic>
          <p:nvPicPr>
            <p:cNvPr id="20" name="Рисунок 19" descr="шилка+аргунь=Амур.jpg"/>
            <p:cNvPicPr>
              <a:picLocks noChangeAspect="1"/>
            </p:cNvPicPr>
            <p:nvPr/>
          </p:nvPicPr>
          <p:blipFill>
            <a:blip r:embed="rId8" cstate="print"/>
            <a:srcRect l="78028" t="17206" r="5493" b="58703"/>
            <a:stretch>
              <a:fillRect/>
            </a:stretch>
          </p:blipFill>
          <p:spPr>
            <a:xfrm>
              <a:off x="7429520" y="3357562"/>
              <a:ext cx="857256" cy="1000132"/>
            </a:xfrm>
            <a:prstGeom prst="rect">
              <a:avLst/>
            </a:prstGeom>
          </p:spPr>
        </p:pic>
        <p:pic>
          <p:nvPicPr>
            <p:cNvPr id="34" name="Рисунок 33" descr="1-3.jpg"/>
            <p:cNvPicPr>
              <a:picLocks noChangeAspect="1"/>
            </p:cNvPicPr>
            <p:nvPr/>
          </p:nvPicPr>
          <p:blipFill>
            <a:blip r:embed="rId9" cstate="print"/>
            <a:srcRect l="5401" t="37271" r="68494" b="57759"/>
            <a:stretch>
              <a:fillRect/>
            </a:stretch>
          </p:blipFill>
          <p:spPr>
            <a:xfrm>
              <a:off x="6715140" y="3286124"/>
              <a:ext cx="2000264" cy="285752"/>
            </a:xfrm>
            <a:prstGeom prst="rect">
              <a:avLst/>
            </a:prstGeom>
          </p:spPr>
        </p:pic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5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500"/>
                            </p:stCondLst>
                            <p:childTnLst>
                              <p:par>
                                <p:cTn id="5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1500"/>
                            </p:stCondLst>
                            <p:childTnLst>
                              <p:par>
                                <p:cTn id="5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2000"/>
                            </p:stCondLst>
                            <p:childTnLst>
                              <p:par>
                                <p:cTn id="6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4000"/>
                            </p:stCondLst>
                            <p:childTnLst>
                              <p:par>
                                <p:cTn id="6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4500"/>
                            </p:stCondLst>
                            <p:childTnLst>
                              <p:par>
                                <p:cTn id="7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65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7000"/>
                            </p:stCondLst>
                            <p:childTnLst>
                              <p:par>
                                <p:cTn id="8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14984" y="1536032"/>
            <a:ext cx="8849503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sz="2600" dirty="0" smtClean="0"/>
              <a:t>Укажите основные факторы формирования района.</a:t>
            </a:r>
            <a:endParaRPr lang="ru-RU" sz="2600" dirty="0"/>
          </a:p>
        </p:txBody>
      </p:sp>
      <p:pic>
        <p:nvPicPr>
          <p:cNvPr id="11" name="Рисунок 10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bg2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843961"/>
            <a:ext cx="5832648" cy="5847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i="1" cap="all" dirty="0" smtClean="0">
                <a:solidFill>
                  <a:srgbClr val="C00000"/>
                </a:solidFill>
                <a:latin typeface="Georgia" panose="02040502050405020303" pitchFamily="18" charset="0"/>
                <a:cs typeface="Times New Roman" pitchFamily="18" charset="0"/>
              </a:rPr>
              <a:t>общее</a:t>
            </a:r>
            <a:endParaRPr lang="ru-RU" sz="3200" b="1" i="1" cap="all" dirty="0">
              <a:solidFill>
                <a:srgbClr val="C00000"/>
              </a:solidFill>
              <a:latin typeface="Georgia" panose="02040502050405020303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843961"/>
            <a:ext cx="648072" cy="5847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40</a:t>
            </a:r>
            <a:endParaRPr lang="ru-RU" sz="3200" b="1" spc="50" dirty="0">
              <a:ln w="11430">
                <a:solidFill>
                  <a:srgbClr val="460046"/>
                </a:solidFill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в левй угол игры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4371141"/>
            <a:ext cx="2286016" cy="2286016"/>
          </a:xfrm>
          <a:prstGeom prst="flowChartConnector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10355" y="4820354"/>
            <a:ext cx="925477" cy="9254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grpSp>
        <p:nvGrpSpPr>
          <p:cNvPr id="18" name="Группа 17"/>
          <p:cNvGrpSpPr/>
          <p:nvPr/>
        </p:nvGrpSpPr>
        <p:grpSpPr>
          <a:xfrm>
            <a:off x="2357422" y="2143116"/>
            <a:ext cx="5643602" cy="4369785"/>
            <a:chOff x="2283364" y="2743246"/>
            <a:chExt cx="4050503" cy="2709899"/>
          </a:xfrm>
        </p:grpSpPr>
        <p:pic>
          <p:nvPicPr>
            <p:cNvPr id="17" name="Рисунок 16" descr="половодье на амуре.jpg"/>
            <p:cNvPicPr>
              <a:picLocks noChangeAspect="1"/>
            </p:cNvPicPr>
            <p:nvPr/>
          </p:nvPicPr>
          <p:blipFill>
            <a:blip r:embed="rId7" cstate="print"/>
            <a:srcRect t="10796"/>
            <a:stretch>
              <a:fillRect/>
            </a:stretch>
          </p:blipFill>
          <p:spPr>
            <a:xfrm>
              <a:off x="2283364" y="2743246"/>
              <a:ext cx="4050503" cy="2709899"/>
            </a:xfrm>
            <a:prstGeom prst="rect">
              <a:avLst/>
            </a:prstGeom>
            <a:effectLst>
              <a:softEdge rad="63500"/>
            </a:effectLst>
          </p:spPr>
        </p:pic>
        <p:sp>
          <p:nvSpPr>
            <p:cNvPr id="28" name="Text Box 5"/>
            <p:cNvSpPr txBox="1">
              <a:spLocks noChangeArrowheads="1"/>
            </p:cNvSpPr>
            <p:nvPr/>
          </p:nvSpPr>
          <p:spPr bwMode="auto">
            <a:xfrm>
              <a:off x="4303357" y="4639998"/>
              <a:ext cx="1774149" cy="362645"/>
            </a:xfrm>
            <a:prstGeom prst="rect">
              <a:avLst/>
            </a:prstGeom>
            <a:solidFill>
              <a:srgbClr val="F3F4E2"/>
            </a:solidFill>
            <a:ln>
              <a:headEnd/>
              <a:tailEnd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ru-RU" sz="1600" b="1" dirty="0" smtClean="0">
                  <a:latin typeface="Georgia" pitchFamily="18" charset="0"/>
                </a:rPr>
                <a:t>Обеспеченность ресурсами.</a:t>
              </a: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0" y="1571612"/>
            <a:ext cx="892899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sz="2000" dirty="0" smtClean="0"/>
              <a:t>Какая отрасль производства развита в районе благодаря удаленности района от большей части государственной границы?</a:t>
            </a:r>
            <a:endParaRPr lang="ru-RU" sz="2000" dirty="0"/>
          </a:p>
        </p:txBody>
      </p:sp>
      <p:pic>
        <p:nvPicPr>
          <p:cNvPr id="11" name="Рисунок 10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bg2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843961"/>
            <a:ext cx="5832648" cy="5847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i="1" cap="all" dirty="0" smtClean="0">
                <a:solidFill>
                  <a:srgbClr val="C00000"/>
                </a:solidFill>
                <a:latin typeface="Georgia" panose="02040502050405020303" pitchFamily="18" charset="0"/>
                <a:cs typeface="Times New Roman" pitchFamily="18" charset="0"/>
              </a:rPr>
              <a:t>общее</a:t>
            </a:r>
            <a:endParaRPr lang="ru-RU" sz="3200" b="1" i="1" cap="all" dirty="0">
              <a:solidFill>
                <a:srgbClr val="C00000"/>
              </a:solidFill>
              <a:latin typeface="Georgia" panose="02040502050405020303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843961"/>
            <a:ext cx="648072" cy="5847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50</a:t>
            </a:r>
            <a:endParaRPr lang="ru-RU" sz="3200" b="1" spc="50" dirty="0">
              <a:ln w="11430">
                <a:solidFill>
                  <a:srgbClr val="460046"/>
                </a:solidFill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в левй угол игры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4371141"/>
            <a:ext cx="2286016" cy="2286016"/>
          </a:xfrm>
          <a:prstGeom prst="flowChartConnector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10355" y="4820354"/>
            <a:ext cx="925477" cy="9254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4" name="Рисунок 13" descr="1.5 межень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285984" y="2500305"/>
            <a:ext cx="5619790" cy="4214843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267744" y="843961"/>
            <a:ext cx="5832648" cy="58477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i="1" cap="all" dirty="0" smtClean="0">
                <a:solidFill>
                  <a:srgbClr val="FFC000"/>
                </a:solidFill>
                <a:latin typeface="Georgia" panose="02040502050405020303" pitchFamily="18" charset="0"/>
                <a:cs typeface="Times New Roman" pitchFamily="18" charset="0"/>
              </a:rPr>
              <a:t>население</a:t>
            </a:r>
          </a:p>
        </p:txBody>
      </p:sp>
      <p:pic>
        <p:nvPicPr>
          <p:cNvPr id="11" name="Рисунок 10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bg2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8316416" y="843961"/>
            <a:ext cx="648072" cy="58477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i="1" cap="all" dirty="0" smtClean="0">
                <a:solidFill>
                  <a:srgbClr val="FFC000"/>
                </a:solidFill>
                <a:latin typeface="Georgia" panose="02040502050405020303" pitchFamily="18" charset="0"/>
                <a:cs typeface="Times New Roman" pitchFamily="18" charset="0"/>
              </a:rPr>
              <a:t>10</a:t>
            </a:r>
          </a:p>
        </p:txBody>
      </p:sp>
      <p:pic>
        <p:nvPicPr>
          <p:cNvPr id="8" name="Рисунок 7" descr="в левй угол игры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4371141"/>
            <a:ext cx="2286016" cy="2286016"/>
          </a:xfrm>
          <a:prstGeom prst="flowChartConnector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10355" y="4820354"/>
            <a:ext cx="925477" cy="9254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3" name="Рисунок 12" descr="2.1 байкал.jpg"/>
          <p:cNvPicPr>
            <a:picLocks noChangeAspect="1"/>
          </p:cNvPicPr>
          <p:nvPr/>
        </p:nvPicPr>
        <p:blipFill>
          <a:blip r:embed="rId7" cstate="print"/>
          <a:srcRect r="31366"/>
          <a:stretch>
            <a:fillRect/>
          </a:stretch>
        </p:blipFill>
        <p:spPr>
          <a:xfrm>
            <a:off x="2539651" y="2350779"/>
            <a:ext cx="5175621" cy="4435971"/>
          </a:xfrm>
          <a:prstGeom prst="rect">
            <a:avLst/>
          </a:prstGeom>
          <a:effectLst/>
        </p:spPr>
      </p:pic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731022" y="1463748"/>
            <a:ext cx="7841506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sz="2500" dirty="0" smtClean="0"/>
              <a:t>Численность населения Уральского экономического района составляет…</a:t>
            </a:r>
            <a:endParaRPr lang="ru-RU" sz="2500" dirty="0"/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857620" y="3214686"/>
            <a:ext cx="4786346" cy="553998"/>
          </a:xfrm>
          <a:prstGeom prst="rect">
            <a:avLst/>
          </a:prstGeom>
          <a:solidFill>
            <a:srgbClr val="FFFF99">
              <a:alpha val="70000"/>
            </a:srgbClr>
          </a:solidFill>
          <a:ln w="9525">
            <a:noFill/>
            <a:miter lim="800000"/>
            <a:headEnd/>
            <a:tailEnd/>
          </a:ln>
          <a:effectLst>
            <a:softEdge rad="127000"/>
          </a:effectLst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000" b="1" i="1" dirty="0" smtClean="0">
                <a:solidFill>
                  <a:schemeClr val="bg2">
                    <a:lumMod val="50000"/>
                  </a:schemeClr>
                </a:solidFill>
                <a:latin typeface="Georgia" pitchFamily="18" charset="0"/>
              </a:rPr>
              <a:t>… </a:t>
            </a:r>
            <a:r>
              <a:rPr lang="ru-RU" sz="3000" b="1" i="1" dirty="0" smtClean="0">
                <a:solidFill>
                  <a:schemeClr val="bg2">
                    <a:lumMod val="50000"/>
                  </a:schemeClr>
                </a:solidFill>
                <a:latin typeface="Georgia" pitchFamily="18" charset="0"/>
              </a:rPr>
              <a:t>20 млн.человек</a:t>
            </a:r>
            <a:endParaRPr lang="ru-RU" sz="3000" b="1" i="1" dirty="0" smtClean="0">
              <a:solidFill>
                <a:schemeClr val="bg2">
                  <a:lumMod val="50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Pomnim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rubi">
  <a:themeElements>
    <a:clrScheme name="powerpoint-template 6">
      <a:dk1>
        <a:srgbClr val="4D4D4D"/>
      </a:dk1>
      <a:lt1>
        <a:srgbClr val="FFFFFF"/>
      </a:lt1>
      <a:dk2>
        <a:srgbClr val="4D4D4D"/>
      </a:dk2>
      <a:lt2>
        <a:srgbClr val="F8541D"/>
      </a:lt2>
      <a:accent1>
        <a:srgbClr val="557955"/>
      </a:accent1>
      <a:accent2>
        <a:srgbClr val="668867"/>
      </a:accent2>
      <a:accent3>
        <a:srgbClr val="FFFFFF"/>
      </a:accent3>
      <a:accent4>
        <a:srgbClr val="404040"/>
      </a:accent4>
      <a:accent5>
        <a:srgbClr val="B4BEB4"/>
      </a:accent5>
      <a:accent6>
        <a:srgbClr val="5C7B5D"/>
      </a:accent6>
      <a:hlink>
        <a:srgbClr val="89A38A"/>
      </a:hlink>
      <a:folHlink>
        <a:srgbClr val="DDDDDD"/>
      </a:folHlink>
    </a:clrScheme>
    <a:fontScheme name="powerpoint-template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 1">
        <a:dk1>
          <a:srgbClr val="4D4D4D"/>
        </a:dk1>
        <a:lt1>
          <a:srgbClr val="FFFFFF"/>
        </a:lt1>
        <a:dk2>
          <a:srgbClr val="4D4D4D"/>
        </a:dk2>
        <a:lt2>
          <a:srgbClr val="80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 2">
        <a:dk1>
          <a:srgbClr val="4D4D4D"/>
        </a:dk1>
        <a:lt1>
          <a:srgbClr val="FFFFFF"/>
        </a:lt1>
        <a:dk2>
          <a:srgbClr val="4D4D4D"/>
        </a:dk2>
        <a:lt2>
          <a:srgbClr val="17593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4793C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 3">
        <a:dk1>
          <a:srgbClr val="4D4D4D"/>
        </a:dk1>
        <a:lt1>
          <a:srgbClr val="FFFFFF"/>
        </a:lt1>
        <a:dk2>
          <a:srgbClr val="4D4D4D"/>
        </a:dk2>
        <a:lt2>
          <a:srgbClr val="574E4F"/>
        </a:lt2>
        <a:accent1>
          <a:srgbClr val="E54126"/>
        </a:accent1>
        <a:accent2>
          <a:srgbClr val="F04B4A"/>
        </a:accent2>
        <a:accent3>
          <a:srgbClr val="FFFFFF"/>
        </a:accent3>
        <a:accent4>
          <a:srgbClr val="404040"/>
        </a:accent4>
        <a:accent5>
          <a:srgbClr val="F0B0AC"/>
        </a:accent5>
        <a:accent6>
          <a:srgbClr val="D94342"/>
        </a:accent6>
        <a:hlink>
          <a:srgbClr val="E54126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 4">
        <a:dk1>
          <a:srgbClr val="4D4D4D"/>
        </a:dk1>
        <a:lt1>
          <a:srgbClr val="FFFFFF"/>
        </a:lt1>
        <a:dk2>
          <a:srgbClr val="4D4D4D"/>
        </a:dk2>
        <a:lt2>
          <a:srgbClr val="367DB1"/>
        </a:lt2>
        <a:accent1>
          <a:srgbClr val="448DC0"/>
        </a:accent1>
        <a:accent2>
          <a:srgbClr val="4D93C4"/>
        </a:accent2>
        <a:accent3>
          <a:srgbClr val="FFFFFF"/>
        </a:accent3>
        <a:accent4>
          <a:srgbClr val="404040"/>
        </a:accent4>
        <a:accent5>
          <a:srgbClr val="B0C5DC"/>
        </a:accent5>
        <a:accent6>
          <a:srgbClr val="4585B1"/>
        </a:accent6>
        <a:hlink>
          <a:srgbClr val="71B0D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 5">
        <a:dk1>
          <a:srgbClr val="4D4D4D"/>
        </a:dk1>
        <a:lt1>
          <a:srgbClr val="FFFFFF"/>
        </a:lt1>
        <a:dk2>
          <a:srgbClr val="4D4D4D"/>
        </a:dk2>
        <a:lt2>
          <a:srgbClr val="16672D"/>
        </a:lt2>
        <a:accent1>
          <a:srgbClr val="84C419"/>
        </a:accent1>
        <a:accent2>
          <a:srgbClr val="8BB66E"/>
        </a:accent2>
        <a:accent3>
          <a:srgbClr val="FFFFFF"/>
        </a:accent3>
        <a:accent4>
          <a:srgbClr val="404040"/>
        </a:accent4>
        <a:accent5>
          <a:srgbClr val="C2DEAB"/>
        </a:accent5>
        <a:accent6>
          <a:srgbClr val="7DA563"/>
        </a:accent6>
        <a:hlink>
          <a:srgbClr val="23A94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 6">
        <a:dk1>
          <a:srgbClr val="4D4D4D"/>
        </a:dk1>
        <a:lt1>
          <a:srgbClr val="FFFFFF"/>
        </a:lt1>
        <a:dk2>
          <a:srgbClr val="4D4D4D"/>
        </a:dk2>
        <a:lt2>
          <a:srgbClr val="F8541D"/>
        </a:lt2>
        <a:accent1>
          <a:srgbClr val="557955"/>
        </a:accent1>
        <a:accent2>
          <a:srgbClr val="668867"/>
        </a:accent2>
        <a:accent3>
          <a:srgbClr val="FFFFFF"/>
        </a:accent3>
        <a:accent4>
          <a:srgbClr val="404040"/>
        </a:accent4>
        <a:accent5>
          <a:srgbClr val="B4BEB4"/>
        </a:accent5>
        <a:accent6>
          <a:srgbClr val="5C7B5D"/>
        </a:accent6>
        <a:hlink>
          <a:srgbClr val="89A38A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 7">
        <a:dk1>
          <a:srgbClr val="4D4D4D"/>
        </a:dk1>
        <a:lt1>
          <a:srgbClr val="FFFFFF"/>
        </a:lt1>
        <a:dk2>
          <a:srgbClr val="4D4D4D"/>
        </a:dk2>
        <a:lt2>
          <a:srgbClr val="4D6F4D"/>
        </a:lt2>
        <a:accent1>
          <a:srgbClr val="557955"/>
        </a:accent1>
        <a:accent2>
          <a:srgbClr val="668867"/>
        </a:accent2>
        <a:accent3>
          <a:srgbClr val="FFFFFF"/>
        </a:accent3>
        <a:accent4>
          <a:srgbClr val="404040"/>
        </a:accent4>
        <a:accent5>
          <a:srgbClr val="B4BEB4"/>
        </a:accent5>
        <a:accent6>
          <a:srgbClr val="5C7B5D"/>
        </a:accent6>
        <a:hlink>
          <a:srgbClr val="89A38A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2327</TotalTime>
  <Words>456</Words>
  <Application>Microsoft Office PowerPoint</Application>
  <PresentationFormat>Экран (4:3)</PresentationFormat>
  <Paragraphs>164</Paragraphs>
  <Slides>23</Slides>
  <Notes>22</Notes>
  <HiddenSlides>0</HiddenSlides>
  <MMClips>1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23</vt:i4>
      </vt:variant>
    </vt:vector>
  </HeadingPairs>
  <TitlesOfParts>
    <vt:vector size="26" baseType="lpstr">
      <vt:lpstr>Pomnim</vt:lpstr>
      <vt:lpstr>trubi</vt:lpstr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Алексей2</cp:lastModifiedBy>
  <cp:revision>161</cp:revision>
  <dcterms:created xsi:type="dcterms:W3CDTF">2014-01-06T16:00:12Z</dcterms:created>
  <dcterms:modified xsi:type="dcterms:W3CDTF">2022-03-04T10:45:30Z</dcterms:modified>
</cp:coreProperties>
</file>