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tableStyles" Target="tableStyle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theme" Target="theme/theme1.xml" /><Relationship Id="rId2" Type="http://schemas.openxmlformats.org/officeDocument/2006/relationships/slide" Target="slides/slide1.xml" /><Relationship Id="rId16" Type="http://schemas.openxmlformats.org/officeDocument/2006/relationships/viewProps" Target="view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presProps" Target="presProp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3/9/2022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3/9/2022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3/9/2022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3/9/2022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3/9/2022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3/9/2022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18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slideLayout" Target="../slideLayouts/slideLayout17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19" Type="http://schemas.openxmlformats.org/officeDocument/2006/relationships/image" Target="../media/image1.png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3/9/2022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 /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 /><Relationship Id="rId2" Type="http://schemas.openxmlformats.org/officeDocument/2006/relationships/image" Target="../media/image7.pn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9.png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70857" y="2277852"/>
            <a:ext cx="9218815" cy="4318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4710" marR="491490" indent="-6350" algn="ctr">
              <a:lnSpc>
                <a:spcPct val="112000"/>
              </a:lnSpc>
              <a:spcAft>
                <a:spcPts val="65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Средневзвешенная система оценки планируемых результатов  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54710" marR="491490" indent="-6350" algn="ctr">
              <a:lnSpc>
                <a:spcPct val="112000"/>
              </a:lnSpc>
              <a:spcAft>
                <a:spcPts val="65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при использовании электронной системы учета успеваемости обучающихся 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54710" marR="414020" indent="-6350" algn="ctr">
              <a:lnSpc>
                <a:spcPct val="112000"/>
              </a:lnSpc>
              <a:spcAft>
                <a:spcPts val="65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муниципальных общеобразовательных организациях г. Грозного 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54710" marR="414020" indent="-6350" algn="ctr">
              <a:lnSpc>
                <a:spcPct val="112000"/>
              </a:lnSpc>
              <a:spcAft>
                <a:spcPts val="65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854710" marR="414020" indent="-6350" algn="ctr">
              <a:lnSpc>
                <a:spcPct val="112000"/>
              </a:lnSpc>
              <a:spcAft>
                <a:spcPts val="65"/>
              </a:spcAft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54710" marR="414020" indent="-6350" algn="ctr">
              <a:lnSpc>
                <a:spcPct val="112000"/>
              </a:lnSpc>
              <a:spcAft>
                <a:spcPts val="65"/>
              </a:spcAft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54710" marR="414020" indent="-6350" algn="ctr">
              <a:lnSpc>
                <a:spcPct val="112000"/>
              </a:lnSpc>
              <a:spcAft>
                <a:spcPts val="65"/>
              </a:spcAft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54710" marR="414020" indent="-6350" algn="ctr">
              <a:lnSpc>
                <a:spcPct val="112000"/>
              </a:lnSpc>
              <a:spcAft>
                <a:spcPts val="65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Подготовила учитель начальных классов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Мудаева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Асет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Рамзановна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026" name="Picture 2" descr="Критерии выставления оценок по пятибалльной шкале | Бегом в школу — клуб  родителей | Яндекс Дзе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380" y="1682604"/>
            <a:ext cx="2344189" cy="2754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62738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8802" y="3556801"/>
            <a:ext cx="8614395" cy="129856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99011" y="116377"/>
            <a:ext cx="8744989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Корректированная работа выполняется: </a:t>
            </a:r>
          </a:p>
          <a:p>
            <a:r>
              <a:rPr lang="ru-RU" dirty="0"/>
              <a:t>            1. Исключительно 	с 	целью 	пересдачи 	контрольной 	работы, 	написанной 	на     оценку «неудовлетворительно»; </a:t>
            </a:r>
          </a:p>
          <a:p>
            <a:r>
              <a:rPr lang="ru-RU" dirty="0"/>
              <a:t>      2. Учащимися, пропустившими контрольную работу по уважительной причине (при наличии подтверждающих документов).  </a:t>
            </a:r>
          </a:p>
          <a:p>
            <a:r>
              <a:rPr lang="ru-RU" b="1" dirty="0"/>
              <a:t>Письмо (иностранный язык</a:t>
            </a:r>
            <a:r>
              <a:rPr lang="ru-RU" dirty="0"/>
              <a:t>) – вид речевой деятельности, который имеет целью передачу информации в письменной форме в соответствии с ситуацией общения.  </a:t>
            </a:r>
          </a:p>
          <a:p>
            <a:r>
              <a:rPr lang="ru-RU" b="1" dirty="0"/>
              <a:t>Диалогическая речь (иностранный язык) </a:t>
            </a:r>
            <a:r>
              <a:rPr lang="ru-RU" dirty="0"/>
              <a:t>– это форма речи, при которой происходит непосредственный обмен высказываниями между двумя лицами. Условия, в которых протекает диалогическая речь, определяет ряд ее особенностей, к которым относятся: краткость высказывания, широкое использование неречевых средств общения (мимика, жесты), большая роль интонации, разнообразие особых предложений неполного состава, свободное от строгих норм книжной речи синтаксическое оформление высказывания, преобладание простых предложений.   </a:t>
            </a:r>
          </a:p>
          <a:p>
            <a:r>
              <a:rPr lang="ru-RU" b="1" dirty="0"/>
              <a:t>Чтение (иностранный язык) </a:t>
            </a:r>
            <a:r>
              <a:rPr lang="ru-RU" dirty="0"/>
              <a:t>- мотивированный, опосредованный вид речевой деятельности, протекающий во внутреннем плане, нацеленный на извлечение информации из письменно фиксированного текста, протекающий на основе процессов зрительного восприятия произвольной кратковременной памяти и перекодировки информации.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30801" y="2291556"/>
            <a:ext cx="2390775" cy="191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7240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8802" y="3556801"/>
            <a:ext cx="8614395" cy="129856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07076" y="598516"/>
            <a:ext cx="1093123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Формула подсчета средневзвешенной оценки: </a:t>
            </a:r>
          </a:p>
          <a:p>
            <a:endParaRPr lang="ru-RU" b="1" dirty="0"/>
          </a:p>
          <a:p>
            <a:r>
              <a:rPr lang="ru-RU" dirty="0"/>
              <a:t>Средневзвешенное = Сумма произведений оценок на их К/ (Сумма К этим оценкам) </a:t>
            </a:r>
          </a:p>
          <a:p>
            <a:endParaRPr lang="ru-RU" dirty="0"/>
          </a:p>
          <a:p>
            <a:r>
              <a:rPr lang="ru-RU" dirty="0" err="1"/>
              <a:t>Свз</a:t>
            </a:r>
            <a:r>
              <a:rPr lang="ru-RU" dirty="0"/>
              <a:t>   = О1 * К1+ О2 * К2 +  О3 * К3 +  О4 * К4   ,     где   О- оценка за вид деятельности, а </a:t>
            </a:r>
          </a:p>
          <a:p>
            <a:r>
              <a:rPr lang="ru-RU" dirty="0"/>
              <a:t> 			К1+К2 + К3 + К4                                    К- коэффициент веса вида деятельности.</a:t>
            </a:r>
          </a:p>
          <a:p>
            <a:r>
              <a:rPr lang="ru-RU" dirty="0"/>
              <a:t>								</a:t>
            </a:r>
          </a:p>
          <a:p>
            <a:r>
              <a:rPr lang="ru-RU" dirty="0"/>
              <a:t>Пример подсчета средневзвешенной оценки:</a:t>
            </a:r>
          </a:p>
          <a:p>
            <a:r>
              <a:rPr lang="ru-RU" dirty="0"/>
              <a:t>Пусть в течение четверти было 2 контрольные работы (вес каждой - 7), одна практическая работа (вес - 3) и 1 ответ на уроке (вес - 2).</a:t>
            </a:r>
          </a:p>
          <a:p>
            <a:r>
              <a:rPr lang="ru-RU" dirty="0"/>
              <a:t>Ученик получил за контрольные работы «3», практическую работу выполнил на «3». За ответ на уроке - «5».</a:t>
            </a:r>
          </a:p>
          <a:p>
            <a:r>
              <a:rPr lang="ru-RU" dirty="0"/>
              <a:t>Если выписать оценки в ряд, получим: 3 3 3 5. По среднему баллу ученик претендует   на "4" – (3+3+3+5)/4 = 14/4 = 3,5 ≈ 4.   Однако, если использовать вес оценок, то получим:</a:t>
            </a:r>
          </a:p>
          <a:p>
            <a:r>
              <a:rPr lang="ru-RU" dirty="0"/>
              <a:t>(3*7+3*7+3*3+5*2)/(7+7+3+2)= 61/19 = 3,21 ≈ 3.</a:t>
            </a:r>
          </a:p>
          <a:p>
            <a:r>
              <a:rPr lang="ru-RU" dirty="0"/>
              <a:t>Очевидно, средневзвешенная оценка показывает более точный уровень успеваемости.</a:t>
            </a:r>
          </a:p>
          <a:p>
            <a:endParaRPr lang="ru-RU" dirty="0"/>
          </a:p>
          <a:p>
            <a:r>
              <a:rPr lang="ru-RU" dirty="0"/>
              <a:t>Пропуски (посещаемость) никак не учитываются при подсчете средневзвешенной оценки. На результат "взвешивания" влияют только оценки в журнале.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48741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96287"/>
              </p:ext>
            </p:extLst>
          </p:nvPr>
        </p:nvGraphicFramePr>
        <p:xfrm>
          <a:off x="4432300" y="3000895"/>
          <a:ext cx="3327400" cy="17354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64335">
                  <a:extLst>
                    <a:ext uri="{9D8B030D-6E8A-4147-A177-3AD203B41FA5}">
                      <a16:colId xmlns:a16="http://schemas.microsoft.com/office/drawing/2014/main" val="75221661"/>
                    </a:ext>
                  </a:extLst>
                </a:gridCol>
                <a:gridCol w="1663065">
                  <a:extLst>
                    <a:ext uri="{9D8B030D-6E8A-4147-A177-3AD203B41FA5}">
                      <a16:colId xmlns:a16="http://schemas.microsoft.com/office/drawing/2014/main" val="4147839088"/>
                    </a:ext>
                  </a:extLst>
                </a:gridCol>
              </a:tblGrid>
              <a:tr h="587781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Баллы </a:t>
                      </a:r>
                    </a:p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4445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Отметка 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4445" marB="0"/>
                </a:tc>
                <a:extLst>
                  <a:ext uri="{0D108BD9-81ED-4DB2-BD59-A6C34878D82A}">
                    <a16:rowId xmlns:a16="http://schemas.microsoft.com/office/drawing/2014/main" val="1471198014"/>
                  </a:ext>
                </a:extLst>
              </a:tr>
              <a:tr h="286908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 – 2,49 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4445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 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4445" marB="0"/>
                </a:tc>
                <a:extLst>
                  <a:ext uri="{0D108BD9-81ED-4DB2-BD59-A6C34878D82A}">
                    <a16:rowId xmlns:a16="http://schemas.microsoft.com/office/drawing/2014/main" val="2141904975"/>
                  </a:ext>
                </a:extLst>
              </a:tr>
              <a:tr h="286908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2,50 – 3,49  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4445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 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4445" marB="0"/>
                </a:tc>
                <a:extLst>
                  <a:ext uri="{0D108BD9-81ED-4DB2-BD59-A6C34878D82A}">
                    <a16:rowId xmlns:a16="http://schemas.microsoft.com/office/drawing/2014/main" val="1844067256"/>
                  </a:ext>
                </a:extLst>
              </a:tr>
              <a:tr h="286908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3,50 – 4,49 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4445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 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4445" marB="0"/>
                </a:tc>
                <a:extLst>
                  <a:ext uri="{0D108BD9-81ED-4DB2-BD59-A6C34878D82A}">
                    <a16:rowId xmlns:a16="http://schemas.microsoft.com/office/drawing/2014/main" val="3272662504"/>
                  </a:ext>
                </a:extLst>
              </a:tr>
              <a:tr h="286908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4,50 – 5  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4445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5 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4445" marB="0"/>
                </a:tc>
                <a:extLst>
                  <a:ext uri="{0D108BD9-81ED-4DB2-BD59-A6C34878D82A}">
                    <a16:rowId xmlns:a16="http://schemas.microsoft.com/office/drawing/2014/main" val="80563414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06829" y="728309"/>
            <a:ext cx="10914612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Приложение 2</a:t>
            </a:r>
            <a:endParaRPr kumimoji="0" lang="ru-RU" altLang="ru-RU" sz="240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Шкала перевода средневзвешенного балла в пятибалльную систему, применяемая при выставлении итоговых (четвертных и годовых) отметок</a:t>
            </a:r>
            <a:endParaRPr kumimoji="0" lang="ru-RU" altLang="ru-RU" sz="240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ru-RU" altLang="ru-RU" sz="240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kumimoji="0" lang="ru-RU" altLang="ru-RU" sz="240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3478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024" y="334829"/>
            <a:ext cx="11223023" cy="5815047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rot="1968325">
            <a:off x="8310121" y="4556645"/>
            <a:ext cx="1922106" cy="127387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880501">
            <a:off x="2141508" y="4584095"/>
            <a:ext cx="1604666" cy="181243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030629" y="739833"/>
            <a:ext cx="8130752" cy="315083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5400" b="1" cap="none" spc="0" dirty="0">
                <a:ln w="0">
                  <a:solidFill>
                    <a:srgbClr val="FFC000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717284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 fontAlgn="base"/>
            <a:r>
              <a:rPr lang="ru-RU" dirty="0"/>
              <a:t>Средневзвешенная система оценки планируемых результатов учащихся представляет собой интегральную оценку результатов всех видов деятельности учеников в четвертях, триместрах, полугодиях, а также ее учет при выставлении годовой отметки. </a:t>
            </a:r>
          </a:p>
          <a:p>
            <a:pPr lvl="1" fontAlgn="base"/>
            <a:r>
              <a:rPr lang="ru-RU" dirty="0"/>
              <a:t>Средневзвешенная система оценки вводится во всех классах (2-11 классы) и параллелях с целью стимулирования и активизации текущей учёбы учащихся, повышения объективности оценки их знаний, умений и навыков, обеспечения четкого оперативного контроля за ходом учебного процесса. </a:t>
            </a:r>
          </a:p>
          <a:p>
            <a:pPr lvl="1" fontAlgn="base"/>
            <a:r>
              <a:rPr lang="ru-RU" dirty="0"/>
              <a:t>Средневзвешенная система оценки направлена на качественную подготовку учеников, глубокое усвоение ими изучаемого материала и включает всестороннюю оценку учебной деятельности учащихся в учебном году. </a:t>
            </a:r>
          </a:p>
          <a:p>
            <a:pPr lvl="1" fontAlgn="base"/>
            <a:r>
              <a:rPr lang="ru-RU" dirty="0"/>
              <a:t>Средневзвешенная система оценки призвана повышать уровень объективности выставления итоговой отметки, усилив ее зависимость от результатов ежедневной работы на протяжении всего учебного года.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0056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685800" y="773084"/>
            <a:ext cx="10820400" cy="544560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	Организация работы по средневзвешенной системе оценки планируемых результатов.</a:t>
            </a:r>
          </a:p>
          <a:p>
            <a:r>
              <a:rPr lang="ru-RU" dirty="0"/>
              <a:t>2.1. Средневзвешенная система оценки включает учет и подсчет баллов, полученных на протяжении всего учебного года за различные виды учебной деятельности (контрольная работа, самостоятельная работа, проверка ведения тетрадей и т.д.) </a:t>
            </a:r>
          </a:p>
          <a:p>
            <a:r>
              <a:rPr lang="ru-RU" dirty="0"/>
              <a:t>2.2. Формы контроля знаний и их количество определяются методическими объединениями учителей исходя из объема и содержания каждой учебной дисциплины, фиксируются в соответствующей учебной программе и доводятся до сведения учеников и родителей. </a:t>
            </a:r>
          </a:p>
          <a:p>
            <a:r>
              <a:rPr lang="ru-RU" dirty="0"/>
              <a:t>2.3. Одним из обязательных свойств средневзвешенной системы оценки является ее открытость — ученики должны знать “вес” любой деятельности, знать, как можно получить максимальные баллы, за что они могут их потерять и т.д. Для выполнения этого свойства “таблица веса работ” должна быть доступна ученикам и родителям, они могут в любое время ознакомиться с правилами средневзвешенной системы оценки (см. Приложение 1, 2). </a:t>
            </a:r>
          </a:p>
          <a:p>
            <a:r>
              <a:rPr lang="ru-RU" dirty="0"/>
              <a:t>2.4.	Входящая и итоговая контрольная работа проводится за учебный год, полугодие или четверть в форме зачета или письменной контрольной работы, может включать практические или лабораторные работы, ученический проект. Цель итоговой контрольной работы - определить полноту и качество усвоения каждым учащимся всего программного материала, предусмотренного по предметам. </a:t>
            </a:r>
          </a:p>
          <a:p>
            <a:r>
              <a:rPr lang="ru-RU" dirty="0"/>
              <a:t>2.5.	Текущая оценка знаний учитывается при определении итоговой (четвертной, триместровой, полугодовой, годовой) отметки (см. Приложение 2). </a:t>
            </a:r>
          </a:p>
          <a:p>
            <a:r>
              <a:rPr lang="ru-RU" dirty="0"/>
              <a:t>2.6.	Количество контрольных, проверочных и других подобных работ должно соответствовать календарно-тематическому планированию рабочей программы по предмету.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9393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      Вес типовых работ по предметам учебного плана  </a:t>
            </a:r>
          </a:p>
          <a:p>
            <a:endParaRPr lang="ru-RU" b="1" dirty="0"/>
          </a:p>
          <a:p>
            <a:pPr marL="0" indent="0">
              <a:buNone/>
            </a:pPr>
            <a:r>
              <a:rPr lang="ru-RU" b="1" dirty="0"/>
              <a:t>        Каждый ВИД ДЕЯТЕЛЬНОСТИ (контрольная, самостоятельная работа, ответ на уроке, проверка тетрадей и т.д.) имеет свой собственный вес (коэффициент (К), что позволяет рассчитывать средневзвешенную оценку и тем самым более объективно оценивать успеваемость учащихся. </a:t>
            </a:r>
          </a:p>
          <a:p>
            <a:pPr marL="0" indent="0">
              <a:buNone/>
            </a:pPr>
            <a:r>
              <a:rPr lang="ru-RU" b="1" dirty="0"/>
              <a:t>       Возможные значения коэффициента - от 1 до 10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447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3752128"/>
              </p:ext>
            </p:extLst>
          </p:nvPr>
        </p:nvGraphicFramePr>
        <p:xfrm>
          <a:off x="2211185" y="1156086"/>
          <a:ext cx="7057506" cy="54693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0922">
                  <a:extLst>
                    <a:ext uri="{9D8B030D-6E8A-4147-A177-3AD203B41FA5}">
                      <a16:colId xmlns:a16="http://schemas.microsoft.com/office/drawing/2014/main" val="1768789164"/>
                    </a:ext>
                  </a:extLst>
                </a:gridCol>
                <a:gridCol w="3639804">
                  <a:extLst>
                    <a:ext uri="{9D8B030D-6E8A-4147-A177-3AD203B41FA5}">
                      <a16:colId xmlns:a16="http://schemas.microsoft.com/office/drawing/2014/main" val="4141267131"/>
                    </a:ext>
                  </a:extLst>
                </a:gridCol>
                <a:gridCol w="1413068">
                  <a:extLst>
                    <a:ext uri="{9D8B030D-6E8A-4147-A177-3AD203B41FA5}">
                      <a16:colId xmlns:a16="http://schemas.microsoft.com/office/drawing/2014/main" val="411206385"/>
                    </a:ext>
                  </a:extLst>
                </a:gridCol>
                <a:gridCol w="1433712">
                  <a:extLst>
                    <a:ext uri="{9D8B030D-6E8A-4147-A177-3AD203B41FA5}">
                      <a16:colId xmlns:a16="http://schemas.microsoft.com/office/drawing/2014/main" val="3238197813"/>
                    </a:ext>
                  </a:extLst>
                </a:gridCol>
              </a:tblGrid>
              <a:tr h="601420">
                <a:tc>
                  <a:txBody>
                    <a:bodyPr/>
                    <a:lstStyle/>
                    <a:p>
                      <a:pPr marL="1270" marR="102235" indent="-635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№п/п </a:t>
                      </a:r>
                      <a:endParaRPr lang="ru-RU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Вид деятельности </a:t>
                      </a:r>
                    </a:p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 </a:t>
                      </a:r>
                      <a:endParaRPr lang="ru-RU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ru-RU" sz="900">
                          <a:effectLst/>
                        </a:rPr>
                        <a:t>Аббревиатура в </a:t>
                      </a:r>
                    </a:p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Электронном журнале</a:t>
                      </a:r>
                    </a:p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 </a:t>
                      </a:r>
                      <a:endParaRPr lang="ru-RU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ru-RU" sz="900" dirty="0">
                          <a:effectLst/>
                        </a:rPr>
                        <a:t>Коэффициент </a:t>
                      </a:r>
                      <a:endParaRPr lang="ru-RU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extLst>
                  <a:ext uri="{0D108BD9-81ED-4DB2-BD59-A6C34878D82A}">
                    <a16:rowId xmlns:a16="http://schemas.microsoft.com/office/drawing/2014/main" val="464153861"/>
                  </a:ext>
                </a:extLst>
              </a:tr>
              <a:tr h="217469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 </a:t>
                      </a:r>
                      <a:endParaRPr lang="ru-RU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Итоговая контрольная работа 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ИКР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extLst>
                  <a:ext uri="{0D108BD9-81ED-4DB2-BD59-A6C34878D82A}">
                    <a16:rowId xmlns:a16="http://schemas.microsoft.com/office/drawing/2014/main" val="1012276094"/>
                  </a:ext>
                </a:extLst>
              </a:tr>
              <a:tr h="217469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 </a:t>
                      </a:r>
                      <a:endParaRPr lang="ru-RU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Пр-т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extLst>
                  <a:ext uri="{0D108BD9-81ED-4DB2-BD59-A6C34878D82A}">
                    <a16:rowId xmlns:a16="http://schemas.microsoft.com/office/drawing/2014/main" val="2288216436"/>
                  </a:ext>
                </a:extLst>
              </a:tr>
              <a:tr h="217469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 </a:t>
                      </a:r>
                      <a:endParaRPr lang="ru-RU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Административная контрольная работа 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АКР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extLst>
                  <a:ext uri="{0D108BD9-81ED-4DB2-BD59-A6C34878D82A}">
                    <a16:rowId xmlns:a16="http://schemas.microsoft.com/office/drawing/2014/main" val="2867062881"/>
                  </a:ext>
                </a:extLst>
              </a:tr>
              <a:tr h="217469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 </a:t>
                      </a:r>
                      <a:endParaRPr lang="ru-RU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Итоговый контрольный диктант 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ИКД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extLst>
                  <a:ext uri="{0D108BD9-81ED-4DB2-BD59-A6C34878D82A}">
                    <a16:rowId xmlns:a16="http://schemas.microsoft.com/office/drawing/2014/main" val="4271007247"/>
                  </a:ext>
                </a:extLst>
              </a:tr>
              <a:tr h="217469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5 </a:t>
                      </a:r>
                      <a:endParaRPr lang="ru-RU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Контрольная 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К/Р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extLst>
                  <a:ext uri="{0D108BD9-81ED-4DB2-BD59-A6C34878D82A}">
                    <a16:rowId xmlns:a16="http://schemas.microsoft.com/office/drawing/2014/main" val="104094550"/>
                  </a:ext>
                </a:extLst>
              </a:tr>
              <a:tr h="217469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6 </a:t>
                      </a:r>
                      <a:endParaRPr lang="ru-RU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Контрольный диктант 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КД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extLst>
                  <a:ext uri="{0D108BD9-81ED-4DB2-BD59-A6C34878D82A}">
                    <a16:rowId xmlns:a16="http://schemas.microsoft.com/office/drawing/2014/main" val="3022491209"/>
                  </a:ext>
                </a:extLst>
              </a:tr>
              <a:tr h="217469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7 </a:t>
                      </a:r>
                      <a:endParaRPr lang="ru-RU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Корректированная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КОРР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extLst>
                  <a:ext uri="{0D108BD9-81ED-4DB2-BD59-A6C34878D82A}">
                    <a16:rowId xmlns:a16="http://schemas.microsoft.com/office/drawing/2014/main" val="704416106"/>
                  </a:ext>
                </a:extLst>
              </a:tr>
              <a:tr h="217469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8 </a:t>
                      </a:r>
                      <a:endParaRPr lang="ru-RU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Изложение 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extLst>
                  <a:ext uri="{0D108BD9-81ED-4DB2-BD59-A6C34878D82A}">
                    <a16:rowId xmlns:a16="http://schemas.microsoft.com/office/drawing/2014/main" val="2520922230"/>
                  </a:ext>
                </a:extLst>
              </a:tr>
              <a:tr h="217469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9 </a:t>
                      </a:r>
                      <a:endParaRPr lang="ru-RU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Сочинение 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СОЧ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extLst>
                  <a:ext uri="{0D108BD9-81ED-4DB2-BD59-A6C34878D82A}">
                    <a16:rowId xmlns:a16="http://schemas.microsoft.com/office/drawing/2014/main" val="2743014450"/>
                  </a:ext>
                </a:extLst>
              </a:tr>
              <a:tr h="217469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10 </a:t>
                      </a:r>
                      <a:endParaRPr lang="ru-RU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Диктант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extLst>
                  <a:ext uri="{0D108BD9-81ED-4DB2-BD59-A6C34878D82A}">
                    <a16:rowId xmlns:a16="http://schemas.microsoft.com/office/drawing/2014/main" val="1733882702"/>
                  </a:ext>
                </a:extLst>
              </a:tr>
              <a:tr h="217469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11 </a:t>
                      </a:r>
                      <a:endParaRPr lang="ru-RU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Контрольное списывание 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КС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extLst>
                  <a:ext uri="{0D108BD9-81ED-4DB2-BD59-A6C34878D82A}">
                    <a16:rowId xmlns:a16="http://schemas.microsoft.com/office/drawing/2014/main" val="1533449662"/>
                  </a:ext>
                </a:extLst>
              </a:tr>
              <a:tr h="217469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12 </a:t>
                      </a:r>
                      <a:endParaRPr lang="ru-RU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Математический диктант 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М/Д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extLst>
                  <a:ext uri="{0D108BD9-81ED-4DB2-BD59-A6C34878D82A}">
                    <a16:rowId xmlns:a16="http://schemas.microsoft.com/office/drawing/2014/main" val="4089033708"/>
                  </a:ext>
                </a:extLst>
              </a:tr>
              <a:tr h="217469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13 </a:t>
                      </a:r>
                      <a:endParaRPr lang="ru-RU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Словарный диктант 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СД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extLst>
                  <a:ext uri="{0D108BD9-81ED-4DB2-BD59-A6C34878D82A}">
                    <a16:rowId xmlns:a16="http://schemas.microsoft.com/office/drawing/2014/main" val="3544737425"/>
                  </a:ext>
                </a:extLst>
              </a:tr>
              <a:tr h="217469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14 </a:t>
                      </a:r>
                      <a:endParaRPr lang="ru-RU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Тест 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Тест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extLst>
                  <a:ext uri="{0D108BD9-81ED-4DB2-BD59-A6C34878D82A}">
                    <a16:rowId xmlns:a16="http://schemas.microsoft.com/office/drawing/2014/main" val="4241128250"/>
                  </a:ext>
                </a:extLst>
              </a:tr>
              <a:tr h="217469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15 </a:t>
                      </a:r>
                      <a:endParaRPr lang="ru-RU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Проверочная работа 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extLst>
                  <a:ext uri="{0D108BD9-81ED-4DB2-BD59-A6C34878D82A}">
                    <a16:rowId xmlns:a16="http://schemas.microsoft.com/office/drawing/2014/main" val="3639242383"/>
                  </a:ext>
                </a:extLst>
              </a:tr>
              <a:tr h="217469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16 </a:t>
                      </a:r>
                      <a:endParaRPr lang="ru-RU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Самостоятельная работа 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С/Р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extLst>
                  <a:ext uri="{0D108BD9-81ED-4DB2-BD59-A6C34878D82A}">
                    <a16:rowId xmlns:a16="http://schemas.microsoft.com/office/drawing/2014/main" val="3599332344"/>
                  </a:ext>
                </a:extLst>
              </a:tr>
              <a:tr h="217469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17 </a:t>
                      </a:r>
                      <a:endParaRPr lang="ru-RU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Наизусть 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Наиз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extLst>
                  <a:ext uri="{0D108BD9-81ED-4DB2-BD59-A6C34878D82A}">
                    <a16:rowId xmlns:a16="http://schemas.microsoft.com/office/drawing/2014/main" val="4157415608"/>
                  </a:ext>
                </a:extLst>
              </a:tr>
              <a:tr h="217469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18 </a:t>
                      </a:r>
                      <a:endParaRPr lang="ru-RU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 над ошибками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РНО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extLst>
                  <a:ext uri="{0D108BD9-81ED-4DB2-BD59-A6C34878D82A}">
                    <a16:rowId xmlns:a16="http://schemas.microsoft.com/office/drawing/2014/main" val="1360982402"/>
                  </a:ext>
                </a:extLst>
              </a:tr>
              <a:tr h="217469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19 </a:t>
                      </a:r>
                      <a:endParaRPr lang="ru-RU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Пересказ 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ПЗ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extLst>
                  <a:ext uri="{0D108BD9-81ED-4DB2-BD59-A6C34878D82A}">
                    <a16:rowId xmlns:a16="http://schemas.microsoft.com/office/drawing/2014/main" val="3630540686"/>
                  </a:ext>
                </a:extLst>
              </a:tr>
              <a:tr h="217469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20 </a:t>
                      </a:r>
                      <a:endParaRPr lang="ru-RU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 на уроке 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extLst>
                  <a:ext uri="{0D108BD9-81ED-4DB2-BD59-A6C34878D82A}">
                    <a16:rowId xmlns:a16="http://schemas.microsoft.com/office/drawing/2014/main" val="129962262"/>
                  </a:ext>
                </a:extLst>
              </a:tr>
              <a:tr h="217469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21 </a:t>
                      </a:r>
                      <a:endParaRPr lang="ru-RU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Чтение вслух 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Чт/В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03" marR="23594" marT="3441" marB="0"/>
                </a:tc>
                <a:extLst>
                  <a:ext uri="{0D108BD9-81ED-4DB2-BD59-A6C34878D82A}">
                    <a16:rowId xmlns:a16="http://schemas.microsoft.com/office/drawing/2014/main" val="149032094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-2232"/>
            <a:ext cx="55207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3635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200" b="1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3635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200" b="1" dirty="0"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21229" y="232756"/>
            <a:ext cx="762277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Учитывая вес типовых работ, на уровне начального общего образования могут быть использованы следующие виды деятельности: </a:t>
            </a:r>
          </a:p>
        </p:txBody>
      </p:sp>
    </p:spTree>
    <p:extLst>
      <p:ext uri="{BB962C8B-B14F-4D97-AF65-F5344CB8AC3E}">
        <p14:creationId xmlns:p14="http://schemas.microsoft.com/office/powerpoint/2010/main" val="3282342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Чтение вслух –   артистично озвучиваемая прямая речь персонажей литературных произведений, наделенная определенным характером, чтение по ролям, драматизация произведений.    </a:t>
            </a:r>
          </a:p>
          <a:p>
            <a:pPr marL="0" indent="0">
              <a:buNone/>
            </a:pPr>
            <a:r>
              <a:rPr lang="ru-RU" dirty="0"/>
              <a:t>Пересказ -  связное   выразительное воспроизведение художественного произведения. Виды пересказа: подробный, близкий к тексту; краткий (сжатый); выборочный (отбор фрагментов на одну тему); с перестройкой текста (с изменением лица рассказчика); с творческим дополнением.          </a:t>
            </a:r>
          </a:p>
          <a:p>
            <a:pPr marL="0" indent="0">
              <a:buNone/>
            </a:pPr>
            <a:r>
              <a:rPr lang="ru-RU" dirty="0"/>
              <a:t>Контрольное списывание -  умение списывать с печатного текста, обнаруживать орфограммы, находить границы предложения, устанавливать части текста, выписывать ту или иную часть текста.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31219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0044356"/>
              </p:ext>
            </p:extLst>
          </p:nvPr>
        </p:nvGraphicFramePr>
        <p:xfrm>
          <a:off x="2328642" y="0"/>
          <a:ext cx="8136465" cy="66442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58140">
                  <a:extLst>
                    <a:ext uri="{9D8B030D-6E8A-4147-A177-3AD203B41FA5}">
                      <a16:colId xmlns:a16="http://schemas.microsoft.com/office/drawing/2014/main" val="780979571"/>
                    </a:ext>
                  </a:extLst>
                </a:gridCol>
                <a:gridCol w="3836772">
                  <a:extLst>
                    <a:ext uri="{9D8B030D-6E8A-4147-A177-3AD203B41FA5}">
                      <a16:colId xmlns:a16="http://schemas.microsoft.com/office/drawing/2014/main" val="1600486687"/>
                    </a:ext>
                  </a:extLst>
                </a:gridCol>
                <a:gridCol w="1948125">
                  <a:extLst>
                    <a:ext uri="{9D8B030D-6E8A-4147-A177-3AD203B41FA5}">
                      <a16:colId xmlns:a16="http://schemas.microsoft.com/office/drawing/2014/main" val="4089317103"/>
                    </a:ext>
                  </a:extLst>
                </a:gridCol>
                <a:gridCol w="1693428">
                  <a:extLst>
                    <a:ext uri="{9D8B030D-6E8A-4147-A177-3AD203B41FA5}">
                      <a16:colId xmlns:a16="http://schemas.microsoft.com/office/drawing/2014/main" val="3773981673"/>
                    </a:ext>
                  </a:extLst>
                </a:gridCol>
              </a:tblGrid>
              <a:tr h="399008">
                <a:tc>
                  <a:txBody>
                    <a:bodyPr/>
                    <a:lstStyle/>
                    <a:p>
                      <a:pPr marL="1270" marR="102235" indent="-635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№п/п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 деятельности </a:t>
                      </a:r>
                    </a:p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Аббревиатура в ЭЖ </a:t>
                      </a:r>
                    </a:p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366395" marR="102235" indent="-6350" algn="just"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Коэффициент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extLst>
                  <a:ext uri="{0D108BD9-81ED-4DB2-BD59-A6C34878D82A}">
                    <a16:rowId xmlns:a16="http://schemas.microsoft.com/office/drawing/2014/main" val="440241401"/>
                  </a:ext>
                </a:extLst>
              </a:tr>
              <a:tr h="220981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Промежуточная аттестация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extLst>
                  <a:ext uri="{0D108BD9-81ED-4DB2-BD59-A6C34878D82A}">
                    <a16:rowId xmlns:a16="http://schemas.microsoft.com/office/drawing/2014/main" val="171543450"/>
                  </a:ext>
                </a:extLst>
              </a:tr>
              <a:tr h="220981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Итоговая контрольная работа 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ИКР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extLst>
                  <a:ext uri="{0D108BD9-81ED-4DB2-BD59-A6C34878D82A}">
                    <a16:rowId xmlns:a16="http://schemas.microsoft.com/office/drawing/2014/main" val="2276922377"/>
                  </a:ext>
                </a:extLst>
              </a:tr>
              <a:tr h="220981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Пр-т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extLst>
                  <a:ext uri="{0D108BD9-81ED-4DB2-BD59-A6C34878D82A}">
                    <a16:rowId xmlns:a16="http://schemas.microsoft.com/office/drawing/2014/main" val="3332202172"/>
                  </a:ext>
                </a:extLst>
              </a:tr>
              <a:tr h="220981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Административная контрольная работа 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АКР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extLst>
                  <a:ext uri="{0D108BD9-81ED-4DB2-BD59-A6C34878D82A}">
                    <a16:rowId xmlns:a16="http://schemas.microsoft.com/office/drawing/2014/main" val="3507441127"/>
                  </a:ext>
                </a:extLst>
              </a:tr>
              <a:tr h="220981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Итоговый контрольный диктант 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ИКД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extLst>
                  <a:ext uri="{0D108BD9-81ED-4DB2-BD59-A6C34878D82A}">
                    <a16:rowId xmlns:a16="http://schemas.microsoft.com/office/drawing/2014/main" val="2434878695"/>
                  </a:ext>
                </a:extLst>
              </a:tr>
              <a:tr h="220981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Контрольная  работа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К/Р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extLst>
                  <a:ext uri="{0D108BD9-81ED-4DB2-BD59-A6C34878D82A}">
                    <a16:rowId xmlns:a16="http://schemas.microsoft.com/office/drawing/2014/main" val="1039189383"/>
                  </a:ext>
                </a:extLst>
              </a:tr>
              <a:tr h="220981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Контрольный диктант 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КД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extLst>
                  <a:ext uri="{0D108BD9-81ED-4DB2-BD59-A6C34878D82A}">
                    <a16:rowId xmlns:a16="http://schemas.microsoft.com/office/drawing/2014/main" val="3417382694"/>
                  </a:ext>
                </a:extLst>
              </a:tr>
              <a:tr h="220981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Зачет 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ЗЧТ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extLst>
                  <a:ext uri="{0D108BD9-81ED-4DB2-BD59-A6C34878D82A}">
                    <a16:rowId xmlns:a16="http://schemas.microsoft.com/office/drawing/2014/main" val="2162844704"/>
                  </a:ext>
                </a:extLst>
              </a:tr>
              <a:tr h="220981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Корректированная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КОРР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extLst>
                  <a:ext uri="{0D108BD9-81ED-4DB2-BD59-A6C34878D82A}">
                    <a16:rowId xmlns:a16="http://schemas.microsoft.com/office/drawing/2014/main" val="1120177226"/>
                  </a:ext>
                </a:extLst>
              </a:tr>
              <a:tr h="220981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Изложение 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extLst>
                  <a:ext uri="{0D108BD9-81ED-4DB2-BD59-A6C34878D82A}">
                    <a16:rowId xmlns:a16="http://schemas.microsoft.com/office/drawing/2014/main" val="2083338024"/>
                  </a:ext>
                </a:extLst>
              </a:tr>
              <a:tr h="220981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Сочинение 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СОЧ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extLst>
                  <a:ext uri="{0D108BD9-81ED-4DB2-BD59-A6C34878D82A}">
                    <a16:rowId xmlns:a16="http://schemas.microsoft.com/office/drawing/2014/main" val="365472010"/>
                  </a:ext>
                </a:extLst>
              </a:tr>
              <a:tr h="220981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Математический диктант 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М/Д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extLst>
                  <a:ext uri="{0D108BD9-81ED-4DB2-BD59-A6C34878D82A}">
                    <a16:rowId xmlns:a16="http://schemas.microsoft.com/office/drawing/2014/main" val="3266296592"/>
                  </a:ext>
                </a:extLst>
              </a:tr>
              <a:tr h="220981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Словарный диктант 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СД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extLst>
                  <a:ext uri="{0D108BD9-81ED-4DB2-BD59-A6C34878D82A}">
                    <a16:rowId xmlns:a16="http://schemas.microsoft.com/office/drawing/2014/main" val="2103518235"/>
                  </a:ext>
                </a:extLst>
              </a:tr>
              <a:tr h="220981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Тест 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Тест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extLst>
                  <a:ext uri="{0D108BD9-81ED-4DB2-BD59-A6C34878D82A}">
                    <a16:rowId xmlns:a16="http://schemas.microsoft.com/office/drawing/2014/main" val="1161866251"/>
                  </a:ext>
                </a:extLst>
              </a:tr>
              <a:tr h="220981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Проверочная работа 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extLst>
                  <a:ext uri="{0D108BD9-81ED-4DB2-BD59-A6C34878D82A}">
                    <a16:rowId xmlns:a16="http://schemas.microsoft.com/office/drawing/2014/main" val="725548481"/>
                  </a:ext>
                </a:extLst>
              </a:tr>
              <a:tr h="220981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Самостоятельная работа 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С/Р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extLst>
                  <a:ext uri="{0D108BD9-81ED-4DB2-BD59-A6C34878D82A}">
                    <a16:rowId xmlns:a16="http://schemas.microsoft.com/office/drawing/2014/main" val="3236599724"/>
                  </a:ext>
                </a:extLst>
              </a:tr>
              <a:tr h="220981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Аудирование 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АУД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extLst>
                  <a:ext uri="{0D108BD9-81ED-4DB2-BD59-A6C34878D82A}">
                    <a16:rowId xmlns:a16="http://schemas.microsoft.com/office/drawing/2014/main" val="2539769526"/>
                  </a:ext>
                </a:extLst>
              </a:tr>
              <a:tr h="220981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Письмо (иностранный язык)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ПИС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extLst>
                  <a:ext uri="{0D108BD9-81ED-4DB2-BD59-A6C34878D82A}">
                    <a16:rowId xmlns:a16="http://schemas.microsoft.com/office/drawing/2014/main" val="855940143"/>
                  </a:ext>
                </a:extLst>
              </a:tr>
              <a:tr h="220981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Диалогическая речь (иностранный язык)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ДИАЛ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extLst>
                  <a:ext uri="{0D108BD9-81ED-4DB2-BD59-A6C34878D82A}">
                    <a16:rowId xmlns:a16="http://schemas.microsoft.com/office/drawing/2014/main" val="4072496184"/>
                  </a:ext>
                </a:extLst>
              </a:tr>
              <a:tr h="220981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Лабораторная работа 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Л/Р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extLst>
                  <a:ext uri="{0D108BD9-81ED-4DB2-BD59-A6C34878D82A}">
                    <a16:rowId xmlns:a16="http://schemas.microsoft.com/office/drawing/2014/main" val="1613367095"/>
                  </a:ext>
                </a:extLst>
              </a:tr>
              <a:tr h="220981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Практическая работа 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П/Р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extLst>
                  <a:ext uri="{0D108BD9-81ED-4DB2-BD59-A6C34878D82A}">
                    <a16:rowId xmlns:a16="http://schemas.microsoft.com/office/drawing/2014/main" val="3024928709"/>
                  </a:ext>
                </a:extLst>
              </a:tr>
              <a:tr h="220981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Наизусть 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Наиз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extLst>
                  <a:ext uri="{0D108BD9-81ED-4DB2-BD59-A6C34878D82A}">
                    <a16:rowId xmlns:a16="http://schemas.microsoft.com/office/drawing/2014/main" val="3807536068"/>
                  </a:ext>
                </a:extLst>
              </a:tr>
              <a:tr h="220981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Творческая работа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extLst>
                  <a:ext uri="{0D108BD9-81ED-4DB2-BD59-A6C34878D82A}">
                    <a16:rowId xmlns:a16="http://schemas.microsoft.com/office/drawing/2014/main" val="2980628130"/>
                  </a:ext>
                </a:extLst>
              </a:tr>
              <a:tr h="220981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 с контурными картами 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К/К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extLst>
                  <a:ext uri="{0D108BD9-81ED-4DB2-BD59-A6C34878D82A}">
                    <a16:rowId xmlns:a16="http://schemas.microsoft.com/office/drawing/2014/main" val="568527986"/>
                  </a:ext>
                </a:extLst>
              </a:tr>
              <a:tr h="220981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 над ошибками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РНО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extLst>
                  <a:ext uri="{0D108BD9-81ED-4DB2-BD59-A6C34878D82A}">
                    <a16:rowId xmlns:a16="http://schemas.microsoft.com/office/drawing/2014/main" val="2864189846"/>
                  </a:ext>
                </a:extLst>
              </a:tr>
              <a:tr h="220981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 на уроке 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extLst>
                  <a:ext uri="{0D108BD9-81ED-4DB2-BD59-A6C34878D82A}">
                    <a16:rowId xmlns:a16="http://schemas.microsoft.com/office/drawing/2014/main" val="994267348"/>
                  </a:ext>
                </a:extLst>
              </a:tr>
              <a:tr h="220981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Рабочая тетрадь (конспект)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Р/Т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extLst>
                  <a:ext uri="{0D108BD9-81ED-4DB2-BD59-A6C34878D82A}">
                    <a16:rowId xmlns:a16="http://schemas.microsoft.com/office/drawing/2014/main" val="3918788540"/>
                  </a:ext>
                </a:extLst>
              </a:tr>
              <a:tr h="220981"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Чтение (иностранный язык)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1270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ЧИТ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tc>
                  <a:txBody>
                    <a:bodyPr/>
                    <a:lstStyle/>
                    <a:p>
                      <a:pPr marL="366395" marR="102235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297" marR="19153" marT="2793" marB="0"/>
                </a:tc>
                <a:extLst>
                  <a:ext uri="{0D108BD9-81ED-4DB2-BD59-A6C34878D82A}">
                    <a16:rowId xmlns:a16="http://schemas.microsoft.com/office/drawing/2014/main" val="242084974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16377" y="-4275372"/>
            <a:ext cx="1945179" cy="9140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2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600" b="1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6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600" b="1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6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600" b="1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6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600" b="1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6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600" b="1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6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600" b="1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6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600" b="1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6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600" b="1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6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600" b="1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6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600" b="1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6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600" b="1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Учитывая вес типовых работ, </a:t>
            </a:r>
            <a:r>
              <a:rPr kumimoji="0" lang="ru-RU" altLang="ru-RU" sz="2000" b="1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уровне основного и среднего общего образования могут</a:t>
            </a:r>
            <a:r>
              <a:rPr kumimoji="0" lang="ru-RU" altLang="ru-RU" sz="2000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быть использованы следующие виды деятельности: </a:t>
            </a:r>
            <a:endParaRPr kumimoji="0" lang="ru-RU" altLang="ru-RU" sz="2000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52709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4276" y="523702"/>
            <a:ext cx="10541924" cy="569498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Промежуточная аттестация – это установление уровня достижения результатов освоения учебных предметов, предусмотренных образовательной программой. Промежуточная аттестация проводится в форме устного собеседования, письменных работ. </a:t>
            </a:r>
          </a:p>
          <a:p>
            <a:pPr marL="0" indent="0">
              <a:buNone/>
            </a:pPr>
            <a:r>
              <a:rPr lang="ru-RU" dirty="0"/>
              <a:t>Итоговая контрольная работа направлена на определение уровня подготовки учащихся по учебным предметам, необходимого для продолжения образования на следующей ступени, проводится в форме письменных работ. </a:t>
            </a:r>
          </a:p>
          <a:p>
            <a:pPr marL="0" indent="0">
              <a:buNone/>
            </a:pPr>
            <a:r>
              <a:rPr lang="ru-RU" dirty="0"/>
              <a:t>Проект – работа, направленная на решение конкретной проблемы, на достижение оптимальным способом заранее запланированного результата. Проект может включать элементы докладов, рефератов, исследований и любых других видов самостоятельной творческой работы учащихся, но только как способов достижения результата проекта. </a:t>
            </a:r>
          </a:p>
          <a:p>
            <a:pPr marL="0" indent="0">
              <a:buNone/>
            </a:pPr>
            <a:r>
              <a:rPr lang="ru-RU" dirty="0"/>
              <a:t>        Для воплощения найденного способа решения проблемы проекта создается конечный продукт. Проект обязательно должен иметь письменную часть – отчет о ходе работы, в котором описываются все этапы работы (начиная с определения проблемы проекта), все принимавшиеся решения с их обоснованием; все возникшие проблемы и способы их преодоления; анализируется собранная информация, проведенные эксперименты и наблюдения, приводятся результаты опросов и т.п.; подводятся итоги, делаются выводы, выясняются перспективы проекта. Непременным условием проекта является его публичная защита, презентация результата работы. В ходе презентации автор не только рассказывает о ходе работы и показывает ее результаты, но и демонстрирует собственные знания и опыт в решении проблемы проекта, приобретенную компетентность. Элемент </a:t>
            </a:r>
            <a:r>
              <a:rPr lang="ru-RU" dirty="0" err="1"/>
              <a:t>самопрезентации</a:t>
            </a:r>
            <a:r>
              <a:rPr lang="ru-RU" dirty="0"/>
              <a:t> – важнейшая сторона работы над проектом, которая предполагает рефлексивную оценку автором всей проделанной им работы и приобретенного в ее ходе опыта.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3546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681644"/>
            <a:ext cx="10820400" cy="5537041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        Административные контрольные работы</a:t>
            </a:r>
            <a:r>
              <a:rPr lang="ru-RU" dirty="0"/>
              <a:t> проводит администрация школы в рамках </a:t>
            </a:r>
            <a:r>
              <a:rPr lang="ru-RU" dirty="0" err="1"/>
              <a:t>внутришкольного</a:t>
            </a:r>
            <a:r>
              <a:rPr lang="ru-RU" dirty="0"/>
              <a:t> контроля с целью анализа достижения планируемых результатов. Задания для административной контрольной работы разрабатываются заместителем директора по учебной работе, согласовываются с руководителем методического объединения учителей в зависимости от темы и цели проверки. </a:t>
            </a:r>
          </a:p>
          <a:p>
            <a:pPr marL="0" indent="0">
              <a:buNone/>
            </a:pPr>
            <a:r>
              <a:rPr lang="ru-RU" b="1" dirty="0"/>
              <a:t>      Зачет</a:t>
            </a:r>
            <a:r>
              <a:rPr lang="ru-RU" dirty="0"/>
              <a:t> - форма итоговой проверки и оценки полноты и прочности знаний учащихся; проводится в виде собеседования по важнейшим вопросам каждого раздела изученного курса или по курсу в целом в индивидуальной или групповой форме контроля. Может проводиться с применением тестирования.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9750" y="4389120"/>
            <a:ext cx="8572500" cy="2087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7552"/>
      </p:ext>
    </p:extLst>
  </p:cSld>
  <p:clrMapOvr>
    <a:masterClrMapping/>
  </p:clrMapOvr>
</p:sld>
</file>

<file path=ppt/theme/theme1.xml><?xml version="1.0" encoding="utf-8"?>
<a:theme xmlns:a="http://schemas.openxmlformats.org/drawingml/2006/main" name="След самолета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48</TotalTime>
  <Words>1029</Words>
  <Application>Microsoft Office PowerPoint</Application>
  <PresentationFormat>Широкоэкранный</PresentationFormat>
  <Paragraphs>302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След самолета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mudaeva9998@gmail.com</cp:lastModifiedBy>
  <cp:revision>7</cp:revision>
  <dcterms:created xsi:type="dcterms:W3CDTF">2021-11-17T17:26:32Z</dcterms:created>
  <dcterms:modified xsi:type="dcterms:W3CDTF">2022-03-09T04:10:56Z</dcterms:modified>
</cp:coreProperties>
</file>