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58" r:id="rId3"/>
    <p:sldId id="257" r:id="rId4"/>
    <p:sldId id="273" r:id="rId5"/>
    <p:sldId id="275" r:id="rId6"/>
    <p:sldId id="269" r:id="rId7"/>
    <p:sldId id="270" r:id="rId8"/>
    <p:sldId id="259" r:id="rId9"/>
    <p:sldId id="271" r:id="rId10"/>
    <p:sldId id="265" r:id="rId11"/>
    <p:sldId id="274" r:id="rId12"/>
    <p:sldId id="266" r:id="rId13"/>
    <p:sldId id="272" r:id="rId14"/>
    <p:sldId id="268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4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791212-B8AA-4677-812D-893D022FB74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096E0-B71C-424F-B6B4-5F28545443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640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096E0-B71C-424F-B6B4-5F28545443B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01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2A37CC5-087F-4A1E-9578-120C6C3D4375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60360B8-02A4-4A87-A1F0-1C19C7FB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37CC5-087F-4A1E-9578-120C6C3D4375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0B8-02A4-4A87-A1F0-1C19C7FB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37CC5-087F-4A1E-9578-120C6C3D4375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0B8-02A4-4A87-A1F0-1C19C7FB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2A37CC5-087F-4A1E-9578-120C6C3D4375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60360B8-02A4-4A87-A1F0-1C19C7FB70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2A37CC5-087F-4A1E-9578-120C6C3D4375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60360B8-02A4-4A87-A1F0-1C19C7FB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37CC5-087F-4A1E-9578-120C6C3D4375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0B8-02A4-4A87-A1F0-1C19C7FB70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37CC5-087F-4A1E-9578-120C6C3D4375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0B8-02A4-4A87-A1F0-1C19C7FB70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2A37CC5-087F-4A1E-9578-120C6C3D4375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60360B8-02A4-4A87-A1F0-1C19C7FB70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37CC5-087F-4A1E-9578-120C6C3D4375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60B8-02A4-4A87-A1F0-1C19C7FB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2A37CC5-087F-4A1E-9578-120C6C3D4375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60360B8-02A4-4A87-A1F0-1C19C7FB70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2A37CC5-087F-4A1E-9578-120C6C3D4375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60360B8-02A4-4A87-A1F0-1C19C7FB70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2A37CC5-087F-4A1E-9578-120C6C3D4375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60360B8-02A4-4A87-A1F0-1C19C7FB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0.png"/><Relationship Id="rId7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620688"/>
            <a:ext cx="6172200" cy="1440160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Луций Сенека, римский философ: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2708920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3600" b="1" dirty="0">
                <a:solidFill>
                  <a:srgbClr val="FF0000"/>
                </a:solidFill>
              </a:rPr>
              <a:t>НЕ ДЛЯ ШКОЛЫ МЫ УЧИМСЯ, А ДЛЯ ЖИЗНИ!</a:t>
            </a:r>
          </a:p>
        </p:txBody>
      </p:sp>
      <p:pic>
        <p:nvPicPr>
          <p:cNvPr id="1026" name="Picture 2" descr="https://golospravda-files.storage.yandexcloud.net/uploads/2020/03/483-768x5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479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1497" y="0"/>
            <a:ext cx="87570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  <a:reflection blurRad="6350" stA="60000" endA="900" endPos="58000" dir="5400000" sy="-100000" algn="bl" rotWithShape="0"/>
                </a:effectLst>
              </a:rPr>
              <a:t>Не для школы, а для жизни мы учимся</a:t>
            </a:r>
            <a:endParaRPr lang="ru-RU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chemeClr val="accent2"/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23977" y="2185037"/>
            <a:ext cx="4867127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Луций Анней Сенека</a:t>
            </a:r>
            <a:endParaRPr lang="ru-RU" sz="3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260648"/>
          <a:ext cx="8640960" cy="648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9919">
                <a:tc>
                  <a:txBody>
                    <a:bodyPr/>
                    <a:lstStyle/>
                    <a:p>
                      <a:r>
                        <a:rPr lang="ru-RU" dirty="0" smtClean="0"/>
                        <a:t>1 группа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группа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группа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0801"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Найти высоту теплицы, если длина полуокружности равна 6м. Ответ дайте в метрах с точностью до </a:t>
                      </a:r>
                    </a:p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десятых.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Найдите площадь фундамента, отведенного под теплицу, если высота теплицы равна 1.9 м. Ответ дайте в квадратных метрах.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Сколько квадратных метров пленки необходимо купить для передней и задней стенок, если высота теплицы 1,9 м? Округлите до десятых.</a:t>
                      </a: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01008"/>
            <a:ext cx="223224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356992"/>
            <a:ext cx="2572759" cy="1179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4653136"/>
            <a:ext cx="1803299" cy="1980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861048"/>
            <a:ext cx="2232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сокие грядки своими рук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20688"/>
            <a:ext cx="5050155" cy="3312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Оцинкованные грядки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861048"/>
            <a:ext cx="5731510" cy="2868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19672" y="219969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СДЕЛАТЬ САМИМ ИЛИ КУПИТЬ ГОТОВЫЕ?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1988840"/>
          <a:ext cx="8424936" cy="4032447"/>
        </p:xfrm>
        <a:graphic>
          <a:graphicData uri="http://schemas.openxmlformats.org/drawingml/2006/table">
            <a:tbl>
              <a:tblPr/>
              <a:tblGrid>
                <a:gridCol w="2105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3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88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6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9609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Поставщик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153" marR="591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Цена (руб. за 1шт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153" marR="591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Стоимость доставки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153" marR="591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Дополнительные условия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153" marR="591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09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Сделать самим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153" marR="591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178,5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153" marR="591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500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153" marR="591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153" marR="591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024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Купить готовую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153" marR="591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695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153" marR="591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800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153" marR="591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При заказе на сумму большую 2000  доставка бесплатно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153" marR="591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1520" y="169778"/>
            <a:ext cx="849694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того, чтобы сделать грядки самостоятельно, нужно купить 10 досок строганной камерной сушки или заказать    3 оцинкованные грядки в интернет-магазине. Цены и условия доставки представлены в таблице.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6165304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Какая покупка обойдется дешевле?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002238"/>
            <a:ext cx="896448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А: 175,8*10+500=2258 рублей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Б: 695*3=2085 рублей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07704" y="476672"/>
            <a:ext cx="5710025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задание: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1340768"/>
          <a:ext cx="8568952" cy="5040560"/>
        </p:xfrm>
        <a:graphic>
          <a:graphicData uri="http://schemas.openxmlformats.org/drawingml/2006/table">
            <a:tbl>
              <a:tblPr/>
              <a:tblGrid>
                <a:gridCol w="2952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5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09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 уровень:</a:t>
                      </a:r>
                    </a:p>
                    <a:p>
                      <a:pPr algn="just"/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Найти высоту теплицы, если длина полуокружности равна 5м. Ответ дайте в метрах с точностью до </a:t>
                      </a:r>
                    </a:p>
                    <a:p>
                      <a:pPr algn="just"/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десятых.</a:t>
                      </a:r>
                    </a:p>
                    <a:p>
                      <a:pPr algn="just"/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Найдите площадь фундамента, отведенного под теплицу, если высота теплицы равна 1.6 м. Ответ дайте в квадратных метрах.</a:t>
                      </a:r>
                    </a:p>
                    <a:p>
                      <a:pPr algn="just"/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ru-RU" sz="2000" b="0" kern="1200" dirty="0" smtClean="0">
                        <a:solidFill>
                          <a:schemeClr val="tx1"/>
                        </a:solidFill>
                        <a:latin typeface="Calibri"/>
                        <a:ea typeface="+mn-ea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 Сколько квадратных метров пленки необходимо купить для передней и задней стенок, если высота теплицы 1,6 м? Округлите до десятых.</a:t>
                      </a:r>
                    </a:p>
                    <a:p>
                      <a:pPr algn="just"/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681" marR="576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2 уровень: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Рассчитать оптимальное количество грядок, при ширине дорожки в 40 см.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81" marR="576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3 уровень: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Усовершенствовать теплицу для работы в зимнее время года. Составить и решить поставленную задачу.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81" marR="576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ᐈ Рука детская фотографии, картинки детская рука | скачать на Depositphotos®"/>
          <p:cNvPicPr>
            <a:picLocks noChangeAspect="1" noChangeArrowheads="1"/>
          </p:cNvPicPr>
          <p:nvPr/>
        </p:nvPicPr>
        <p:blipFill rotWithShape="1">
          <a:blip r:embed="rId2" cstate="print"/>
          <a:srcRect t="15714" b="8194"/>
          <a:stretch/>
        </p:blipFill>
        <p:spPr bwMode="auto">
          <a:xfrm flipH="1">
            <a:off x="1691680" y="24230"/>
            <a:ext cx="5760640" cy="66247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2854266">
            <a:off x="1776339" y="3563537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rot="4659682">
            <a:off x="2707264" y="1423473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урока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5400000">
            <a:off x="3553190" y="1279458"/>
            <a:ext cx="2406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было трудно?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6326179">
            <a:off x="4303046" y="1501424"/>
            <a:ext cx="2533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получилось лучше всего?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7443483">
            <a:off x="5314192" y="2311966"/>
            <a:ext cx="2406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чего нужна математика?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31829" y="2924582"/>
            <a:ext cx="217841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</a:t>
            </a:r>
          </a:p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работу </a:t>
            </a:r>
          </a:p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уроке!!!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38.userapi.com/c855124/v855124702/d9/dz9V7_qU1t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63846"/>
            <a:ext cx="6552728" cy="34941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thypix.com/wp-content/uploads/bouquets-of-roses-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500"/>
            <a:ext cx="5076537" cy="337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img2.goodfon.ru/original/2560x1600/d/c3/rose-flower-red-yellow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3"/>
          <a:stretch/>
        </p:blipFill>
        <p:spPr bwMode="auto">
          <a:xfrm>
            <a:off x="341530" y="111497"/>
            <a:ext cx="428447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7272808" cy="216024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ПРАКТИКО-ОРИЕНТИРОВАННЫЕ</a:t>
            </a:r>
            <a:r>
              <a:rPr lang="ru-RU" sz="4400" dirty="0" smtClean="0">
                <a:solidFill>
                  <a:schemeClr val="accent1"/>
                </a:solidFill>
              </a:rPr>
              <a:t> </a:t>
            </a:r>
            <a:r>
              <a:rPr lang="ru-RU" sz="4400" dirty="0" smtClean="0">
                <a:solidFill>
                  <a:srgbClr val="C00000"/>
                </a:solidFill>
              </a:rPr>
              <a:t>ЗАДАЧИ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2852936"/>
            <a:ext cx="7488832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2"/>
                </a:solidFill>
              </a:rPr>
              <a:t>Задачи из окружающей действительности, связанные с формированием практических навыков, необходимых для повседневной жизни.</a:t>
            </a:r>
            <a:endParaRPr lang="ru-RU" sz="35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242" y="836712"/>
            <a:ext cx="10225136" cy="2808312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5400" dirty="0" smtClean="0"/>
              <a:t>Цель урока: </a:t>
            </a:r>
            <a:br>
              <a:rPr lang="ru-RU" sz="5400" dirty="0" smtClean="0"/>
            </a:br>
            <a:r>
              <a:rPr lang="ru-RU" sz="3600" dirty="0" smtClean="0"/>
              <a:t>РЕШЕНИЕ </a:t>
            </a:r>
            <a:br>
              <a:rPr lang="ru-RU" sz="3600" dirty="0" smtClean="0"/>
            </a:br>
            <a:r>
              <a:rPr lang="ru-RU" sz="3600" dirty="0" smtClean="0"/>
              <a:t>ПРАКТИКО-ОРИЕНТИРОВАННЫХ </a:t>
            </a:r>
            <a:br>
              <a:rPr lang="ru-RU" sz="3600" dirty="0" smtClean="0"/>
            </a:br>
            <a:r>
              <a:rPr lang="ru-RU" sz="3600" dirty="0" smtClean="0"/>
              <a:t>ЗАДАЧ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712967" cy="6797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51474"/>
            <a:ext cx="3725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«ВЕРНО-НЕВЕРНО»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0579" y="1160748"/>
            <a:ext cx="4068624" cy="576064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Круг и окружность - это одно и тоже понятие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250579" y="836712"/>
            <a:ext cx="3817366" cy="128474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4644008" y="681295"/>
            <a:ext cx="3960440" cy="1440160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Окружность</a:t>
            </a:r>
            <a:r>
              <a:rPr lang="ru-RU" dirty="0" smtClean="0"/>
              <a:t> </a:t>
            </a:r>
            <a:r>
              <a:rPr lang="ru-RU" dirty="0"/>
              <a:t>– это </a:t>
            </a:r>
            <a:r>
              <a:rPr lang="ru-RU" i="1" u="sng" dirty="0"/>
              <a:t>замкнутая кривая</a:t>
            </a:r>
            <a:r>
              <a:rPr lang="ru-RU" dirty="0"/>
              <a:t>, все точки которой одинаково удалены от центра, а </a:t>
            </a:r>
            <a:r>
              <a:rPr lang="ru-RU" b="1" u="sng" dirty="0"/>
              <a:t>круг-</a:t>
            </a:r>
            <a:r>
              <a:rPr lang="ru-RU" dirty="0"/>
              <a:t> </a:t>
            </a:r>
            <a:r>
              <a:rPr lang="ru-RU" i="1" u="sng" dirty="0"/>
              <a:t>геометрическая фигура</a:t>
            </a:r>
            <a:r>
              <a:rPr lang="ru-RU" dirty="0"/>
              <a:t>, ограниченная окружностью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Скругленный прямоугольник 8"/>
              <p:cNvSpPr/>
              <p:nvPr/>
            </p:nvSpPr>
            <p:spPr>
              <a:xfrm>
                <a:off x="250579" y="2150559"/>
                <a:ext cx="3960440" cy="630369"/>
              </a:xfrm>
              <a:prstGeom prst="roundRect">
                <a:avLst/>
              </a:prstGeom>
              <a:ln w="381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Длина </a:t>
                </a:r>
                <a:r>
                  <a:rPr lang="ru-RU" dirty="0" smtClean="0"/>
                  <a:t>окружности: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=2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9" name="Скругленный 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579" y="2150559"/>
                <a:ext cx="3960440" cy="630369"/>
              </a:xfrm>
              <a:prstGeom prst="roundRect">
                <a:avLst/>
              </a:prstGeom>
              <a:blipFill>
                <a:blip r:embed="rId3" cstate="print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4644008" y="2465743"/>
                <a:ext cx="3960440" cy="531209"/>
              </a:xfrm>
              <a:prstGeom prst="roundRect">
                <a:avLst/>
              </a:prstGeom>
              <a:ln w="381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Площадь </a:t>
                </a:r>
                <a:r>
                  <a:rPr lang="ru-RU" dirty="0" smtClean="0"/>
                  <a:t>круга: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12" name="Скругленный 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2465743"/>
                <a:ext cx="3960440" cy="531209"/>
              </a:xfrm>
              <a:prstGeom prst="roundRect">
                <a:avLst/>
              </a:prstGeom>
              <a:blipFill>
                <a:blip r:embed="rId4" cstate="print"/>
                <a:stretch>
                  <a:fillRect b="-1064"/>
                </a:stretch>
              </a:blipFill>
              <a:ln w="38100"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Скругленный прямоугольник 12"/>
          <p:cNvSpPr/>
          <p:nvPr/>
        </p:nvSpPr>
        <p:spPr>
          <a:xfrm>
            <a:off x="250579" y="3194675"/>
            <a:ext cx="3960440" cy="594365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/>
              <a:t>Радиус и окружность не связаны между собой</a:t>
            </a:r>
            <a:endParaRPr lang="ru-RU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395536" y="2996952"/>
            <a:ext cx="3625554" cy="10081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4644008" y="3194675"/>
                <a:ext cx="3960440" cy="531209"/>
              </a:xfrm>
              <a:prstGeom prst="roundRect">
                <a:avLst/>
              </a:prstGeom>
              <a:ln w="381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7" name="Скругленный 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3194675"/>
                <a:ext cx="3960440" cy="531209"/>
              </a:xfrm>
              <a:prstGeom prst="roundRect">
                <a:avLst/>
              </a:prstGeom>
              <a:blipFill>
                <a:blip r:embed="rId5" cstate="print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251776" y="4005064"/>
                <a:ext cx="3960440" cy="1292018"/>
              </a:xfrm>
              <a:prstGeom prst="roundRect">
                <a:avLst/>
              </a:prstGeom>
              <a:ln w="381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/>
                        <m:t>Радиус окружности − это отрезок, соединяющий центр окружности с любой точкой, лежащей на окружности.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8" name="Скругленный 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776" y="4005064"/>
                <a:ext cx="3960440" cy="1292018"/>
              </a:xfrm>
              <a:prstGeom prst="roundRect">
                <a:avLst/>
              </a:prstGeom>
              <a:blipFill>
                <a:blip r:embed="rId6" cstate="print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250579" y="5443161"/>
                <a:ext cx="3960440" cy="1228262"/>
              </a:xfrm>
              <a:prstGeom prst="roundRect">
                <a:avLst/>
              </a:prstGeom>
              <a:ln w="381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/>
                        <m:t>Диаметр окружности – это отрезок, соединяющий две точки окружности, не проходящий через центр окружности.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9" name="Скругленный 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579" y="5443161"/>
                <a:ext cx="3960440" cy="1228262"/>
              </a:xfrm>
              <a:prstGeom prst="roundRect">
                <a:avLst/>
              </a:prstGeom>
              <a:blipFill>
                <a:blip r:embed="rId7" cstate="print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Прямая соединительная линия 19"/>
          <p:cNvCxnSpPr/>
          <p:nvPr/>
        </p:nvCxnSpPr>
        <p:spPr>
          <a:xfrm flipH="1">
            <a:off x="180354" y="5373583"/>
            <a:ext cx="3817366" cy="128474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4644008" y="5661248"/>
                <a:ext cx="3960440" cy="921478"/>
              </a:xfrm>
              <a:prstGeom prst="roundRect">
                <a:avLst/>
              </a:prstGeom>
              <a:ln w="381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/>
                        <m:t>Диаметр окружности – это </m:t>
                      </m:r>
                      <m:r>
                        <m:rPr>
                          <m:nor/>
                        </m:rPr>
                        <a:rPr lang="ru-RU" b="1"/>
                        <m:t>отрезок</m:t>
                      </m:r>
                      <m:r>
                        <m:rPr>
                          <m:nor/>
                        </m:rPr>
                        <a:rPr lang="ru-RU"/>
                        <m:t>,</m:t>
                      </m:r>
                      <m:r>
                        <m:rPr>
                          <m:nor/>
                        </m:rPr>
                        <a:rPr lang="ru-RU" b="0" i="1" smtClean="0"/>
                        <m:t> </m:t>
                      </m:r>
                      <m:r>
                        <m:rPr>
                          <m:nor/>
                        </m:rPr>
                        <a:rPr lang="ru-RU" i="1"/>
                        <m:t>проходящий через центр</m:t>
                      </m:r>
                      <m:r>
                        <m:rPr>
                          <m:nor/>
                        </m:rPr>
                        <a:rPr lang="ru-RU"/>
                        <m:t> окружности.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1" name="Скругленный 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5661248"/>
                <a:ext cx="3960440" cy="921478"/>
              </a:xfrm>
              <a:prstGeom prst="roundRect">
                <a:avLst/>
              </a:prstGeom>
              <a:blipFill>
                <a:blip r:embed="rId8" cstate="print"/>
                <a:stretch>
                  <a:fillRect b="-637"/>
                </a:stretch>
              </a:blipFill>
              <a:ln w="38100"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4644008" y="3923607"/>
                <a:ext cx="1709476" cy="1593625"/>
              </a:xfrm>
              <a:prstGeom prst="roundRect">
                <a:avLst/>
              </a:prstGeom>
              <a:ln w="381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ru-RU" dirty="0"/>
                  <a:t>1,91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≈1,9</m:t>
                    </m:r>
                  </m:oMath>
                </a14:m>
                <a:endParaRPr lang="ru-RU" dirty="0"/>
              </a:p>
              <a:p>
                <a:r>
                  <a:rPr lang="ru-RU" dirty="0"/>
                  <a:t>1,89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≈1,9</m:t>
                    </m:r>
                  </m:oMath>
                </a14:m>
                <a:endParaRPr lang="ru-RU" dirty="0"/>
              </a:p>
              <a:p>
                <a:r>
                  <a:rPr lang="ru-RU" dirty="0"/>
                  <a:t>2,45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ru-RU" dirty="0"/>
                  <a:t>2,5</a:t>
                </a:r>
              </a:p>
              <a:p>
                <a:r>
                  <a:rPr lang="ru-RU" dirty="0"/>
                  <a:t>11,33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ru-RU" dirty="0"/>
                  <a:t>11,3</a:t>
                </a:r>
              </a:p>
            </p:txBody>
          </p:sp>
        </mc:Choice>
        <mc:Fallback xmlns="">
          <p:sp>
            <p:nvSpPr>
              <p:cNvPr id="22" name="Скругленный 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3923607"/>
                <a:ext cx="1709476" cy="1593625"/>
              </a:xfrm>
              <a:prstGeom prst="roundRect">
                <a:avLst/>
              </a:prstGeom>
              <a:blipFill>
                <a:blip r:embed="rId9" cstate="print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6634278" y="4087035"/>
                <a:ext cx="1709476" cy="1128076"/>
              </a:xfrm>
              <a:prstGeom prst="roundRect">
                <a:avLst/>
              </a:prstGeom>
              <a:ln w="381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≈3,14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3" name="Скругленный прямоугольник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4278" y="4087035"/>
                <a:ext cx="1709476" cy="1128076"/>
              </a:xfrm>
              <a:prstGeom prst="roundRect">
                <a:avLst/>
              </a:prstGeom>
              <a:blipFill>
                <a:blip r:embed="rId10" cstate="print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002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1" animBg="1"/>
      <p:bldP spid="9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16632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Закончи предложение:</a:t>
            </a:r>
            <a:endParaRPr lang="ru-RU" sz="4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3528" y="1052736"/>
            <a:ext cx="4824536" cy="720080"/>
          </a:xfrm>
          <a:prstGeom prst="roundRect">
            <a:avLst/>
          </a:prstGeom>
          <a:ln w="38100"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Радиус </a:t>
            </a:r>
            <a:r>
              <a:rPr lang="ru-RU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это…</a:t>
            </a:r>
            <a:endParaRPr lang="ru-RU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79137" y="2112947"/>
            <a:ext cx="4824536" cy="720080"/>
          </a:xfrm>
          <a:prstGeom prst="roundRect">
            <a:avLst/>
          </a:prstGeom>
          <a:ln w="38100"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Диаметр </a:t>
            </a:r>
            <a:r>
              <a:rPr lang="ru-RU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это…</a:t>
            </a:r>
            <a:endParaRPr lang="ru-RU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3132256"/>
            <a:ext cx="7286484" cy="1436678"/>
          </a:xfrm>
          <a:prstGeom prst="roundRect">
            <a:avLst/>
          </a:prstGeom>
          <a:ln w="38100"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Найти длину окружности можно по формуле…</a:t>
            </a:r>
            <a:endParaRPr lang="ru-RU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17189" y="5090407"/>
            <a:ext cx="7286484" cy="1436678"/>
          </a:xfrm>
          <a:prstGeom prst="roundRect">
            <a:avLst/>
          </a:prstGeom>
          <a:ln w="38100"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Найти площадь круга можно по формуле…</a:t>
            </a:r>
            <a:endParaRPr lang="ru-RU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416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msk.teplicy.ru/upload/resize_cache/iblock/c40/900_700_1/c4089c872fbd1f0d16503a1bad1fbc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80728"/>
            <a:ext cx="85725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9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594813"/>
              </p:ext>
            </p:extLst>
          </p:nvPr>
        </p:nvGraphicFramePr>
        <p:xfrm>
          <a:off x="395536" y="1700808"/>
          <a:ext cx="8083446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4482">
                  <a:extLst>
                    <a:ext uri="{9D8B030D-6E8A-4147-A177-3AD203B41FA5}">
                      <a16:colId xmlns:a16="http://schemas.microsoft.com/office/drawing/2014/main" val="3958360698"/>
                    </a:ext>
                  </a:extLst>
                </a:gridCol>
                <a:gridCol w="2694482">
                  <a:extLst>
                    <a:ext uri="{9D8B030D-6E8A-4147-A177-3AD203B41FA5}">
                      <a16:colId xmlns:a16="http://schemas.microsoft.com/office/drawing/2014/main" val="1274023007"/>
                    </a:ext>
                  </a:extLst>
                </a:gridCol>
                <a:gridCol w="2694482">
                  <a:extLst>
                    <a:ext uri="{9D8B030D-6E8A-4147-A177-3AD203B41FA5}">
                      <a16:colId xmlns:a16="http://schemas.microsoft.com/office/drawing/2014/main" val="1269313897"/>
                    </a:ext>
                  </a:extLst>
                </a:gridCol>
              </a:tblGrid>
              <a:tr h="6009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Обнаруженные</a:t>
                      </a:r>
                      <a:r>
                        <a:rPr lang="ru-RU" baseline="0" dirty="0" smtClean="0"/>
                        <a:t> дефекты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</a:t>
                      </a:r>
                      <a:r>
                        <a:rPr lang="ru-RU" baseline="0" dirty="0" smtClean="0"/>
                        <a:t> работ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Необходимые вычисления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5566444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27584" y="265098"/>
            <a:ext cx="6516216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Дефектный акт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восстановление теплицы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МБОУ гимназии № 9 города Кузнецка</a:t>
            </a:r>
            <a:endParaRPr kumimoji="0" lang="ru-RU" sz="25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501911"/>
            <a:ext cx="2664296" cy="1016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Треснули листы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поликорбаната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длиной 6м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9003" y="2501911"/>
            <a:ext cx="2664296" cy="1016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ctr">
              <a:spcBef>
                <a:spcPts val="240"/>
              </a:spcBef>
              <a:spcAft>
                <a:spcPts val="240"/>
              </a:spcAft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Замена листов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поликорбаната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82470" y="2501911"/>
            <a:ext cx="2596512" cy="1016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Высота теплицы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3679039"/>
            <a:ext cx="2664296" cy="1016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Фундамент на стадии разрушения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856167"/>
            <a:ext cx="2664296" cy="16561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just">
              <a:lnSpc>
                <a:spcPct val="115000"/>
              </a:lnSpc>
              <a:spcBef>
                <a:spcPts val="240"/>
              </a:spcBef>
              <a:spcAft>
                <a:spcPts val="240"/>
              </a:spcAft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Порвана поливинилхлоридная пленка на передней и задней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стенках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теплицы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50391" y="3679038"/>
            <a:ext cx="2664296" cy="1016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ctr">
              <a:spcBef>
                <a:spcPts val="240"/>
              </a:spcBef>
              <a:spcAft>
                <a:spcPts val="240"/>
              </a:spcAft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Постройка нового фундамента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2470" y="3679038"/>
            <a:ext cx="2596512" cy="1016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Площадь</a:t>
            </a:r>
            <a:endParaRPr lang="ru-RU" dirty="0"/>
          </a:p>
          <a:p>
            <a:pPr algn="ctr"/>
            <a:r>
              <a:rPr lang="ru-RU" dirty="0" smtClean="0"/>
              <a:t>прямоугольника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9003" y="4873037"/>
            <a:ext cx="2664296" cy="16393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Замена поливинилхлоридной пленки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82470" y="4873037"/>
            <a:ext cx="2596512" cy="16393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Площадь круга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33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</TotalTime>
  <Words>523</Words>
  <Application>Microsoft Office PowerPoint</Application>
  <PresentationFormat>Экран (4:3)</PresentationFormat>
  <Paragraphs>90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Cambria Math</vt:lpstr>
      <vt:lpstr>Century Schoolbook</vt:lpstr>
      <vt:lpstr>Times New Roman</vt:lpstr>
      <vt:lpstr>Wingdings</vt:lpstr>
      <vt:lpstr>Wingdings 2</vt:lpstr>
      <vt:lpstr>Эркер</vt:lpstr>
      <vt:lpstr>Луций Сенека, римский философ: </vt:lpstr>
      <vt:lpstr>Презентация PowerPoint</vt:lpstr>
      <vt:lpstr>ПРАКТИКО-ОРИЕНТИРОВАННЫЕ ЗАДАЧИ</vt:lpstr>
      <vt:lpstr>Цель урока:  РЕШЕНИЕ  ПРАКТИКО-ОРИЕНТИРОВАННЫХ  ЗАДАЧ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Луций Сенека, римский философ:</dc:title>
  <dc:creator>Екатерина Наташина</dc:creator>
  <cp:lastModifiedBy>Учитель</cp:lastModifiedBy>
  <cp:revision>22</cp:revision>
  <dcterms:created xsi:type="dcterms:W3CDTF">2021-01-30T12:49:50Z</dcterms:created>
  <dcterms:modified xsi:type="dcterms:W3CDTF">2021-03-15T13:07:03Z</dcterms:modified>
</cp:coreProperties>
</file>