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96" r:id="rId3"/>
    <p:sldId id="295" r:id="rId4"/>
    <p:sldId id="404" r:id="rId5"/>
    <p:sldId id="298" r:id="rId6"/>
    <p:sldId id="300" r:id="rId7"/>
    <p:sldId id="301" r:id="rId8"/>
    <p:sldId id="309" r:id="rId9"/>
    <p:sldId id="328" r:id="rId10"/>
    <p:sldId id="393" r:id="rId11"/>
    <p:sldId id="307" r:id="rId12"/>
    <p:sldId id="347" r:id="rId13"/>
    <p:sldId id="329" r:id="rId14"/>
    <p:sldId id="311" r:id="rId15"/>
    <p:sldId id="330" r:id="rId16"/>
    <p:sldId id="394" r:id="rId17"/>
    <p:sldId id="313" r:id="rId18"/>
    <p:sldId id="350" r:id="rId19"/>
    <p:sldId id="314" r:id="rId20"/>
    <p:sldId id="315" r:id="rId21"/>
    <p:sldId id="355" r:id="rId22"/>
    <p:sldId id="316" r:id="rId23"/>
    <p:sldId id="333" r:id="rId24"/>
    <p:sldId id="406" r:id="rId25"/>
    <p:sldId id="318" r:id="rId26"/>
    <p:sldId id="319" r:id="rId27"/>
    <p:sldId id="320" r:id="rId28"/>
    <p:sldId id="335" r:id="rId29"/>
    <p:sldId id="365" r:id="rId30"/>
    <p:sldId id="373" r:id="rId31"/>
    <p:sldId id="336" r:id="rId32"/>
    <p:sldId id="337" r:id="rId33"/>
    <p:sldId id="338" r:id="rId34"/>
    <p:sldId id="368" r:id="rId35"/>
    <p:sldId id="409" r:id="rId36"/>
    <p:sldId id="343" r:id="rId37"/>
    <p:sldId id="410" r:id="rId38"/>
    <p:sldId id="345" r:id="rId39"/>
    <p:sldId id="383" r:id="rId40"/>
    <p:sldId id="398" r:id="rId41"/>
    <p:sldId id="399" r:id="rId42"/>
    <p:sldId id="400" r:id="rId43"/>
    <p:sldId id="401" r:id="rId44"/>
    <p:sldId id="402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8B6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6" autoAdjust="0"/>
    <p:restoredTop sz="94660"/>
  </p:normalViewPr>
  <p:slideViewPr>
    <p:cSldViewPr>
      <p:cViewPr>
        <p:scale>
          <a:sx n="66" d="100"/>
          <a:sy n="66" d="100"/>
        </p:scale>
        <p:origin x="-142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ChangeArrowheads="1"/>
          </p:cNvSpPr>
          <p:nvPr userDrawn="1"/>
        </p:nvSpPr>
        <p:spPr bwMode="auto">
          <a:xfrm>
            <a:off x="0" y="5943600"/>
            <a:ext cx="9144000" cy="9144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336699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152" name="Picture 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995988"/>
          </a:xfrm>
          <a:prstGeom prst="rect">
            <a:avLst/>
          </a:prstGeom>
          <a:noFill/>
        </p:spPr>
      </p:pic>
      <p:sp>
        <p:nvSpPr>
          <p:cNvPr id="6153" name="Freeform 9"/>
          <p:cNvSpPr>
            <a:spLocks/>
          </p:cNvSpPr>
          <p:nvPr userDrawn="1"/>
        </p:nvSpPr>
        <p:spPr bwMode="auto">
          <a:xfrm>
            <a:off x="0" y="0"/>
            <a:ext cx="4114800" cy="6858000"/>
          </a:xfrm>
          <a:custGeom>
            <a:avLst/>
            <a:gdLst/>
            <a:ahLst/>
            <a:cxnLst>
              <a:cxn ang="0">
                <a:pos x="624" y="0"/>
              </a:cxn>
              <a:cxn ang="0">
                <a:pos x="0" y="0"/>
              </a:cxn>
              <a:cxn ang="0">
                <a:pos x="0" y="4320"/>
              </a:cxn>
              <a:cxn ang="0">
                <a:pos x="2592" y="4320"/>
              </a:cxn>
              <a:cxn ang="0">
                <a:pos x="1552" y="3891"/>
              </a:cxn>
              <a:cxn ang="0">
                <a:pos x="935" y="3362"/>
              </a:cxn>
              <a:cxn ang="0">
                <a:pos x="570" y="2809"/>
              </a:cxn>
              <a:cxn ang="0">
                <a:pos x="306" y="2233"/>
              </a:cxn>
              <a:cxn ang="0">
                <a:pos x="192" y="1728"/>
              </a:cxn>
              <a:cxn ang="0">
                <a:pos x="170" y="1176"/>
              </a:cxn>
              <a:cxn ang="0">
                <a:pos x="200" y="782"/>
              </a:cxn>
              <a:cxn ang="0">
                <a:pos x="376" y="312"/>
              </a:cxn>
              <a:cxn ang="0">
                <a:pos x="624" y="0"/>
              </a:cxn>
            </a:cxnLst>
            <a:rect l="0" t="0" r="r" b="b"/>
            <a:pathLst>
              <a:path w="2592" h="4320">
                <a:moveTo>
                  <a:pt x="624" y="0"/>
                </a:moveTo>
                <a:lnTo>
                  <a:pt x="0" y="0"/>
                </a:lnTo>
                <a:lnTo>
                  <a:pt x="0" y="4320"/>
                </a:lnTo>
                <a:lnTo>
                  <a:pt x="2592" y="4320"/>
                </a:lnTo>
                <a:cubicBezTo>
                  <a:pt x="2592" y="4320"/>
                  <a:pt x="1828" y="4051"/>
                  <a:pt x="1552" y="3891"/>
                </a:cubicBezTo>
                <a:cubicBezTo>
                  <a:pt x="1276" y="3731"/>
                  <a:pt x="1095" y="3545"/>
                  <a:pt x="935" y="3362"/>
                </a:cubicBezTo>
                <a:cubicBezTo>
                  <a:pt x="775" y="3179"/>
                  <a:pt x="675" y="2997"/>
                  <a:pt x="570" y="2809"/>
                </a:cubicBezTo>
                <a:cubicBezTo>
                  <a:pt x="465" y="2621"/>
                  <a:pt x="369" y="2413"/>
                  <a:pt x="306" y="2233"/>
                </a:cubicBezTo>
                <a:cubicBezTo>
                  <a:pt x="239" y="2056"/>
                  <a:pt x="212" y="1928"/>
                  <a:pt x="192" y="1728"/>
                </a:cubicBezTo>
                <a:cubicBezTo>
                  <a:pt x="175" y="1551"/>
                  <a:pt x="162" y="1336"/>
                  <a:pt x="170" y="1176"/>
                </a:cubicBezTo>
                <a:cubicBezTo>
                  <a:pt x="171" y="1018"/>
                  <a:pt x="176" y="899"/>
                  <a:pt x="200" y="782"/>
                </a:cubicBezTo>
                <a:cubicBezTo>
                  <a:pt x="224" y="665"/>
                  <a:pt x="305" y="430"/>
                  <a:pt x="376" y="312"/>
                </a:cubicBezTo>
                <a:cubicBezTo>
                  <a:pt x="447" y="194"/>
                  <a:pt x="563" y="62"/>
                  <a:pt x="624" y="0"/>
                </a:cubicBez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336699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6155" name="Picture 11" descr="s003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4191000"/>
            <a:ext cx="457200" cy="457200"/>
          </a:xfrm>
          <a:prstGeom prst="rect">
            <a:avLst/>
          </a:prstGeom>
          <a:noFill/>
        </p:spPr>
      </p:pic>
      <p:sp>
        <p:nvSpPr>
          <p:cNvPr id="6158" name="Rectangle 14"/>
          <p:cNvSpPr>
            <a:spLocks noGrp="1" noChangeArrowheads="1"/>
          </p:cNvSpPr>
          <p:nvPr>
            <p:ph type="dt" sz="quarter" idx="2"/>
          </p:nvPr>
        </p:nvSpPr>
        <p:spPr>
          <a:xfrm>
            <a:off x="0" y="6381750"/>
            <a:ext cx="2133600" cy="47625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15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616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29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193ABE-2D6B-47CF-AC40-C3F92A32558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154" name="AutoShape 10"/>
          <p:cNvSpPr>
            <a:spLocks noChangeArrowheads="1"/>
          </p:cNvSpPr>
          <p:nvPr userDrawn="1"/>
        </p:nvSpPr>
        <p:spPr bwMode="auto">
          <a:xfrm>
            <a:off x="609600" y="4114800"/>
            <a:ext cx="7848600" cy="2286000"/>
          </a:xfrm>
          <a:prstGeom prst="roundRect">
            <a:avLst>
              <a:gd name="adj" fmla="val 16667"/>
            </a:avLst>
          </a:prstGeom>
          <a:solidFill>
            <a:srgbClr val="336699">
              <a:alpha val="42999"/>
            </a:srgbClr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9200" prstMaterial="legacyMetal">
            <a:bevelT w="13500" h="13500" prst="angle"/>
            <a:bevelB w="13500" h="13500" prst="angle"/>
            <a:extrusionClr>
              <a:srgbClr val="3366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419100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7912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C2B267-B051-42F6-8848-0BDFA0F651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8895178-975B-4E3F-B726-DE3931910E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C6B534-52DC-44D8-9F07-A2C588462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2EB3053-E66A-433A-9FFF-8A90D8CAAA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EEBA7C6-78E0-48BA-A2B2-C0A0566F3D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3F24277-30AA-4150-99A4-C93EFD7E54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908342C-C62D-4991-A354-4D13956080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D1D837-F475-4955-A984-A6A37E638C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F41C82E-D011-4EEB-89A5-185153B064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81D9728-1451-41BB-9844-170A070D66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 userDrawn="1"/>
        </p:nvSpPr>
        <p:spPr bwMode="auto">
          <a:xfrm>
            <a:off x="0" y="0"/>
            <a:ext cx="990600" cy="6858000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8001000" y="0"/>
            <a:ext cx="1143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82001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34" name="Picture 10" descr="glabal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381000" y="152400"/>
            <a:ext cx="815975" cy="838200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07C33C1-7D97-4A3E-9372-EB446ABAFCC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59832" y="6165304"/>
            <a:ext cx="302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Тверь, 2021 год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4800600"/>
            <a:ext cx="83058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Интеллектуально-познавательная  игра </a:t>
            </a:r>
            <a:endParaRPr lang="ru-RU" sz="4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«Звёздный час»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8" name="Рисунок 7" descr="img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457200"/>
            <a:ext cx="5892800" cy="4419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 5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609600" y="762000"/>
            <a:ext cx="8229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является губернатором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Тверской области?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6" name="Рисунок 5" descr="ру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2286000"/>
            <a:ext cx="6691313" cy="428244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6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143000"/>
            <a:ext cx="7696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какой цифрой находится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герб Твери?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28194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1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5600" y="28194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28194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3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0" y="28194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4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 descr="Герб Росси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3657600"/>
            <a:ext cx="1798988" cy="2286000"/>
          </a:xfrm>
          <a:prstGeom prst="rect">
            <a:avLst/>
          </a:prstGeom>
        </p:spPr>
      </p:pic>
      <p:pic>
        <p:nvPicPr>
          <p:cNvPr id="17" name="Рисунок 16" descr="Герб Польш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2800" y="3657600"/>
            <a:ext cx="1707701" cy="2209800"/>
          </a:xfrm>
          <a:prstGeom prst="rect">
            <a:avLst/>
          </a:prstGeom>
        </p:spPr>
      </p:pic>
      <p:pic>
        <p:nvPicPr>
          <p:cNvPr id="18" name="Рисунок 17" descr="16 декабр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19" name="Рисунок 18" descr="Герб ТО Ш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8200" y="3581400"/>
            <a:ext cx="2022453" cy="2302002"/>
          </a:xfrm>
          <a:prstGeom prst="rect">
            <a:avLst/>
          </a:prstGeom>
        </p:spPr>
      </p:pic>
      <p:pic>
        <p:nvPicPr>
          <p:cNvPr id="20" name="Рисунок 19" descr="герб твери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3598" y="3657600"/>
            <a:ext cx="1790477" cy="2133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7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685800" y="990600"/>
            <a:ext cx="8229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называется это памятное место в нашем городе?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9" name="Рисунок 8" descr="обелис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399" y="2438400"/>
            <a:ext cx="7463625" cy="4191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8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685800" y="685800"/>
            <a:ext cx="8229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событие жители нашего города отмечают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 декабря каждого года?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мос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0200" y="2590800"/>
            <a:ext cx="5746685" cy="38862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9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304800" y="838200"/>
            <a:ext cx="90678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событие изображено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данной фотографии?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rjevskii_memorial_novost_dnevnie_0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2209800"/>
            <a:ext cx="6515100" cy="4343400"/>
          </a:xfrm>
          <a:prstGeom prst="rect">
            <a:avLst/>
          </a:prstGeom>
        </p:spPr>
      </p:pic>
      <p:pic>
        <p:nvPicPr>
          <p:cNvPr id="9" name="Рисунок 8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10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685800" y="762000"/>
            <a:ext cx="8229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называется  это здание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в нашем городе?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86200" y="4038600"/>
            <a:ext cx="6096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музе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362200"/>
            <a:ext cx="8286750" cy="4286250"/>
          </a:xfrm>
          <a:prstGeom prst="rect">
            <a:avLst/>
          </a:prstGeom>
        </p:spPr>
      </p:pic>
      <p:pic>
        <p:nvPicPr>
          <p:cNvPr id="11" name="Рисунок 10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9" name="Рисунок 8" descr="Музей 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1600200"/>
            <a:ext cx="2946400" cy="2209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8305800" cy="472440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На карте найти: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 границу Российской Федерации;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 найти столицу Российской Федерации;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 найти Тверскую область и столицу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На контурной карте: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1. Обвести границу Российской Федерации.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Обозначить и подписать столицу России.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Обвести границу Тверской области.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4. Обозначить и подписать столицу Тверской области.</a:t>
            </a:r>
          </a:p>
          <a:p>
            <a:pPr>
              <a:buFontTx/>
              <a:buChar char="-"/>
            </a:pPr>
            <a:endParaRPr 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6400" y="838200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КАРТОГРАФЫ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6" name="Rectangle 24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675512" cy="11430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РАЗВЕДЧИКИ</a:t>
            </a:r>
            <a:endParaRPr lang="ru-RU" sz="40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4" name="Рисунок 3" descr="освобожд.jpg"/>
          <p:cNvPicPr>
            <a:picLocks noChangeAspect="1"/>
          </p:cNvPicPr>
          <p:nvPr/>
        </p:nvPicPr>
        <p:blipFill>
          <a:blip r:embed="rId3" cstate="print"/>
          <a:srcRect l="16667" t="14444" r="15833" b="24445"/>
          <a:stretch>
            <a:fillRect/>
          </a:stretch>
        </p:blipFill>
        <p:spPr>
          <a:xfrm>
            <a:off x="914400" y="1524000"/>
            <a:ext cx="7543800" cy="5122333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89a1a_e9abaca7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54" y="152400"/>
            <a:ext cx="8619645" cy="6477000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1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533400" y="1219200"/>
            <a:ext cx="8229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Какова точная дата начала Великой Отечественной войны?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3124200"/>
            <a:ext cx="6324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1 сентября 1939 года 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5105400"/>
            <a:ext cx="533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9 мая 1945 года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0600" y="3810000"/>
            <a:ext cx="5791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22 июня 1945 года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0600" y="4495800"/>
            <a:ext cx="548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22 июня 1941 года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6" name="Rectangle 24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675512" cy="1143000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ЭТАПЫ ИГРЫ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1524000"/>
            <a:ext cx="8077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Знатоки</a:t>
            </a:r>
          </a:p>
          <a:p>
            <a:pPr marL="342900" indent="-342900">
              <a:buAutoNum type="arabicPeriod"/>
            </a:pP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Снайперы</a:t>
            </a:r>
          </a:p>
          <a:p>
            <a:pPr marL="342900" indent="-342900">
              <a:buAutoNum type="arabicPeriod"/>
            </a:pP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Картографы </a:t>
            </a:r>
          </a:p>
          <a:p>
            <a:pPr marL="342900" indent="-342900">
              <a:buAutoNum type="arabicPeriod"/>
            </a:pP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Разведчики</a:t>
            </a:r>
          </a:p>
          <a:p>
            <a:pPr marL="342900" indent="-342900">
              <a:buAutoNum type="arabicPeriod"/>
            </a:pP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Дешифровщики </a:t>
            </a:r>
            <a:endParaRPr lang="ru-RU" sz="5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2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0" y="1143000"/>
            <a:ext cx="91440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назывался план нападения фашистской Германии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Советский Союз?</a:t>
            </a:r>
            <a:endParaRPr lang="ru-RU" sz="3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276600"/>
            <a:ext cx="563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Молниеносный план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715000"/>
            <a:ext cx="601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План Фридриха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4114800"/>
            <a:ext cx="510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План Барбаросса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4953000"/>
            <a:ext cx="563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План Гитлера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6" descr="1941-&amp;jcy;: &amp;ocy;&amp;tcy; &amp;kcy;&amp;acy;&amp;tcy;&amp;acy;&amp;scy;&amp;tcy;&amp;rcy;&amp;ocy;&amp;fcy;&amp;ycy; &amp;kcy; &amp;pcy;&amp;iecy;&amp;rcy;&amp;vcy;&amp;ocy;&amp;jcy; &amp;pcy;&amp;ocy;&amp;bcy;&amp;iecy;&amp;dcy;&amp;iecy;"/>
          <p:cNvPicPr>
            <a:picLocks noChangeAspect="1" noChangeArrowheads="1"/>
          </p:cNvPicPr>
          <p:nvPr/>
        </p:nvPicPr>
        <p:blipFill>
          <a:blip r:embed="rId2" cstate="print"/>
          <a:srcRect l="4972" t="7500" r="6066" b="5000"/>
          <a:stretch>
            <a:fillRect/>
          </a:stretch>
        </p:blipFill>
        <p:spPr bwMode="auto">
          <a:xfrm>
            <a:off x="5562599" y="3886200"/>
            <a:ext cx="3544389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рест 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864" b="17503"/>
          <a:stretch>
            <a:fillRect/>
          </a:stretch>
        </p:blipFill>
        <p:spPr>
          <a:xfrm>
            <a:off x="304800" y="130504"/>
            <a:ext cx="8570224" cy="6422696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3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533400" y="1143000"/>
            <a:ext cx="8229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 город первым встал на защиту рубежей нашей Родины?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3276600"/>
            <a:ext cx="419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Белгород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5334000"/>
            <a:ext cx="472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Брест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3962400"/>
            <a:ext cx="487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Калинин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46482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Брянск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6" descr="&amp;Bcy;&amp;rcy;&amp;iecy;&amp;scy;&amp;tcy;&amp;scy;&amp;kcy;&amp;acy;&amp;yacy; &amp;kcy;&amp;rcy;&amp;iecy;&amp;pcy;&amp;ocy;&amp;scy;&amp;tcy;&amp;softcy;. &amp;Vcy;&amp;ocy;&amp;jcy;&amp;ncy;&amp;acy; &amp;zcy;&amp;acy; &amp;pcy;&amp;rcy;&amp;acy;&amp;vcy;&amp;dcy;&amp;ucy;. &amp;Bcy;&amp;Ocy;&amp;IEcy;&amp;Vcy;&amp;Ocy;&amp;IEcy; &amp;Bcy;&amp;Rcy;&amp;Acy;&amp;Tcy;&amp;Scy;&amp;Tcy;&amp;Vcy;&amp;O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819400"/>
            <a:ext cx="497205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4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609600" y="1371600"/>
            <a:ext cx="8229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Какая надпись сделана на этом плакате?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2895600"/>
            <a:ext cx="876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Ты записался добровольцем?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5181600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Защитим страну!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3733800"/>
            <a:ext cx="594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Родина-мать зовет!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4419600"/>
            <a:ext cx="563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Все для фронта!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6" descr="&amp;Vcy;&amp;ocy;&amp;rcy;&amp;ocy;&amp;tcy;&amp;icy;&amp;l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3581399"/>
            <a:ext cx="2338276" cy="315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477000" y="3657600"/>
            <a:ext cx="2286000" cy="457200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Оккупац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8673172" cy="6324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5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152400" y="990600"/>
            <a:ext cx="8991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пути гитлеровцев в каком направлении встал наш город?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2438400"/>
            <a:ext cx="800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В направлении Ленинграда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4648200"/>
            <a:ext cx="8839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В направлении северо-востока</a:t>
            </a:r>
          </a:p>
          <a:p>
            <a:pPr marL="742950" indent="-742950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Европейской части СССР 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32004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В направлении Украины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38862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В направлении Москвы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6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0" y="9906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Какова дата начала оккупации города Калинина?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2514600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16 декабря 1941 г.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4800" y="3276600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14 октября 1941 г.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3962400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17 октября 1942 г.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4648200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17 октября 1941 г.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оккуп.jpg"/>
          <p:cNvPicPr>
            <a:picLocks noChangeAspect="1"/>
          </p:cNvPicPr>
          <p:nvPr/>
        </p:nvPicPr>
        <p:blipFill>
          <a:blip r:embed="rId3" cstate="print"/>
          <a:srcRect t="1055" r="26000" b="7806"/>
          <a:stretch>
            <a:fillRect/>
          </a:stretch>
        </p:blipFill>
        <p:spPr>
          <a:xfrm>
            <a:off x="5638800" y="3810000"/>
            <a:ext cx="3352800" cy="2446638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7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0" y="1219200"/>
            <a:ext cx="9144000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Временное занятие фашистскими войсками города Калинина – это…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81940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антифашистское подполье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51054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военное положение в Калинине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3657600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оккупация Калинина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441960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оборона Калинина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8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228600" y="1066800"/>
            <a:ext cx="8686800" cy="272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Во время оккупации  накануне празднования годовщины Октябрьской революции на одном из зданий города был установлен красный флаг. Кто это сделал?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32004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Партизаны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62600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 Подпольщики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40386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Солдаты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4800600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 Ополченцы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18763" t="21887" r="19710" b="20870"/>
          <a:stretch>
            <a:fillRect/>
          </a:stretch>
        </p:blipFill>
        <p:spPr bwMode="auto">
          <a:xfrm>
            <a:off x="4876800" y="3429000"/>
            <a:ext cx="4048124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kalininskaja-oboronitelnaja-operathi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4675189" cy="6477000"/>
          </a:xfrm>
        </p:spPr>
      </p:pic>
      <p:pic>
        <p:nvPicPr>
          <p:cNvPr id="6" name="Рисунок 5" descr="кон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04800"/>
            <a:ext cx="3967354" cy="5943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6" name="Rectangle 24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675512" cy="11430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ЗНАТОКИ</a:t>
            </a:r>
            <a:endParaRPr lang="ru-RU" sz="40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1828800"/>
            <a:ext cx="800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Составить  5 пословиц о Родине, на военную тематику,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соединив части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shutterstock_10718047-[Converted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199" y="3733800"/>
            <a:ext cx="3988223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Бой в город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599" y="304800"/>
            <a:ext cx="8686801" cy="5943600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9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0" y="1066800"/>
            <a:ext cx="9372600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Когда был образован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Калининский фронт?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274320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 В октябре 1942 года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502920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 В октябре 1941 года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350520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 В ноябре 1941 года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4267200"/>
            <a:ext cx="937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 В декабре 1941 года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13" name="Содержимое 3" descr="kalininskaja-oboronitelnaja-operathia.png"/>
          <p:cNvPicPr>
            <a:picLocks noChangeAspect="1"/>
          </p:cNvPicPr>
          <p:nvPr/>
        </p:nvPicPr>
        <p:blipFill>
          <a:blip r:embed="rId3" cstate="print"/>
          <a:srcRect t="16471" r="3837" b="27059"/>
          <a:stretch>
            <a:fillRect/>
          </a:stretch>
        </p:blipFill>
        <p:spPr bwMode="auto">
          <a:xfrm>
            <a:off x="6248400" y="3352800"/>
            <a:ext cx="2514600" cy="204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144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10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381000" y="838200"/>
            <a:ext cx="8382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Кто был командующим Калининским фронтом?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7432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Г. К. Жуков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5334000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И.В. Сталин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35814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И.С. Конев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4419600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3.  С.Х. Горобец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14" name="Рисунок 13" descr="коне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2819400"/>
            <a:ext cx="3094137" cy="3352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11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0" y="1219200"/>
            <a:ext cx="9144000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дней длилась оккупация города Калинина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38100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65 дней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3048000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Нет точных данных 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45720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66 дней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5334000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62 дня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14" name="Рисунок 13" descr="взор мос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810000"/>
            <a:ext cx="3973325" cy="268696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Конец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8664569" cy="6477000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12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-228600" y="1219200"/>
            <a:ext cx="9601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Какого звания удостоен наш город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2010 году?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0" y="25908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Город-герой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8400" y="5105400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Город Славы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600" y="3429000"/>
            <a:ext cx="708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Город воинской славы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42672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Город трудовой доблести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13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0" y="838200"/>
            <a:ext cx="9372600" cy="260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памятник был открыт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 декабря 2011 года.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он называется?</a:t>
            </a:r>
            <a:endParaRPr lang="ru-RU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14" name="Рисунок 13" descr="стела.jpg"/>
          <p:cNvPicPr>
            <a:picLocks noChangeAspect="1"/>
          </p:cNvPicPr>
          <p:nvPr/>
        </p:nvPicPr>
        <p:blipFill>
          <a:blip r:embed="rId3" cstate="print"/>
          <a:srcRect t="22135" b="10156"/>
          <a:stretch>
            <a:fillRect/>
          </a:stretch>
        </p:blipFill>
        <p:spPr>
          <a:xfrm>
            <a:off x="0" y="2895600"/>
            <a:ext cx="9144000" cy="39624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13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1295400"/>
            <a:ext cx="830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 Памятник «Слава Героям»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42900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Стела «Освобождение Калинина»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98120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Стела «Город воинской славы»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2743200"/>
            <a:ext cx="815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 Памятник павшим в боях 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13" name="Рисунок 12" descr="стела.jpg"/>
          <p:cNvPicPr>
            <a:picLocks noChangeAspect="1"/>
          </p:cNvPicPr>
          <p:nvPr/>
        </p:nvPicPr>
        <p:blipFill>
          <a:blip r:embed="rId3" cstate="print"/>
          <a:srcRect t="22135" b="10156"/>
          <a:stretch>
            <a:fillRect/>
          </a:stretch>
        </p:blipFill>
        <p:spPr>
          <a:xfrm>
            <a:off x="2057400" y="4267200"/>
            <a:ext cx="5275385" cy="2286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305800" cy="4724400"/>
          </a:xfrm>
        </p:spPr>
        <p:txBody>
          <a:bodyPr/>
          <a:lstStyle/>
          <a:p>
            <a:pPr marL="514350" indent="-514350"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Пользуясь шифром, </a:t>
            </a:r>
          </a:p>
          <a:p>
            <a:pPr marL="514350" indent="-514350"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расшифровать имена и фамилии </a:t>
            </a:r>
          </a:p>
          <a:p>
            <a:pPr marL="514350" indent="-514350"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героев войны, в честь которых</a:t>
            </a:r>
          </a:p>
          <a:p>
            <a:pPr marL="514350" indent="-514350"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названы улицы нашего города</a:t>
            </a:r>
          </a:p>
          <a:p>
            <a:pPr>
              <a:buNone/>
            </a:pP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1200" y="838200"/>
            <a:ext cx="586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ДЕШИФРОВЩИКИ</a:t>
            </a:r>
            <a:endParaRPr lang="ru-RU" sz="4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6" name="Рисунок 5" descr="x92C8F706-CF1D-4647-83B9-DD7F7D0E0688.jpg.pagespeed.ic.rg0SxWN_7X.jpg"/>
          <p:cNvPicPr>
            <a:picLocks noChangeAspect="1"/>
          </p:cNvPicPr>
          <p:nvPr/>
        </p:nvPicPr>
        <p:blipFill>
          <a:blip r:embed="rId3" cstate="print"/>
          <a:srcRect l="5833" t="5608" r="8333" b="13680"/>
          <a:stretch>
            <a:fillRect/>
          </a:stretch>
        </p:blipFill>
        <p:spPr>
          <a:xfrm>
            <a:off x="2667000" y="4038600"/>
            <a:ext cx="4267200" cy="2485747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агибалов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62800"/>
          </a:xfrm>
        </p:spPr>
      </p:pic>
      <p:sp>
        <p:nvSpPr>
          <p:cNvPr id="7" name="Прямоугольник 6"/>
          <p:cNvSpPr/>
          <p:nvPr/>
        </p:nvSpPr>
        <p:spPr>
          <a:xfrm>
            <a:off x="838200" y="6019800"/>
            <a:ext cx="2438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7136" y="0"/>
            <a:ext cx="1516864" cy="12192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6" name="Rectangle 24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675512" cy="11430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ЗНАТОКИ</a:t>
            </a:r>
            <a:endParaRPr lang="ru-RU" sz="40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2133600"/>
            <a:ext cx="8991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Береги землю родимую как мать любимую.</a:t>
            </a:r>
          </a:p>
          <a:p>
            <a:pPr marL="514350" indent="-514350" algn="just"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Тучам солнце не скрыть, войне мир </a:t>
            </a:r>
          </a:p>
          <a:p>
            <a:pPr marL="514350" indent="-514350"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не победить.</a:t>
            </a:r>
          </a:p>
          <a:p>
            <a:pPr marL="514350" indent="-514350" algn="just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 Слава к тому приходит, кто впереди ходит.</a:t>
            </a:r>
          </a:p>
          <a:p>
            <a:pPr marL="514350" indent="-514350" algn="just">
              <a:buAutoNum type="arabicPeriod" startAt="4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Хорош грибок белый, а солдат умелый.</a:t>
            </a:r>
          </a:p>
          <a:p>
            <a:pPr marL="514350" indent="-514350" algn="just">
              <a:buAutoNum type="arabicPeriod" startAt="4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родной земли умри, не сходи.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0" y="2057400"/>
            <a:ext cx="1516864" cy="1219200"/>
          </a:xfrm>
          <a:prstGeom prst="rect">
            <a:avLst/>
          </a:prstGeom>
        </p:spPr>
      </p:pic>
      <p:pic>
        <p:nvPicPr>
          <p:cNvPr id="10" name="Содержимое 9" descr="горобец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467600"/>
          </a:xfrm>
        </p:spPr>
      </p:pic>
      <p:sp>
        <p:nvSpPr>
          <p:cNvPr id="7" name="Прямоугольник 6"/>
          <p:cNvSpPr/>
          <p:nvPr/>
        </p:nvSpPr>
        <p:spPr>
          <a:xfrm>
            <a:off x="762000" y="6248400"/>
            <a:ext cx="2438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7136" y="0"/>
            <a:ext cx="1516864" cy="12192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заслонов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86600"/>
          </a:xfrm>
        </p:spPr>
      </p:pic>
      <p:sp>
        <p:nvSpPr>
          <p:cNvPr id="7" name="Прямоугольник 6"/>
          <p:cNvSpPr/>
          <p:nvPr/>
        </p:nvSpPr>
        <p:spPr>
          <a:xfrm>
            <a:off x="838200" y="5791200"/>
            <a:ext cx="2438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7136" y="0"/>
            <a:ext cx="1516864" cy="12192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5791200"/>
            <a:ext cx="2438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Содержимое 9" descr="ильин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99218"/>
            <a:ext cx="9144000" cy="7185818"/>
          </a:xfrm>
        </p:spPr>
      </p:pic>
      <p:pic>
        <p:nvPicPr>
          <p:cNvPr id="11" name="Рисунок 10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7136" y="0"/>
            <a:ext cx="1516864" cy="12192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990600" y="5943600"/>
            <a:ext cx="2438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5791200"/>
            <a:ext cx="2438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Содержимое 11" descr="чайкин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72600" cy="7162800"/>
          </a:xfrm>
        </p:spPr>
      </p:pic>
      <p:pic>
        <p:nvPicPr>
          <p:cNvPr id="8" name="Рисунок 7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600" y="0"/>
            <a:ext cx="1516864" cy="12192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62000" y="6019800"/>
            <a:ext cx="2438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59832" y="6165304"/>
            <a:ext cx="302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Тверь, 2021 год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4800600"/>
            <a:ext cx="83058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Интеллектуально-познавательная  игра </a:t>
            </a:r>
            <a:endParaRPr lang="ru-RU" sz="4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«Звёздный час»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6 декабр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  <p:pic>
        <p:nvPicPr>
          <p:cNvPr id="8" name="Рисунок 7" descr="img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457200"/>
            <a:ext cx="5892800" cy="4419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6" name="Rectangle 24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675512" cy="11430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СНАЙПЕРЫ</a:t>
            </a:r>
            <a:endParaRPr lang="ru-RU" sz="40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1664326"/>
            <a:ext cx="5638800" cy="4307129"/>
          </a:xfrm>
          <a:prstGeom prst="rect">
            <a:avLst/>
          </a:prstGeom>
        </p:spPr>
      </p:pic>
      <p:pic>
        <p:nvPicPr>
          <p:cNvPr id="7" name="Рисунок 6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1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685800" y="990600"/>
            <a:ext cx="8229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000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лет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Победе </a:t>
            </a:r>
          </a:p>
          <a:p>
            <a:pPr marL="360000"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Великой Отечественной войне исполнилось в 2021 году?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9_may_2009 (4)_tn 9 ма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2895600"/>
            <a:ext cx="5943600" cy="3714750"/>
          </a:xfrm>
          <a:prstGeom prst="rect">
            <a:avLst/>
          </a:prstGeom>
        </p:spPr>
      </p:pic>
      <p:pic>
        <p:nvPicPr>
          <p:cNvPr id="6" name="Рисунок 5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2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609600" y="1066800"/>
            <a:ext cx="8229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Какая дата (число, месяц, год) является Днем Победы?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9 Мая (3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2438400"/>
            <a:ext cx="6550375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3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762000" y="1295400"/>
            <a:ext cx="7696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какой цифрой находится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флаг Российской Федерации?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28194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1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5600" y="28194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7800" y="28194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3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43800" y="2819400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4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733801"/>
            <a:ext cx="2060869" cy="1447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4191000"/>
            <a:ext cx="2176143" cy="1447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4114800"/>
            <a:ext cx="2054047" cy="1447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28600" y="3733800"/>
            <a:ext cx="1984669" cy="1447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9" name="Рисунок 18" descr="16 декабр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Вопрос 4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990600" y="1066800"/>
            <a:ext cx="7696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изображен на фотографии?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Путин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799" y="1981201"/>
            <a:ext cx="3170427" cy="4708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6 декабр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"/>
            <a:ext cx="1232452" cy="9906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2135</TotalTime>
  <Words>725</Words>
  <Application>Microsoft Office PowerPoint</Application>
  <PresentationFormat>Экран (4:3)</PresentationFormat>
  <Paragraphs>161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Оформление по умолчанию</vt:lpstr>
      <vt:lpstr>Слайд 1</vt:lpstr>
      <vt:lpstr>ЭТАПЫ ИГРЫ</vt:lpstr>
      <vt:lpstr>I этап ЗНАТОКИ</vt:lpstr>
      <vt:lpstr>I этап ЗНАТОКИ</vt:lpstr>
      <vt:lpstr>II этап СНАЙПЕРЫ</vt:lpstr>
      <vt:lpstr>Вопрос 1</vt:lpstr>
      <vt:lpstr>Вопрос 2</vt:lpstr>
      <vt:lpstr>Вопрос 3</vt:lpstr>
      <vt:lpstr>Вопрос 4</vt:lpstr>
      <vt:lpstr>Вопрос  5</vt:lpstr>
      <vt:lpstr>Вопрос 6</vt:lpstr>
      <vt:lpstr>Вопрос 7</vt:lpstr>
      <vt:lpstr>Вопрос 8</vt:lpstr>
      <vt:lpstr>Вопрос 9</vt:lpstr>
      <vt:lpstr>Вопрос 10</vt:lpstr>
      <vt:lpstr>III этап</vt:lpstr>
      <vt:lpstr>IV этап РАЗВЕДЧИКИ</vt:lpstr>
      <vt:lpstr>Слайд 18</vt:lpstr>
      <vt:lpstr>Вопрос 1</vt:lpstr>
      <vt:lpstr>Вопрос 2</vt:lpstr>
      <vt:lpstr>Слайд 21</vt:lpstr>
      <vt:lpstr>Вопрос 3</vt:lpstr>
      <vt:lpstr>Вопрос 4</vt:lpstr>
      <vt:lpstr>Слайд 24</vt:lpstr>
      <vt:lpstr>Вопрос 5</vt:lpstr>
      <vt:lpstr>Вопрос 6</vt:lpstr>
      <vt:lpstr>Вопрос 7</vt:lpstr>
      <vt:lpstr>Вопрос 8</vt:lpstr>
      <vt:lpstr>Слайд 29</vt:lpstr>
      <vt:lpstr>Слайд 30</vt:lpstr>
      <vt:lpstr>Вопрос 9</vt:lpstr>
      <vt:lpstr>Вопрос 10</vt:lpstr>
      <vt:lpstr>Вопрос 11</vt:lpstr>
      <vt:lpstr>Слайд 34</vt:lpstr>
      <vt:lpstr>Вопрос 12</vt:lpstr>
      <vt:lpstr>Вопрос 13</vt:lpstr>
      <vt:lpstr>Вопрос 13</vt:lpstr>
      <vt:lpstr>V этап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география</dc:subject>
  <dc:creator>Стрелкова Н.</dc:creator>
  <cp:lastModifiedBy>User</cp:lastModifiedBy>
  <cp:revision>234</cp:revision>
  <cp:lastPrinted>1601-01-01T00:00:00Z</cp:lastPrinted>
  <dcterms:created xsi:type="dcterms:W3CDTF">1601-01-01T00:00:00Z</dcterms:created>
  <dcterms:modified xsi:type="dcterms:W3CDTF">2021-11-04T17:19:20Z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