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75" r:id="rId2"/>
    <p:sldId id="257" r:id="rId3"/>
    <p:sldId id="285" r:id="rId4"/>
    <p:sldId id="286" r:id="rId5"/>
    <p:sldId id="287" r:id="rId6"/>
    <p:sldId id="288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291" r:id="rId21"/>
    <p:sldId id="292" r:id="rId22"/>
    <p:sldId id="295" r:id="rId23"/>
    <p:sldId id="330" r:id="rId24"/>
    <p:sldId id="302" r:id="rId25"/>
    <p:sldId id="296" r:id="rId26"/>
    <p:sldId id="30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0000"/>
    <a:srgbClr val="0033CC"/>
    <a:srgbClr val="FF0066"/>
    <a:srgbClr val="000099"/>
    <a:srgbClr val="99CCFF"/>
    <a:srgbClr val="6699FF"/>
    <a:srgbClr val="00CC00"/>
    <a:srgbClr val="990099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86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1EC4B-C5DF-45BF-BC99-B4DA2E7D659B}" type="datetimeFigureOut">
              <a:rPr lang="ru-RU" smtClean="0"/>
              <a:pPr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9831B-5935-4DAE-B7D9-950F75734F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  <p:sldLayoutId id="2147483997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troi-baza.ru/img_upload/article_l20110302040446.000000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357166"/>
            <a:ext cx="7086600" cy="242889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080872"/>
                </a:solidFill>
              </a:rPr>
              <a:t>              </a:t>
            </a:r>
            <a:r>
              <a:rPr lang="ru-RU" dirty="0" smtClean="0">
                <a:solidFill>
                  <a:srgbClr val="080872"/>
                </a:solidFill>
              </a:rPr>
              <a:t>    </a:t>
            </a:r>
            <a:r>
              <a:rPr lang="en-US" dirty="0" smtClean="0">
                <a:solidFill>
                  <a:srgbClr val="080872"/>
                </a:solidFill>
              </a:rPr>
              <a:t> </a:t>
            </a:r>
            <a:r>
              <a:rPr lang="ru-RU" dirty="0" smtClean="0">
                <a:solidFill>
                  <a:srgbClr val="080872"/>
                </a:solidFill>
              </a:rPr>
              <a:t>Приглашение </a:t>
            </a:r>
            <a:br>
              <a:rPr lang="ru-RU" dirty="0" smtClean="0">
                <a:solidFill>
                  <a:srgbClr val="080872"/>
                </a:solidFill>
              </a:rPr>
            </a:br>
            <a:r>
              <a:rPr lang="ru-RU" dirty="0" smtClean="0">
                <a:solidFill>
                  <a:srgbClr val="080872"/>
                </a:solidFill>
              </a:rPr>
              <a:t>            на химический обед</a:t>
            </a:r>
            <a:br>
              <a:rPr lang="ru-RU" dirty="0" smtClean="0">
                <a:solidFill>
                  <a:srgbClr val="080872"/>
                </a:solidFill>
              </a:rPr>
            </a:br>
            <a:r>
              <a:rPr lang="ru-RU" dirty="0" smtClean="0">
                <a:solidFill>
                  <a:srgbClr val="080872"/>
                </a:solidFill>
              </a:rPr>
              <a:t/>
            </a:r>
            <a:br>
              <a:rPr lang="ru-RU" dirty="0" smtClean="0">
                <a:solidFill>
                  <a:srgbClr val="080872"/>
                </a:solidFill>
              </a:rPr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57224" y="2819400"/>
            <a:ext cx="7836610" cy="3252806"/>
          </a:xfrm>
        </p:spPr>
        <p:txBody>
          <a:bodyPr/>
          <a:lstStyle/>
          <a:p>
            <a:endParaRPr lang="en-US" b="1" dirty="0" smtClean="0">
              <a:solidFill>
                <a:srgbClr val="080872"/>
              </a:solidFill>
            </a:endParaRPr>
          </a:p>
          <a:p>
            <a:endParaRPr lang="en-US" b="1" dirty="0" smtClean="0">
              <a:solidFill>
                <a:srgbClr val="080872"/>
              </a:solidFill>
            </a:endParaRPr>
          </a:p>
          <a:p>
            <a:pPr algn="l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928934"/>
            <a:ext cx="6572296" cy="268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5000"/>
              </a:lnSpc>
            </a:pPr>
            <a:r>
              <a:rPr lang="ru-RU" sz="6000" b="1" dirty="0" smtClean="0">
                <a:ln>
                  <a:solidFill>
                    <a:srgbClr val="FFC000"/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</a:rPr>
              <a:t>оксиды</a:t>
            </a:r>
          </a:p>
          <a:p>
            <a:pPr algn="ctr">
              <a:lnSpc>
                <a:spcPts val="5000"/>
              </a:lnSpc>
            </a:pPr>
            <a:r>
              <a:rPr lang="ru-RU" sz="6000" b="1" dirty="0" smtClean="0">
                <a:ln>
                  <a:solidFill>
                    <a:srgbClr val="FFC000"/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</a:rPr>
              <a:t>основания </a:t>
            </a:r>
          </a:p>
          <a:p>
            <a:pPr algn="ctr">
              <a:lnSpc>
                <a:spcPts val="5000"/>
              </a:lnSpc>
            </a:pPr>
            <a:r>
              <a:rPr lang="ru-RU" sz="6000" b="1" dirty="0" smtClean="0">
                <a:ln>
                  <a:solidFill>
                    <a:srgbClr val="FFC000"/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</a:rPr>
              <a:t>кислоты</a:t>
            </a:r>
          </a:p>
          <a:p>
            <a:pPr algn="ctr">
              <a:lnSpc>
                <a:spcPts val="5000"/>
              </a:lnSpc>
            </a:pPr>
            <a:r>
              <a:rPr lang="ru-RU" sz="6000" b="1" dirty="0" smtClean="0">
                <a:ln>
                  <a:solidFill>
                    <a:srgbClr val="FFC000"/>
                  </a:solidFill>
                </a:ln>
                <a:solidFill>
                  <a:schemeClr val="tx2">
                    <a:lumMod val="75000"/>
                  </a:schemeClr>
                </a:solidFill>
                <a:latin typeface="+mj-lt"/>
              </a:rPr>
              <a:t>соли</a:t>
            </a:r>
            <a:endParaRPr lang="ru-RU" sz="6000" b="1" dirty="0" smtClean="0">
              <a:ln>
                <a:solidFill>
                  <a:srgbClr val="FFC000"/>
                </a:solidFill>
              </a:ln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5" name="Rectangle 8" descr="Почтовая бумага"/>
          <p:cNvSpPr>
            <a:spLocks noChangeArrowheads="1"/>
          </p:cNvSpPr>
          <p:nvPr/>
        </p:nvSpPr>
        <p:spPr bwMode="auto">
          <a:xfrm>
            <a:off x="3071813" y="2357438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7" descr="Почтовая бумага"/>
          <p:cNvSpPr>
            <a:spLocks noChangeArrowheads="1"/>
          </p:cNvSpPr>
          <p:nvPr/>
        </p:nvSpPr>
        <p:spPr bwMode="auto">
          <a:xfrm>
            <a:off x="6000750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8" name="Rectangle 9" descr="Почтовая бумага"/>
          <p:cNvSpPr>
            <a:spLocks noChangeArrowheads="1"/>
          </p:cNvSpPr>
          <p:nvPr/>
        </p:nvSpPr>
        <p:spPr bwMode="auto">
          <a:xfrm>
            <a:off x="142875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0" descr="Почтовая бумага"/>
          <p:cNvSpPr>
            <a:spLocks noChangeArrowheads="1"/>
          </p:cNvSpPr>
          <p:nvPr/>
        </p:nvSpPr>
        <p:spPr bwMode="auto">
          <a:xfrm>
            <a:off x="6000750" y="500063"/>
            <a:ext cx="2928938" cy="185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LiNO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Нитрит лития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5" name="Rectangle 8" descr="Почтовая бумага"/>
          <p:cNvSpPr>
            <a:spLocks noChangeArrowheads="1"/>
          </p:cNvSpPr>
          <p:nvPr/>
        </p:nvSpPr>
        <p:spPr bwMode="auto">
          <a:xfrm>
            <a:off x="3071813" y="2357438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7" descr="Почтовая бумага"/>
          <p:cNvSpPr>
            <a:spLocks noChangeArrowheads="1"/>
          </p:cNvSpPr>
          <p:nvPr/>
        </p:nvSpPr>
        <p:spPr bwMode="auto">
          <a:xfrm>
            <a:off x="6000750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9" descr="Почтовая бумага"/>
          <p:cNvSpPr>
            <a:spLocks noChangeArrowheads="1"/>
          </p:cNvSpPr>
          <p:nvPr/>
        </p:nvSpPr>
        <p:spPr bwMode="auto">
          <a:xfrm>
            <a:off x="142875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Сульфат бария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7" name="Rectangle 7" descr="Почтовая бумага"/>
          <p:cNvSpPr>
            <a:spLocks noChangeArrowheads="1"/>
          </p:cNvSpPr>
          <p:nvPr/>
        </p:nvSpPr>
        <p:spPr bwMode="auto">
          <a:xfrm>
            <a:off x="6000750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8" descr="Почтовая бумага"/>
          <p:cNvSpPr>
            <a:spLocks noChangeArrowheads="1"/>
          </p:cNvSpPr>
          <p:nvPr/>
        </p:nvSpPr>
        <p:spPr bwMode="auto">
          <a:xfrm>
            <a:off x="3071813" y="2357438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Бромид алюминия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7" descr="Почтовая бумага"/>
          <p:cNvSpPr>
            <a:spLocks noChangeArrowheads="1"/>
          </p:cNvSpPr>
          <p:nvPr/>
        </p:nvSpPr>
        <p:spPr bwMode="auto">
          <a:xfrm>
            <a:off x="6000750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 smtClean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Силикат калия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 smtClean="0">
              <a:latin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Нитрат магния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5" descr="Почтовая бумага"/>
          <p:cNvSpPr>
            <a:spLocks noChangeArrowheads="1"/>
          </p:cNvSpPr>
          <p:nvPr/>
        </p:nvSpPr>
        <p:spPr bwMode="auto">
          <a:xfrm>
            <a:off x="3071802" y="4214818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Сульфид железа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6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Хлорид серебра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57166"/>
            <a:ext cx="55559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Компот «Индикаторный»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428736"/>
            <a:ext cx="464343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трех пронумерованных пробирках находятся гидроксид натрия, соляная кислота, вода</a:t>
            </a:r>
          </a:p>
          <a:p>
            <a:pPr algn="ctr"/>
            <a:endParaRPr lang="ru-RU" sz="32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Определить с помощью индикатора в какой пробирке какое вещество находится</a:t>
            </a:r>
            <a:endParaRPr lang="ru-RU" sz="32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Администратор\Мои документы\Мои рисунки\Изображение 003.jpg"/>
          <p:cNvPicPr>
            <a:picLocks noChangeAspect="1" noChangeArrowheads="1"/>
          </p:cNvPicPr>
          <p:nvPr/>
        </p:nvPicPr>
        <p:blipFill>
          <a:blip r:embed="rId2" cstate="print">
            <a:lum bright="-4000" contrast="55000"/>
          </a:blip>
          <a:srcRect/>
          <a:stretch>
            <a:fillRect/>
          </a:stretch>
        </p:blipFill>
        <p:spPr bwMode="auto">
          <a:xfrm>
            <a:off x="5429256" y="1714488"/>
            <a:ext cx="3143272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47795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Техника безопасности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D:\Изображение 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1000132" cy="4929222"/>
          </a:xfrm>
          <a:prstGeom prst="rect">
            <a:avLst/>
          </a:prstGeom>
          <a:noFill/>
        </p:spPr>
      </p:pic>
      <p:pic>
        <p:nvPicPr>
          <p:cNvPr id="4" name="Picture 3" descr="D:\Изображение 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1214422"/>
            <a:ext cx="1104879" cy="4948250"/>
          </a:xfrm>
          <a:prstGeom prst="rect">
            <a:avLst/>
          </a:prstGeom>
          <a:noFill/>
        </p:spPr>
      </p:pic>
      <p:sp>
        <p:nvSpPr>
          <p:cNvPr id="5" name="Текст 8"/>
          <p:cNvSpPr txBox="1">
            <a:spLocks/>
          </p:cNvSpPr>
          <p:nvPr/>
        </p:nvSpPr>
        <p:spPr>
          <a:xfrm>
            <a:off x="2357422" y="1107560"/>
            <a:ext cx="4643470" cy="517896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214423"/>
            <a:ext cx="5786478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dirty="0" smtClean="0"/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кабинете учащиеся обязаны проявлять осторожность в движениях, быть внимательными к указаниям учителя. Соблюдать чистоту и порядок на рабочем месте. </a:t>
            </a: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Запрещается проводить опыты не предусмотренные работой</a:t>
            </a: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Насыпать или наливать вещества всегда нужно только над столом. Для опыт брать только указанное количество вещества</a:t>
            </a: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Запрещается использовать для опытов вещества из склянок и банок без этикеток</a:t>
            </a: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 работе с кислотами и щелочами соблюдать особую осторожность</a:t>
            </a: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 попадании на кожу растворов щелочей или кислот необходимо смыть их сильной струей воды, а затем обработать нейтрализующим раствором (2%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р-ром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уксусной кислоты или 2%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р-ром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соды) и ополоснуть водой.</a:t>
            </a:r>
          </a:p>
          <a:p>
            <a:pPr>
              <a:buNone/>
            </a:pPr>
            <a:r>
              <a:rPr lang="ru-RU" sz="1400" dirty="0" smtClean="0"/>
              <a:t> </a:t>
            </a:r>
            <a:endParaRPr lang="ru-RU" sz="1400" b="1" dirty="0" smtClean="0"/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endParaRPr lang="ru-RU" sz="1400" b="1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endParaRPr lang="ru-RU" sz="1400" b="1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r>
              <a:rPr lang="ru-RU" sz="1400" dirty="0" smtClean="0"/>
              <a:t> </a:t>
            </a:r>
            <a:endParaRPr lang="ru-RU" sz="1400" b="1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endParaRPr lang="ru-RU" sz="1400" b="1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  <a:p>
            <a:pPr marL="342900" lvl="0" indent="-342900">
              <a:spcBef>
                <a:spcPts val="1800"/>
              </a:spcBef>
              <a:buFont typeface="Wingdings" pitchFamily="2" charset="2"/>
              <a:buChar char=""/>
              <a:defRPr/>
            </a:pPr>
            <a:endParaRPr lang="ru-RU" sz="1400" b="1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  <a:p>
            <a:pPr marL="342900" lvl="0" indent="-342900">
              <a:spcBef>
                <a:spcPts val="1800"/>
              </a:spcBef>
              <a:defRPr/>
            </a:pPr>
            <a:endParaRPr lang="ru-RU" dirty="0" smtClean="0">
              <a:effectLst>
                <a:outerShdw blurRad="76200" sx="101000" sy="101000" algn="ctr" rotWithShape="0">
                  <a:schemeClr val="tx1">
                    <a:lumMod val="85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57166"/>
            <a:ext cx="55559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Компот «Индикаторный»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7412647"/>
              </p:ext>
            </p:extLst>
          </p:nvPr>
        </p:nvGraphicFramePr>
        <p:xfrm>
          <a:off x="214282" y="1714488"/>
          <a:ext cx="8666164" cy="27860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6541"/>
                <a:gridCol w="2166541"/>
                <a:gridCol w="2166541"/>
                <a:gridCol w="2166541"/>
              </a:tblGrid>
              <a:tr h="1285884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500"/>
                        </a:lnSpc>
                      </a:pP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пробирки</a:t>
                      </a:r>
                    </a:p>
                    <a:p>
                      <a:pPr algn="ctr">
                        <a:lnSpc>
                          <a:spcPts val="1500"/>
                        </a:lnSpc>
                      </a:pP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индикатор</a:t>
                      </a:r>
                    </a:p>
                  </a:txBody>
                  <a:tcPr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№ 1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№ 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198"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метиловый</a:t>
                      </a: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оранжевый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оранжевый</a:t>
                      </a:r>
                      <a:endParaRPr lang="ru-RU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красно-</a:t>
                      </a:r>
                    </a:p>
                    <a:p>
                      <a:r>
                        <a:rPr lang="ru-RU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розовый</a:t>
                      </a:r>
                      <a:endParaRPr lang="ru-RU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желтый</a:t>
                      </a:r>
                      <a:endParaRPr lang="ru-RU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498230"/>
            <a:ext cx="8501122" cy="350227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80872"/>
                </a:solidFill>
              </a:rPr>
              <a:t>Определить степень окисления подчеркнутых элементов:</a:t>
            </a:r>
            <a:r>
              <a:rPr lang="en-US" sz="2400" dirty="0" smtClean="0">
                <a:solidFill>
                  <a:srgbClr val="080872"/>
                </a:solidFill>
              </a:rPr>
              <a:t/>
            </a:r>
            <a:br>
              <a:rPr lang="en-US" sz="2400" dirty="0" smtClean="0">
                <a:solidFill>
                  <a:srgbClr val="080872"/>
                </a:solidFill>
              </a:rPr>
            </a:br>
            <a:r>
              <a:rPr lang="ru-RU" sz="2400" dirty="0" smtClean="0">
                <a:solidFill>
                  <a:srgbClr val="080872"/>
                </a:solidFill>
              </a:rPr>
              <a:t/>
            </a:r>
            <a:br>
              <a:rPr lang="ru-RU" sz="2400" dirty="0" smtClean="0">
                <a:solidFill>
                  <a:srgbClr val="080872"/>
                </a:solidFill>
              </a:rPr>
            </a:br>
            <a:r>
              <a:rPr lang="en-US" sz="3600" dirty="0" smtClean="0"/>
              <a:t>H</a:t>
            </a:r>
            <a:r>
              <a:rPr lang="en-US" sz="2000" dirty="0" smtClean="0"/>
              <a:t>2</a:t>
            </a:r>
            <a:r>
              <a:rPr lang="en-US" sz="3600" u="sng" dirty="0" smtClean="0"/>
              <a:t>S</a:t>
            </a:r>
            <a:r>
              <a:rPr lang="en-US" sz="3600" dirty="0" smtClean="0"/>
              <a:t>O</a:t>
            </a:r>
            <a:r>
              <a:rPr lang="en-US" sz="2000" dirty="0" smtClean="0"/>
              <a:t>4 ;   </a:t>
            </a:r>
            <a:r>
              <a:rPr lang="en-US" sz="3600" u="sng" dirty="0" smtClean="0"/>
              <a:t>Na</a:t>
            </a:r>
            <a:r>
              <a:rPr lang="en-US" sz="2000" dirty="0" smtClean="0"/>
              <a:t>;   </a:t>
            </a:r>
            <a:r>
              <a:rPr lang="en-US" sz="3600" u="sng" dirty="0" smtClean="0"/>
              <a:t>AI</a:t>
            </a:r>
            <a:r>
              <a:rPr lang="en-US" sz="2000" dirty="0" smtClean="0"/>
              <a:t>2</a:t>
            </a:r>
            <a:r>
              <a:rPr lang="en-US" sz="3600" dirty="0" smtClean="0"/>
              <a:t>O</a:t>
            </a:r>
            <a:r>
              <a:rPr lang="en-US" sz="2000" dirty="0" smtClean="0"/>
              <a:t>3;  </a:t>
            </a:r>
            <a:r>
              <a:rPr lang="en-US" sz="3600" dirty="0" smtClean="0"/>
              <a:t>K</a:t>
            </a:r>
            <a:r>
              <a:rPr lang="en-US" sz="3600" u="sng" dirty="0" smtClean="0"/>
              <a:t>Mn</a:t>
            </a:r>
            <a:r>
              <a:rPr lang="en-US" sz="3600" dirty="0" smtClean="0"/>
              <a:t>O</a:t>
            </a:r>
            <a:r>
              <a:rPr lang="en-US" sz="2000" dirty="0" smtClean="0"/>
              <a:t>4;  </a:t>
            </a:r>
            <a:r>
              <a:rPr lang="en-US" sz="3600" u="sng" dirty="0" smtClean="0"/>
              <a:t>Cu</a:t>
            </a:r>
            <a:r>
              <a:rPr lang="en-US" sz="3600" dirty="0" smtClean="0"/>
              <a:t>O</a:t>
            </a:r>
            <a:r>
              <a:rPr lang="en-US" sz="2000" dirty="0" smtClean="0"/>
              <a:t>;  </a:t>
            </a:r>
            <a:r>
              <a:rPr lang="en-US" sz="3600" dirty="0" smtClean="0"/>
              <a:t>Li</a:t>
            </a:r>
            <a:r>
              <a:rPr lang="en-US" sz="3600" u="sng" dirty="0" smtClean="0"/>
              <a:t>N</a:t>
            </a:r>
            <a:r>
              <a:rPr lang="en-US" sz="3600" dirty="0" smtClean="0"/>
              <a:t>O</a:t>
            </a:r>
            <a:r>
              <a:rPr lang="en-US" sz="2000" dirty="0" smtClean="0"/>
              <a:t>3;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3600" u="sng" dirty="0" smtClean="0"/>
              <a:t>Zn</a:t>
            </a:r>
            <a:r>
              <a:rPr lang="en-US" sz="2000" u="sng" dirty="0" smtClean="0"/>
              <a:t>; </a:t>
            </a:r>
            <a:r>
              <a:rPr lang="en-US" sz="2000" dirty="0" smtClean="0"/>
              <a:t>  </a:t>
            </a:r>
            <a:r>
              <a:rPr lang="en-US" sz="3600" u="sng" dirty="0" smtClean="0"/>
              <a:t>Mn</a:t>
            </a:r>
            <a:r>
              <a:rPr lang="en-US" sz="3600" dirty="0" smtClean="0"/>
              <a:t>CI</a:t>
            </a:r>
            <a:r>
              <a:rPr lang="en-US" sz="2000" dirty="0" smtClean="0"/>
              <a:t>2;  </a:t>
            </a:r>
            <a:r>
              <a:rPr lang="en-US" sz="3200" u="sng" dirty="0" smtClean="0"/>
              <a:t>C</a:t>
            </a:r>
            <a:r>
              <a:rPr lang="en-US" sz="3200" dirty="0" smtClean="0"/>
              <a:t>O</a:t>
            </a:r>
            <a:r>
              <a:rPr lang="en-US" sz="2000" dirty="0" smtClean="0"/>
              <a:t>2;  </a:t>
            </a:r>
            <a:r>
              <a:rPr lang="en-US" sz="3200" dirty="0" smtClean="0"/>
              <a:t>H</a:t>
            </a:r>
            <a:r>
              <a:rPr lang="en-US" sz="2000" dirty="0" smtClean="0"/>
              <a:t>2</a:t>
            </a:r>
            <a:r>
              <a:rPr lang="en-US" sz="3200" u="sng" dirty="0" smtClean="0"/>
              <a:t>Cr</a:t>
            </a:r>
            <a:r>
              <a:rPr lang="en-US" sz="2000" dirty="0" smtClean="0"/>
              <a:t>2</a:t>
            </a:r>
            <a:r>
              <a:rPr lang="en-US" sz="3200" dirty="0" smtClean="0"/>
              <a:t>O</a:t>
            </a:r>
            <a:r>
              <a:rPr lang="en-US" sz="2000" dirty="0" smtClean="0"/>
              <a:t>7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286256"/>
            <a:ext cx="21203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Телефон: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4214818"/>
            <a:ext cx="5309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9058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9124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5008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43636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43702" y="4214818"/>
            <a:ext cx="530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086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800" dirty="0"/>
          </a:p>
        </p:txBody>
      </p:sp>
      <p:pic>
        <p:nvPicPr>
          <p:cNvPr id="4" name="Picture 2" descr="C:\Documents and Settings\Администратор\Мои 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 cstate="print">
            <a:lum bright="-23000" contrast="21000"/>
          </a:blip>
          <a:srcRect/>
          <a:stretch>
            <a:fillRect/>
          </a:stretch>
        </p:blipFill>
        <p:spPr bwMode="auto">
          <a:xfrm>
            <a:off x="214282" y="1285860"/>
            <a:ext cx="3929090" cy="5357813"/>
          </a:xfrm>
          <a:prstGeom prst="rect">
            <a:avLst/>
          </a:prstGeom>
          <a:noFill/>
          <a:ln w="44450" cap="flat" cmpd="sng" algn="ctr">
            <a:noFill/>
            <a:prstDash val="solid"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14546" y="214290"/>
            <a:ext cx="164307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Десерт 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142984"/>
            <a:ext cx="464343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</a:t>
            </a:r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можно больше формул и отнести их к классам неорганических соединений</a:t>
            </a:r>
          </a:p>
          <a:p>
            <a:pPr algn="ctr"/>
            <a:endParaRPr lang="ru-RU" sz="28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Оксиды –</a:t>
            </a:r>
          </a:p>
          <a:p>
            <a:endParaRPr lang="ru-RU" sz="28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Основания –</a:t>
            </a:r>
          </a:p>
          <a:p>
            <a:endParaRPr lang="ru-RU" sz="28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Кислоты –</a:t>
            </a:r>
          </a:p>
          <a:p>
            <a:endParaRPr lang="ru-RU" sz="28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Соли -</a:t>
            </a:r>
            <a:endParaRPr lang="ru-RU" sz="28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Мои 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 cstate="print">
            <a:lum contrast="9000"/>
          </a:blip>
          <a:srcRect/>
          <a:stretch>
            <a:fillRect/>
          </a:stretch>
        </p:blipFill>
        <p:spPr bwMode="auto">
          <a:xfrm>
            <a:off x="1428728" y="214290"/>
            <a:ext cx="6500858" cy="6500857"/>
          </a:xfrm>
          <a:prstGeom prst="rect">
            <a:avLst/>
          </a:prstGeom>
          <a:noFill/>
          <a:ln w="44450" cap="flat" cmpd="sng" algn="ctr">
            <a:noFill/>
            <a:prstDash val="solid"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086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b="1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800" dirty="0"/>
          </a:p>
        </p:txBody>
      </p:sp>
      <p:pic>
        <p:nvPicPr>
          <p:cNvPr id="4" name="Picture 2" descr="C:\Documents and Settings\Администратор\Мои документы\Мои рисунки\Изображение 007.jpg"/>
          <p:cNvPicPr>
            <a:picLocks noChangeAspect="1" noChangeArrowheads="1"/>
          </p:cNvPicPr>
          <p:nvPr/>
        </p:nvPicPr>
        <p:blipFill>
          <a:blip r:embed="rId2" cstate="print">
            <a:lum bright="-23000" contrast="21000"/>
          </a:blip>
          <a:srcRect/>
          <a:stretch>
            <a:fillRect/>
          </a:stretch>
        </p:blipFill>
        <p:spPr bwMode="auto">
          <a:xfrm>
            <a:off x="214282" y="1285860"/>
            <a:ext cx="3929090" cy="5357813"/>
          </a:xfrm>
          <a:prstGeom prst="rect">
            <a:avLst/>
          </a:prstGeom>
          <a:noFill/>
          <a:ln w="44450" cap="flat" cmpd="sng" algn="ctr">
            <a:noFill/>
            <a:prstDash val="solid"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14546" y="214290"/>
            <a:ext cx="164307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Десерт 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571612"/>
            <a:ext cx="4929190" cy="43704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Оксиды – 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SO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CO; H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endParaRPr lang="ru-RU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Основания – </a:t>
            </a:r>
            <a:r>
              <a:rPr lang="en-US" sz="24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LiOH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KOH</a:t>
            </a:r>
          </a:p>
          <a:p>
            <a:endParaRPr lang="ru-RU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Кислоты - Н</a:t>
            </a:r>
            <a:r>
              <a:rPr lang="ru-RU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</a:t>
            </a:r>
            <a:r>
              <a:rPr lang="ru-RU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Н</a:t>
            </a:r>
            <a:r>
              <a:rPr lang="ru-RU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Соли – </a:t>
            </a:r>
            <a:r>
              <a:rPr lang="ru-RU" sz="24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ZnCI</a:t>
            </a:r>
            <a:r>
              <a:rPr lang="en-US" sz="1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KCI</a:t>
            </a:r>
            <a:endParaRPr lang="ru-RU" sz="1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643916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Д/</a:t>
            </a:r>
            <a:r>
              <a:rPr lang="ru-RU" sz="28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Составить коктейль         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9473405"/>
              </p:ext>
            </p:extLst>
          </p:nvPr>
        </p:nvGraphicFramePr>
        <p:xfrm>
          <a:off x="428596" y="1285860"/>
          <a:ext cx="8043888" cy="49260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0648"/>
                <a:gridCol w="1340648"/>
                <a:gridCol w="1340648"/>
                <a:gridCol w="1340648"/>
                <a:gridCol w="1340648"/>
                <a:gridCol w="1340648"/>
              </a:tblGrid>
              <a:tr h="54733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HCI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  CO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  Mg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 NaOH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CuO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Na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Fe(OH)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AI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O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O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Na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Fe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AgNO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Cu(OH)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P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CaO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CuCI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Ca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NaCI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CaCO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SO</a:t>
                      </a:r>
                      <a:r>
                        <a:rPr lang="en-US" sz="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K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Zn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Na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N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PO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FeO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CO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MgO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Mg(NO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H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SO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BaCI</a:t>
                      </a:r>
                      <a:r>
                        <a:rPr lang="en-US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733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solidFill>
                          <a:schemeClr val="accent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Si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Zn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OH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Ca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OH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Times New Roman"/>
                          <a:ea typeface="Times New Roman"/>
                        </a:rPr>
                        <a:t>Mg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400" b="1">
                          <a:latin typeface="Times New Roman"/>
                          <a:ea typeface="Times New Roman"/>
                        </a:rPr>
                        <a:t>OH</a:t>
                      </a:r>
                      <a:r>
                        <a:rPr lang="ru-RU" sz="1400" b="1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ru-RU" sz="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FeS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000108"/>
            <a:ext cx="83582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сегодняшнем уроке я закрепил знания…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571744"/>
            <a:ext cx="72152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сегодняшнем уроке я 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научился</a:t>
            </a:r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214818"/>
            <a:ext cx="850112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сегодняшнего урока я уже не делаю ошибок</a:t>
            </a:r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1000108"/>
            <a:ext cx="7643866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На базаре много яств,</a:t>
            </a:r>
          </a:p>
          <a:p>
            <a:endParaRPr lang="ru-RU" sz="32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00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В магазине тьма всего.</a:t>
            </a:r>
          </a:p>
          <a:p>
            <a:endParaRPr lang="ru-RU" sz="32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00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Но, чтобы знать, что есть и пить</a:t>
            </a:r>
          </a:p>
          <a:p>
            <a:endParaRPr lang="ru-RU" sz="32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00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4000" b="1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Надо химию учить!</a:t>
            </a:r>
            <a:endParaRPr lang="ru-RU" sz="4000" b="1" cap="none" spc="0" dirty="0" smtClean="0">
              <a:ln w="10160">
                <a:solidFill>
                  <a:srgbClr val="FF0000"/>
                </a:solidFill>
                <a:prstDash val="solid"/>
              </a:ln>
              <a:solidFill>
                <a:srgbClr val="FF0066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857232"/>
            <a:ext cx="7643866" cy="58169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подготовила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у</a:t>
            </a:r>
            <a:r>
              <a:rPr lang="ru-RU" sz="32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читель химии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МОУ «Красноборская </a:t>
            </a:r>
            <a:r>
              <a:rPr lang="ru-RU" sz="3200" b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00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школа»</a:t>
            </a:r>
            <a:endParaRPr lang="ru-RU" sz="32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00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4000" b="1" dirty="0" smtClean="0">
                <a:ln w="1016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Еристова 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ln w="1016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Марина 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ln w="10160">
                  <a:solidFill>
                    <a:srgbClr val="8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Владимировна</a:t>
            </a:r>
          </a:p>
          <a:p>
            <a:pPr>
              <a:lnSpc>
                <a:spcPct val="150000"/>
              </a:lnSpc>
            </a:pPr>
            <a:endParaRPr lang="ru-RU" sz="3200" b="1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0000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28992" y="214290"/>
            <a:ext cx="2065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54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4678" b="4678"/>
          <a:stretch>
            <a:fillRect/>
          </a:stretch>
        </p:blipFill>
        <p:spPr bwMode="auto">
          <a:xfrm>
            <a:off x="5500694" y="785794"/>
            <a:ext cx="2433938" cy="16546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000232" y="6072206"/>
            <a:ext cx="40630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Компот «Индикаторный»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28802"/>
            <a:ext cx="2476517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t="4082"/>
          <a:stretch>
            <a:fillRect/>
          </a:stretch>
        </p:blipFill>
        <p:spPr bwMode="auto">
          <a:xfrm>
            <a:off x="1142976" y="3071810"/>
            <a:ext cx="2333624" cy="16787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42844" y="3000372"/>
            <a:ext cx="28017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Рагу «Кислинка»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214422"/>
            <a:ext cx="51234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Закуска, заправленная оксидами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12500" t="10000" r="9999" b="16666"/>
          <a:stretch>
            <a:fillRect/>
          </a:stretch>
        </p:blipFill>
        <p:spPr bwMode="auto">
          <a:xfrm>
            <a:off x="6215074" y="3286124"/>
            <a:ext cx="2214578" cy="157163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786314" y="3786190"/>
            <a:ext cx="18223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«Солянка»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071678"/>
            <a:ext cx="3511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Салат «</a:t>
            </a:r>
            <a:r>
              <a:rPr lang="ru-RU" sz="2800" b="0" cap="none" spc="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Основайский</a:t>
            </a:r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5" descr="C:\Documents and Settings\Администратор\Мои документы\Мои рисунки\Изображение 012.jpg"/>
          <p:cNvPicPr>
            <a:picLocks noChangeAspect="1" noChangeArrowheads="1"/>
          </p:cNvPicPr>
          <p:nvPr/>
        </p:nvPicPr>
        <p:blipFill>
          <a:blip r:embed="rId6" cstate="print">
            <a:lum bright="-16000" contrast="53000"/>
          </a:blip>
          <a:srcRect l="2818" r="23919"/>
          <a:stretch>
            <a:fillRect/>
          </a:stretch>
        </p:blipFill>
        <p:spPr bwMode="auto">
          <a:xfrm>
            <a:off x="5857884" y="5000636"/>
            <a:ext cx="1857388" cy="1463675"/>
          </a:xfrm>
          <a:prstGeom prst="ellipse">
            <a:avLst/>
          </a:prstGeom>
          <a:noFill/>
          <a:scene3d>
            <a:camera prst="orthographicFront"/>
            <a:lightRig rig="threePt" dir="t"/>
          </a:scene3d>
          <a:sp3d>
            <a:bevelB prst="slope"/>
          </a:sp3d>
        </p:spPr>
      </p:pic>
      <p:sp>
        <p:nvSpPr>
          <p:cNvPr id="13" name="Прямоугольник 12"/>
          <p:cNvSpPr/>
          <p:nvPr/>
        </p:nvSpPr>
        <p:spPr>
          <a:xfrm>
            <a:off x="0" y="4857760"/>
            <a:ext cx="661200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Десерт «Ассорти» из важнейших классов </a:t>
            </a:r>
          </a:p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неорганических соединений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5" grpId="0"/>
      <p:bldP spid="11" grpId="0"/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4678" b="4678"/>
          <a:stretch>
            <a:fillRect/>
          </a:stretch>
        </p:blipFill>
        <p:spPr bwMode="auto">
          <a:xfrm>
            <a:off x="0" y="142852"/>
            <a:ext cx="2928926" cy="215472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</p:spPr>
      </p:pic>
      <p:sp>
        <p:nvSpPr>
          <p:cNvPr id="4" name="Прямоугольник 3"/>
          <p:cNvSpPr/>
          <p:nvPr/>
        </p:nvSpPr>
        <p:spPr>
          <a:xfrm>
            <a:off x="2786050" y="285728"/>
            <a:ext cx="51880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Закуска, </a:t>
            </a:r>
          </a:p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заправленная оксидами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857364"/>
            <a:ext cx="878684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элементов, имеющих следующее </a:t>
            </a:r>
          </a:p>
          <a:p>
            <a:pPr algn="ctr"/>
            <a:r>
              <a:rPr lang="ru-RU" sz="28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электронное строение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071810"/>
            <a:ext cx="845295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2p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3p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2p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1s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2p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3p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3d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400" b="1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4s</a:t>
            </a:r>
            <a:r>
              <a:rPr lang="en-US" sz="2400" b="1" baseline="30000" dirty="0" smtClean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>
                  <a:lumMod val="2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786190"/>
            <a:ext cx="535785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составьте формулы оксидов</a:t>
            </a:r>
            <a:endParaRPr lang="ru-RU" sz="28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4857760"/>
            <a:ext cx="1233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</a:t>
            </a:r>
            <a:r>
              <a:rPr lang="en-US" sz="3200" b="1" baseline="-300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lang="en-US" sz="3200" b="1" baseline="-300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lang="en-US" b="1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00364" y="4857760"/>
            <a:ext cx="1027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</a:t>
            </a:r>
            <a:r>
              <a:rPr lang="en-US" sz="3200" b="1" baseline="-300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lang="en-US" b="1" dirty="0" smtClean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29190" y="4857760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MgO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72330" y="4929198"/>
            <a:ext cx="10118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ZnO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4362" y="357166"/>
            <a:ext cx="3489638" cy="221457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28662" y="1357298"/>
            <a:ext cx="15001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00100" y="2500306"/>
            <a:ext cx="12858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000100" y="3643314"/>
            <a:ext cx="15001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71538" y="4857760"/>
            <a:ext cx="12858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CuO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5286380" y="3429000"/>
            <a:ext cx="2143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Cu(OH)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6858016" y="2571744"/>
            <a:ext cx="1785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CuOH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357554" y="3143248"/>
            <a:ext cx="20716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AI(OH)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4000496" y="4429132"/>
            <a:ext cx="2143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Fe(OH)</a:t>
            </a:r>
            <a:r>
              <a:rPr kumimoji="0" lang="en-US" sz="3600" b="1" i="0" u="none" strike="noStrike" cap="none" normalizeH="0" baseline="-3000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715140" y="4500570"/>
            <a:ext cx="2143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Fe(OH)</a:t>
            </a:r>
            <a:r>
              <a:rPr lang="ru-RU" sz="3600" b="1" baseline="-30000" dirty="0" smtClean="0">
                <a:solidFill>
                  <a:srgbClr val="0000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6429388" y="5357826"/>
            <a:ext cx="13572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err="1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LiOH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14290"/>
            <a:ext cx="48604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Салат «</a:t>
            </a:r>
            <a:r>
              <a:rPr lang="ru-RU" sz="36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Основайский</a:t>
            </a:r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0.00382 -0.26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34028 -0.4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00" y="-2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07049 -0.098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-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0.04745 L -0.23472 0.194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6182" y="214290"/>
            <a:ext cx="38036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Рагу «Кислинка»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t="4082"/>
          <a:stretch>
            <a:fillRect/>
          </a:stretch>
        </p:blipFill>
        <p:spPr bwMode="auto">
          <a:xfrm>
            <a:off x="505608" y="142853"/>
            <a:ext cx="2780508" cy="20002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3929058" y="1214422"/>
            <a:ext cx="2062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Кислоты</a:t>
            </a:r>
            <a:endParaRPr lang="ru-RU" sz="3600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143116"/>
            <a:ext cx="3500462" cy="3571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 числу атомов водорода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143116"/>
            <a:ext cx="3071834" cy="35719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 наличию кислорода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071802" y="1714488"/>
            <a:ext cx="1428760" cy="357190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572132" y="1714488"/>
            <a:ext cx="1285884" cy="357190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57158" y="2786058"/>
            <a:ext cx="128588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одноосновные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2786058"/>
            <a:ext cx="128588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двухосновные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2786058"/>
            <a:ext cx="1428760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многоосновные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2786058"/>
            <a:ext cx="1428760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кислородсодержащие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429520" y="2786058"/>
            <a:ext cx="1285884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бескилородные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 flipV="1">
            <a:off x="6000760" y="2500306"/>
            <a:ext cx="357190" cy="214314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714744" y="2500306"/>
            <a:ext cx="357190" cy="214314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2607455" y="2607463"/>
            <a:ext cx="214314" cy="1588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1000100" y="2500306"/>
            <a:ext cx="357190" cy="214314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929586" y="2500306"/>
            <a:ext cx="357190" cy="214314"/>
          </a:xfrm>
          <a:prstGeom prst="straightConnector1">
            <a:avLst/>
          </a:prstGeom>
          <a:ln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8715436" cy="59293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97050" y="5000636"/>
            <a:ext cx="51299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Спасибо</a:t>
            </a:r>
            <a:endParaRPr lang="ru-RU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Rectangle 35" descr="Почтовая бумага"/>
          <p:cNvSpPr>
            <a:spLocks noChangeArrowheads="1"/>
          </p:cNvSpPr>
          <p:nvPr/>
        </p:nvSpPr>
        <p:spPr bwMode="auto">
          <a:xfrm>
            <a:off x="214282" y="428604"/>
            <a:ext cx="2928938" cy="1857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4" descr="Почтовая бумага"/>
          <p:cNvSpPr>
            <a:spLocks noChangeArrowheads="1"/>
          </p:cNvSpPr>
          <p:nvPr/>
        </p:nvSpPr>
        <p:spPr bwMode="auto">
          <a:xfrm>
            <a:off x="3143240" y="428604"/>
            <a:ext cx="2927350" cy="185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3" descr="Почтовая бумага"/>
          <p:cNvSpPr>
            <a:spLocks noChangeArrowheads="1"/>
          </p:cNvSpPr>
          <p:nvPr/>
        </p:nvSpPr>
        <p:spPr bwMode="auto">
          <a:xfrm>
            <a:off x="6072198" y="428604"/>
            <a:ext cx="2857500" cy="185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LiNO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32" descr="Почтовая бумага"/>
          <p:cNvSpPr>
            <a:spLocks noChangeArrowheads="1"/>
          </p:cNvSpPr>
          <p:nvPr/>
        </p:nvSpPr>
        <p:spPr bwMode="auto">
          <a:xfrm>
            <a:off x="214282" y="2285992"/>
            <a:ext cx="2928937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1" descr="Почтовая бумага"/>
          <p:cNvSpPr>
            <a:spLocks noChangeArrowheads="1"/>
          </p:cNvSpPr>
          <p:nvPr/>
        </p:nvSpPr>
        <p:spPr bwMode="auto">
          <a:xfrm>
            <a:off x="3143240" y="2285992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0" descr="Почтовая бумага"/>
          <p:cNvSpPr>
            <a:spLocks noChangeArrowheads="1"/>
          </p:cNvSpPr>
          <p:nvPr/>
        </p:nvSpPr>
        <p:spPr bwMode="auto">
          <a:xfrm>
            <a:off x="6072198" y="2285992"/>
            <a:ext cx="285750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/>
              <a:t>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1" name="Rectangle 28" descr="Почтовая бумага"/>
          <p:cNvSpPr>
            <a:spLocks noChangeArrowheads="1"/>
          </p:cNvSpPr>
          <p:nvPr/>
        </p:nvSpPr>
        <p:spPr bwMode="auto">
          <a:xfrm>
            <a:off x="214282" y="4143380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/>
              <a:t>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2" name="Rectangle 29" descr="Почтовая бумага"/>
          <p:cNvSpPr>
            <a:spLocks noChangeArrowheads="1"/>
          </p:cNvSpPr>
          <p:nvPr/>
        </p:nvSpPr>
        <p:spPr bwMode="auto">
          <a:xfrm>
            <a:off x="3143240" y="4143380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27" descr="Почтовая бумага"/>
          <p:cNvSpPr txBox="1">
            <a:spLocks noChangeArrowheads="1"/>
          </p:cNvSpPr>
          <p:nvPr/>
        </p:nvSpPr>
        <p:spPr bwMode="auto">
          <a:xfrm>
            <a:off x="6072198" y="4143380"/>
            <a:ext cx="2857500" cy="22145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04"/>
            <a:ext cx="8715436" cy="5929354"/>
          </a:xfrm>
          <a:prstGeom prst="rect">
            <a:avLst/>
          </a:prstGeom>
          <a:noFill/>
        </p:spPr>
      </p:pic>
      <p:sp>
        <p:nvSpPr>
          <p:cNvPr id="23" name="Rectangle 11" descr="Почтовая бумага"/>
          <p:cNvSpPr>
            <a:spLocks noChangeArrowheads="1"/>
          </p:cNvSpPr>
          <p:nvPr/>
        </p:nvSpPr>
        <p:spPr bwMode="auto">
          <a:xfrm>
            <a:off x="3143250" y="428625"/>
            <a:ext cx="2892425" cy="1898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10" descr="Почтовая бумага"/>
          <p:cNvSpPr>
            <a:spLocks noChangeArrowheads="1"/>
          </p:cNvSpPr>
          <p:nvPr/>
        </p:nvSpPr>
        <p:spPr bwMode="auto">
          <a:xfrm>
            <a:off x="6035675" y="428625"/>
            <a:ext cx="2928938" cy="18986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LiNO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8" descr="Почтовая бумага"/>
          <p:cNvSpPr>
            <a:spLocks noChangeArrowheads="1"/>
          </p:cNvSpPr>
          <p:nvPr/>
        </p:nvSpPr>
        <p:spPr bwMode="auto">
          <a:xfrm>
            <a:off x="3108325" y="2327275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7" descr="Почтовая бумага"/>
          <p:cNvSpPr>
            <a:spLocks noChangeArrowheads="1"/>
          </p:cNvSpPr>
          <p:nvPr/>
        </p:nvSpPr>
        <p:spPr bwMode="auto">
          <a:xfrm>
            <a:off x="6035675" y="2327275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7" name="Rectangle 4" descr="Почтовая бумага"/>
          <p:cNvSpPr>
            <a:spLocks noChangeArrowheads="1"/>
          </p:cNvSpPr>
          <p:nvPr/>
        </p:nvSpPr>
        <p:spPr bwMode="auto">
          <a:xfrm>
            <a:off x="6035675" y="4175125"/>
            <a:ext cx="2928938" cy="21828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5" descr="Почтовая бумага"/>
          <p:cNvSpPr>
            <a:spLocks noChangeArrowheads="1"/>
          </p:cNvSpPr>
          <p:nvPr/>
        </p:nvSpPr>
        <p:spPr bwMode="auto">
          <a:xfrm>
            <a:off x="3108325" y="4175125"/>
            <a:ext cx="2927350" cy="21828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9" descr="Почтовая бумага"/>
          <p:cNvSpPr>
            <a:spLocks noChangeArrowheads="1"/>
          </p:cNvSpPr>
          <p:nvPr/>
        </p:nvSpPr>
        <p:spPr bwMode="auto">
          <a:xfrm>
            <a:off x="214313" y="2285992"/>
            <a:ext cx="2928937" cy="188913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6" descr="Почтовая бумага"/>
          <p:cNvSpPr>
            <a:spLocks noChangeArrowheads="1"/>
          </p:cNvSpPr>
          <p:nvPr/>
        </p:nvSpPr>
        <p:spPr bwMode="auto">
          <a:xfrm>
            <a:off x="214282" y="4143380"/>
            <a:ext cx="2928937" cy="22145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31" name="Rectangle 12" descr="Почтовая бумага"/>
          <p:cNvSpPr>
            <a:spLocks noChangeArrowheads="1"/>
          </p:cNvSpPr>
          <p:nvPr/>
        </p:nvSpPr>
        <p:spPr bwMode="auto">
          <a:xfrm>
            <a:off x="214282" y="428604"/>
            <a:ext cx="2928958" cy="19288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</a:rPr>
              <a:t>Карбонат кальция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3" name="Rectangle 28" descr="Почтовая бумага"/>
          <p:cNvSpPr>
            <a:spLocks noChangeArrowheads="1"/>
          </p:cNvSpPr>
          <p:nvPr/>
        </p:nvSpPr>
        <p:spPr bwMode="auto">
          <a:xfrm>
            <a:off x="214282" y="4143380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/>
              <a:t> 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Картинка 85 из 398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00042"/>
            <a:ext cx="8786874" cy="59293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00438" y="4643438"/>
            <a:ext cx="5214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Нижегородский  Кремль</a:t>
            </a:r>
          </a:p>
        </p:txBody>
      </p:sp>
      <p:sp>
        <p:nvSpPr>
          <p:cNvPr id="14" name="Rectangle 11" descr="Почтовая бумага"/>
          <p:cNvSpPr>
            <a:spLocks noChangeArrowheads="1"/>
          </p:cNvSpPr>
          <p:nvPr/>
        </p:nvSpPr>
        <p:spPr bwMode="auto">
          <a:xfrm>
            <a:off x="3071813" y="500063"/>
            <a:ext cx="2927350" cy="185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</a:rPr>
              <a:t>Фосфат натрия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5" name="Rectangle 8" descr="Почтовая бумага"/>
          <p:cNvSpPr>
            <a:spLocks noChangeArrowheads="1"/>
          </p:cNvSpPr>
          <p:nvPr/>
        </p:nvSpPr>
        <p:spPr bwMode="auto">
          <a:xfrm>
            <a:off x="3071813" y="2357438"/>
            <a:ext cx="2927350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AlBr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0" descr="Почтовая бумага"/>
          <p:cNvSpPr>
            <a:spLocks noChangeArrowheads="1"/>
          </p:cNvSpPr>
          <p:nvPr/>
        </p:nvSpPr>
        <p:spPr bwMode="auto">
          <a:xfrm>
            <a:off x="6000750" y="500063"/>
            <a:ext cx="2928938" cy="1851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LiNO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7" descr="Почтовая бумага"/>
          <p:cNvSpPr>
            <a:spLocks noChangeArrowheads="1"/>
          </p:cNvSpPr>
          <p:nvPr/>
        </p:nvSpPr>
        <p:spPr bwMode="auto">
          <a:xfrm>
            <a:off x="6000750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8" name="Rectangle 9" descr="Почтовая бумага"/>
          <p:cNvSpPr>
            <a:spLocks noChangeArrowheads="1"/>
          </p:cNvSpPr>
          <p:nvPr/>
        </p:nvSpPr>
        <p:spPr bwMode="auto">
          <a:xfrm>
            <a:off x="142875" y="2357438"/>
            <a:ext cx="2928938" cy="18478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4" descr="Почтовая бумага"/>
          <p:cNvSpPr>
            <a:spLocks noChangeArrowheads="1"/>
          </p:cNvSpPr>
          <p:nvPr/>
        </p:nvSpPr>
        <p:spPr bwMode="auto">
          <a:xfrm>
            <a:off x="6000750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AgCI</a:t>
            </a:r>
            <a:endParaRPr lang="ru-RU" sz="28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6" descr="Почтовая бумага"/>
          <p:cNvSpPr>
            <a:spLocks noChangeArrowheads="1"/>
          </p:cNvSpPr>
          <p:nvPr/>
        </p:nvSpPr>
        <p:spPr bwMode="auto">
          <a:xfrm>
            <a:off x="142875" y="4214813"/>
            <a:ext cx="2928938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Mg(NO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1" name="Rectangle 5" descr="Почтовая бумага"/>
          <p:cNvSpPr>
            <a:spLocks noChangeArrowheads="1"/>
          </p:cNvSpPr>
          <p:nvPr/>
        </p:nvSpPr>
        <p:spPr bwMode="auto">
          <a:xfrm>
            <a:off x="3071813" y="4214813"/>
            <a:ext cx="2927350" cy="2206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00430" y="0"/>
            <a:ext cx="20086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Солянка</a:t>
            </a:r>
            <a:endParaRPr lang="ru-RU" sz="3600" b="1" dirty="0">
              <a:ln w="12700">
                <a:solidFill>
                  <a:srgbClr val="FFFF00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45">
  <a:themeElements>
    <a:clrScheme name="Другая 9">
      <a:dk1>
        <a:srgbClr val="99CCFF"/>
      </a:dk1>
      <a:lt1>
        <a:srgbClr val="0000FF"/>
      </a:lt1>
      <a:dk2>
        <a:srgbClr val="99CCFF"/>
      </a:dk2>
      <a:lt2>
        <a:srgbClr val="3333FF"/>
      </a:lt2>
      <a:accent1>
        <a:srgbClr val="0000FF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1504</TotalTime>
  <Words>561</Words>
  <Application>Microsoft Office PowerPoint</Application>
  <PresentationFormat>Экран (4:3)</PresentationFormat>
  <Paragraphs>273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Тема45</vt:lpstr>
      <vt:lpstr>                   Приглашение              на химический обед  </vt:lpstr>
      <vt:lpstr>Определить степень окисления подчеркнутых элементов:  H2SO4 ;   Na;   AI2O3;  KMnO4;  CuO;  LiNO3;  Zn;   MnCI2;  CO2;  H2Cr2O7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Ассорти</vt:lpstr>
      <vt:lpstr>Презентация PowerPoint</vt:lpstr>
      <vt:lpstr>                        Ассорти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Марина Владимировна</cp:lastModifiedBy>
  <cp:revision>159</cp:revision>
  <dcterms:created xsi:type="dcterms:W3CDTF">2008-12-01T16:45:33Z</dcterms:created>
  <dcterms:modified xsi:type="dcterms:W3CDTF">2021-10-26T07:27:56Z</dcterms:modified>
</cp:coreProperties>
</file>