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56" r:id="rId2"/>
    <p:sldId id="268" r:id="rId3"/>
    <p:sldId id="260" r:id="rId4"/>
    <p:sldId id="266" r:id="rId5"/>
    <p:sldId id="264" r:id="rId6"/>
    <p:sldId id="267" r:id="rId7"/>
    <p:sldId id="265" r:id="rId8"/>
    <p:sldId id="277" r:id="rId9"/>
    <p:sldId id="274" r:id="rId10"/>
    <p:sldId id="263" r:id="rId11"/>
    <p:sldId id="269" r:id="rId12"/>
    <p:sldId id="276" r:id="rId13"/>
    <p:sldId id="273" r:id="rId14"/>
    <p:sldId id="271" r:id="rId15"/>
    <p:sldId id="26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821E"/>
    <a:srgbClr val="FF6F57"/>
    <a:srgbClr val="47B47F"/>
    <a:srgbClr val="EC8C4C"/>
    <a:srgbClr val="016994"/>
    <a:srgbClr val="8E61FF"/>
    <a:srgbClr val="ED6B69"/>
    <a:srgbClr val="0E2034"/>
    <a:srgbClr val="3892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0" autoAdjust="0"/>
    <p:restoredTop sz="95394" autoAdjust="0"/>
  </p:normalViewPr>
  <p:slideViewPr>
    <p:cSldViewPr snapToGrid="0">
      <p:cViewPr>
        <p:scale>
          <a:sx n="110" d="100"/>
          <a:sy n="110" d="100"/>
        </p:scale>
        <p:origin x="62" y="-46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067402619861615E-2"/>
          <c:y val="9.422331915861791E-2"/>
          <c:w val="0.86725857118152228"/>
          <c:h val="0.480431968166861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прибыло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1"/>
                <c:pt idx="0">
                  <c:v>январь-октябрь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1"/>
                <c:pt idx="0">
                  <c:v>339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выбыло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1"/>
                <c:pt idx="0">
                  <c:v>январь-октябрь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1"/>
                <c:pt idx="0">
                  <c:v>478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95650288"/>
        <c:axId val="195650680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Ряд 3</c:v>
                      </c:pt>
                    </c:strCache>
                  </c:strRef>
                </c:tx>
                <c:spPr>
                  <a:solidFill>
                    <a:schemeClr val="accent3">
                      <a:alpha val="85000"/>
                    </a:schemeClr>
                  </a:solidFill>
                  <a:ln w="9525" cap="flat" cmpd="sng" algn="ctr">
                    <a:solidFill>
                      <a:schemeClr val="lt1">
                        <a:alpha val="50000"/>
                      </a:schemeClr>
                    </a:solidFill>
                    <a:round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Лист1!$A$2:$A$5</c15:sqref>
                        </c15:formulaRef>
                      </c:ext>
                    </c:extLst>
                    <c:strCache>
                      <c:ptCount val="1"/>
                      <c:pt idx="0">
                        <c:v>январь-октябрь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Лист1!$D$2:$D$5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195650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5650680"/>
        <c:crosses val="autoZero"/>
        <c:auto val="1"/>
        <c:lblAlgn val="ctr"/>
        <c:lblOffset val="100"/>
        <c:noMultiLvlLbl val="0"/>
      </c:catAx>
      <c:valAx>
        <c:axId val="19565068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95650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ru-RU" sz="1200" b="1" dirty="0">
                <a:latin typeface="Century Gothic" panose="020B0502020202020204" pitchFamily="34" charset="0"/>
              </a:rPr>
              <a:t>Мониторинг проведенных мероприятий </a:t>
            </a:r>
            <a:r>
              <a:rPr lang="ru-RU" sz="1200" b="1" dirty="0" smtClean="0">
                <a:latin typeface="Century Gothic" panose="020B0502020202020204" pitchFamily="34" charset="0"/>
              </a:rPr>
              <a:t>ВВПОД </a:t>
            </a:r>
            <a:r>
              <a:rPr lang="ru-RU" sz="1200" b="1" dirty="0">
                <a:latin typeface="Century Gothic" panose="020B0502020202020204" pitchFamily="34" charset="0"/>
              </a:rPr>
              <a:t>«</a:t>
            </a:r>
            <a:r>
              <a:rPr lang="ru-RU" sz="1200" b="1" dirty="0" smtClean="0">
                <a:latin typeface="Century Gothic" panose="020B0502020202020204" pitchFamily="34" charset="0"/>
              </a:rPr>
              <a:t>Юнармия» </a:t>
            </a:r>
          </a:p>
          <a:p>
            <a:pPr>
              <a:defRPr/>
            </a:pPr>
            <a:r>
              <a:rPr lang="ru-RU" sz="1200" b="1" dirty="0" smtClean="0">
                <a:latin typeface="Century Gothic" panose="020B0502020202020204" pitchFamily="34" charset="0"/>
              </a:rPr>
              <a:t>на 2024-2025уч.г. </a:t>
            </a:r>
            <a:endParaRPr lang="ru-RU" sz="1200" b="1" dirty="0">
              <a:latin typeface="Century Gothic" panose="020B050202020202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3 квартал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 картал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 квартал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476548184"/>
        <c:axId val="476547792"/>
      </c:barChart>
      <c:catAx>
        <c:axId val="4765481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6547792"/>
        <c:crosses val="autoZero"/>
        <c:auto val="1"/>
        <c:lblAlgn val="ctr"/>
        <c:lblOffset val="100"/>
        <c:noMultiLvlLbl val="0"/>
      </c:catAx>
      <c:valAx>
        <c:axId val="476547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6548184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9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результаты </a:t>
            </a:r>
            <a:r>
              <a:rPr lang="ru-RU" sz="900" dirty="0">
                <a:solidFill>
                  <a:schemeClr val="bg1"/>
                </a:solidFill>
                <a:latin typeface="Century Gothic" panose="020B0502020202020204" pitchFamily="34" charset="0"/>
              </a:rPr>
              <a:t>реализации Программы </a:t>
            </a:r>
            <a:r>
              <a:rPr lang="ru-RU" sz="9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наставничества на</a:t>
            </a:r>
            <a:r>
              <a:rPr lang="ru-RU" sz="900" baseline="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2024-2025 г.</a:t>
            </a:r>
            <a:endParaRPr lang="ru-RU" sz="900" dirty="0">
              <a:solidFill>
                <a:schemeClr val="bg1"/>
              </a:solidFill>
              <a:latin typeface="Century Gothic" panose="020B0502020202020204" pitchFamily="34" charset="0"/>
            </a:endParaRPr>
          </a:p>
        </c:rich>
      </c:tx>
      <c:layout>
        <c:manualLayout>
          <c:xMode val="edge"/>
          <c:yMode val="edge"/>
          <c:x val="0.1525937830645654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4 квратал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эффективность</c:v>
                </c:pt>
                <c:pt idx="1">
                  <c:v>комфорт от работы</c:v>
                </c:pt>
                <c:pt idx="2">
                  <c:v>ощущение поддержки наставника</c:v>
                </c:pt>
                <c:pt idx="3">
                  <c:v>польза от мероприятий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0.7</c:v>
                </c:pt>
                <c:pt idx="1">
                  <c:v>0.75</c:v>
                </c:pt>
                <c:pt idx="2">
                  <c:v>0.95</c:v>
                </c:pt>
                <c:pt idx="3">
                  <c:v>0.95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 квартал</c:v>
                </c:pt>
              </c:strCache>
            </c:strRef>
          </c:tx>
          <c:spPr>
            <a:gradFill>
              <a:gsLst>
                <a:gs pos="100000">
                  <a:schemeClr val="accent2">
                    <a:alpha val="0"/>
                  </a:schemeClr>
                </a:gs>
                <a:gs pos="50000">
                  <a:schemeClr val="accent2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эффективность</c:v>
                </c:pt>
                <c:pt idx="1">
                  <c:v>комфорт от работы</c:v>
                </c:pt>
                <c:pt idx="2">
                  <c:v>ощущение поддержки наставника</c:v>
                </c:pt>
                <c:pt idx="3">
                  <c:v>польза от мероприятий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1</c:v>
                </c:pt>
                <c:pt idx="1">
                  <c:v>0.95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box"/>
        <c:axId val="476542304"/>
        <c:axId val="476546224"/>
        <c:axId val="0"/>
      </c:bar3DChart>
      <c:catAx>
        <c:axId val="476542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6546224"/>
        <c:crosses val="autoZero"/>
        <c:auto val="1"/>
        <c:lblAlgn val="ctr"/>
        <c:lblOffset val="100"/>
        <c:noMultiLvlLbl val="0"/>
      </c:catAx>
      <c:valAx>
        <c:axId val="476546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6542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889234-F611-4544-824C-833DF9E7D97B}" type="doc">
      <dgm:prSet loTypeId="urn:microsoft.com/office/officeart/2005/8/layout/pList1" loCatId="picture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70DE53A8-C69E-47CC-AD06-10D19B9F9B17}">
      <dgm:prSet custT="1"/>
      <dgm:spPr/>
      <dgm:t>
        <a:bodyPr/>
        <a:lstStyle/>
        <a:p>
          <a:pPr rtl="0"/>
          <a:r>
            <a:rPr lang="ru-RU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Создание благоприятной</a:t>
          </a:r>
          <a:r>
            <a:rPr lang="en-US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</a:t>
          </a:r>
          <a:r>
            <a:rPr lang="ru-RU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среды для раскрытие потенциала, навыков и движения к успеху</a:t>
          </a:r>
          <a:endParaRPr lang="ru-RU" sz="14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002581B-F367-41A0-971A-890790413947}" type="sibTrans" cxnId="{F80B4B4E-C913-49A7-8006-B9CD056B10F6}">
      <dgm:prSet/>
      <dgm:spPr/>
      <dgm:t>
        <a:bodyPr/>
        <a:lstStyle/>
        <a:p>
          <a:endParaRPr lang="ru-RU" sz="1800"/>
        </a:p>
      </dgm:t>
    </dgm:pt>
    <dgm:pt modelId="{F73F4F8C-FC2D-4819-8C8B-B76A8F05D8B8}" type="parTrans" cxnId="{F80B4B4E-C913-49A7-8006-B9CD056B10F6}">
      <dgm:prSet/>
      <dgm:spPr/>
      <dgm:t>
        <a:bodyPr/>
        <a:lstStyle/>
        <a:p>
          <a:endParaRPr lang="ru-RU" sz="1800"/>
        </a:p>
      </dgm:t>
    </dgm:pt>
    <dgm:pt modelId="{DE16C0A1-D93E-4B7F-A469-99CA390B4996}">
      <dgm:prSet custT="1"/>
      <dgm:spPr/>
      <dgm:t>
        <a:bodyPr/>
        <a:lstStyle/>
        <a:p>
          <a:r>
            <a:rPr lang="ru-RU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Развитие в условиях высокого уровня миграции</a:t>
          </a:r>
          <a:endParaRPr lang="ru-RU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4ABEABD-FD1E-4D49-B20F-8A5676E2FB7D}" type="parTrans" cxnId="{02583BA8-4E7B-40DD-ADF6-7B5A9A7C94D1}">
      <dgm:prSet/>
      <dgm:spPr/>
      <dgm:t>
        <a:bodyPr/>
        <a:lstStyle/>
        <a:p>
          <a:endParaRPr lang="ru-RU" sz="1800"/>
        </a:p>
      </dgm:t>
    </dgm:pt>
    <dgm:pt modelId="{9A3A282E-0A19-4C23-BDA5-ADF87871F1B4}" type="sibTrans" cxnId="{02583BA8-4E7B-40DD-ADF6-7B5A9A7C94D1}">
      <dgm:prSet/>
      <dgm:spPr/>
      <dgm:t>
        <a:bodyPr/>
        <a:lstStyle/>
        <a:p>
          <a:endParaRPr lang="ru-RU" sz="1800"/>
        </a:p>
      </dgm:t>
    </dgm:pt>
    <dgm:pt modelId="{697362CB-492A-4F12-B2A1-F7E63B117A13}">
      <dgm:prSet custT="1"/>
      <dgm:spPr/>
      <dgm:t>
        <a:bodyPr/>
        <a:lstStyle/>
        <a:p>
          <a:r>
            <a:rPr lang="ru-RU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Поддержка в условиях социальной</a:t>
          </a:r>
          <a:r>
            <a:rPr lang="en-US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</a:t>
          </a:r>
          <a:r>
            <a:rPr lang="ru-RU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нестабильности</a:t>
          </a:r>
          <a:endParaRPr lang="ru-RU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69432B5-9145-46D1-86B1-5F62C6210B11}" type="parTrans" cxnId="{95F72BBE-7A1E-49FA-BB96-B1163280E6E5}">
      <dgm:prSet/>
      <dgm:spPr/>
      <dgm:t>
        <a:bodyPr/>
        <a:lstStyle/>
        <a:p>
          <a:endParaRPr lang="ru-RU" sz="1800"/>
        </a:p>
      </dgm:t>
    </dgm:pt>
    <dgm:pt modelId="{AE093961-EB9A-4C90-905E-D901D5EE5F43}" type="sibTrans" cxnId="{95F72BBE-7A1E-49FA-BB96-B1163280E6E5}">
      <dgm:prSet/>
      <dgm:spPr/>
      <dgm:t>
        <a:bodyPr/>
        <a:lstStyle/>
        <a:p>
          <a:endParaRPr lang="ru-RU" sz="1800"/>
        </a:p>
      </dgm:t>
    </dgm:pt>
    <dgm:pt modelId="{6C2373BB-0CF3-42C3-A0E0-1A8D8CB45BEC}" type="pres">
      <dgm:prSet presAssocID="{90889234-F611-4544-824C-833DF9E7D97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B6D4EF-4AF5-497C-8809-B4FC87CC64BF}" type="pres">
      <dgm:prSet presAssocID="{70DE53A8-C69E-47CC-AD06-10D19B9F9B17}" presName="compNode" presStyleCnt="0"/>
      <dgm:spPr/>
    </dgm:pt>
    <dgm:pt modelId="{3036CFFF-C5B9-4009-A7E7-EE4A7C4645A2}" type="pres">
      <dgm:prSet presAssocID="{70DE53A8-C69E-47CC-AD06-10D19B9F9B17}" presName="pictRect" presStyleLbl="node1" presStyleIdx="0" presStyleCnt="3"/>
      <dgm:spPr>
        <a:blipFill dpi="0" rotWithShape="1">
          <a:blip xmlns:r="http://schemas.openxmlformats.org/officeDocument/2006/relationships" r:embed="rId1"/>
          <a:srcRect/>
          <a:stretch>
            <a:fillRect l="23" t="23" r="23" b="23"/>
          </a:stretch>
        </a:blipFill>
      </dgm:spPr>
      <dgm:t>
        <a:bodyPr/>
        <a:lstStyle/>
        <a:p>
          <a:endParaRPr lang="ru-RU"/>
        </a:p>
      </dgm:t>
    </dgm:pt>
    <dgm:pt modelId="{1FBACCC2-2A19-40BA-9470-A546299B940B}" type="pres">
      <dgm:prSet presAssocID="{70DE53A8-C69E-47CC-AD06-10D19B9F9B17}" presName="textRec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3519FC-8BC2-4173-84A6-36D4DF587E95}" type="pres">
      <dgm:prSet presAssocID="{F002581B-F367-41A0-971A-89079041394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84A74D0-2E53-4F46-B117-C433A543078F}" type="pres">
      <dgm:prSet presAssocID="{697362CB-492A-4F12-B2A1-F7E63B117A13}" presName="compNode" presStyleCnt="0"/>
      <dgm:spPr/>
    </dgm:pt>
    <dgm:pt modelId="{C7793770-628A-4CA7-9940-5D50C0A6993F}" type="pres">
      <dgm:prSet presAssocID="{697362CB-492A-4F12-B2A1-F7E63B117A13}" presName="pictRect" presStyleLbl="nod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460B595-8935-4951-A477-5799F8EC0838}" type="pres">
      <dgm:prSet presAssocID="{697362CB-492A-4F12-B2A1-F7E63B117A13}" presName="textRec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BF361C-D0FB-4370-937C-A37E6A6A6DA3}" type="pres">
      <dgm:prSet presAssocID="{AE093961-EB9A-4C90-905E-D901D5EE5F4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23676DF-CF93-455F-B9F0-5C3A4AC56AEF}" type="pres">
      <dgm:prSet presAssocID="{DE16C0A1-D93E-4B7F-A469-99CA390B4996}" presName="compNode" presStyleCnt="0"/>
      <dgm:spPr/>
    </dgm:pt>
    <dgm:pt modelId="{1A106FB3-E095-4152-9BF4-0332498668D3}" type="pres">
      <dgm:prSet presAssocID="{DE16C0A1-D93E-4B7F-A469-99CA390B4996}" presName="pictRect" presStyleLbl="node1" presStyleIdx="2" presStyleCnt="3"/>
      <dgm:spPr>
        <a:blipFill dpi="0" rotWithShape="1">
          <a:blip xmlns:r="http://schemas.openxmlformats.org/officeDocument/2006/relationships" r:embed="rId3"/>
          <a:srcRect/>
          <a:stretch>
            <a:fillRect l="-13128" t="-7868" r="-13128" b="-7868"/>
          </a:stretch>
        </a:blipFill>
      </dgm:spPr>
      <dgm:t>
        <a:bodyPr/>
        <a:lstStyle/>
        <a:p>
          <a:endParaRPr lang="ru-RU"/>
        </a:p>
      </dgm:t>
    </dgm:pt>
    <dgm:pt modelId="{C9ED71D9-4835-4FF0-8671-D00D16850103}" type="pres">
      <dgm:prSet presAssocID="{DE16C0A1-D93E-4B7F-A469-99CA390B4996}" presName="textRec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179404-9726-4771-B319-2D654A631E15}" type="presOf" srcId="{AE093961-EB9A-4C90-905E-D901D5EE5F43}" destId="{41BF361C-D0FB-4370-937C-A37E6A6A6DA3}" srcOrd="0" destOrd="0" presId="urn:microsoft.com/office/officeart/2005/8/layout/pList1"/>
    <dgm:cxn modelId="{F80B4B4E-C913-49A7-8006-B9CD056B10F6}" srcId="{90889234-F611-4544-824C-833DF9E7D97B}" destId="{70DE53A8-C69E-47CC-AD06-10D19B9F9B17}" srcOrd="0" destOrd="0" parTransId="{F73F4F8C-FC2D-4819-8C8B-B76A8F05D8B8}" sibTransId="{F002581B-F367-41A0-971A-890790413947}"/>
    <dgm:cxn modelId="{3CBE853E-F1CC-49D2-A811-C67AFFB5A212}" type="presOf" srcId="{697362CB-492A-4F12-B2A1-F7E63B117A13}" destId="{7460B595-8935-4951-A477-5799F8EC0838}" srcOrd="0" destOrd="0" presId="urn:microsoft.com/office/officeart/2005/8/layout/pList1"/>
    <dgm:cxn modelId="{C4079197-90F1-4942-8226-B404AE75ACEF}" type="presOf" srcId="{90889234-F611-4544-824C-833DF9E7D97B}" destId="{6C2373BB-0CF3-42C3-A0E0-1A8D8CB45BEC}" srcOrd="0" destOrd="0" presId="urn:microsoft.com/office/officeart/2005/8/layout/pList1"/>
    <dgm:cxn modelId="{A75BA62B-1DE6-4061-9D32-A3EFD280F687}" type="presOf" srcId="{DE16C0A1-D93E-4B7F-A469-99CA390B4996}" destId="{C9ED71D9-4835-4FF0-8671-D00D16850103}" srcOrd="0" destOrd="0" presId="urn:microsoft.com/office/officeart/2005/8/layout/pList1"/>
    <dgm:cxn modelId="{3489A815-4223-4CB0-96AD-E7A1803652F1}" type="presOf" srcId="{70DE53A8-C69E-47CC-AD06-10D19B9F9B17}" destId="{1FBACCC2-2A19-40BA-9470-A546299B940B}" srcOrd="0" destOrd="0" presId="urn:microsoft.com/office/officeart/2005/8/layout/pList1"/>
    <dgm:cxn modelId="{95F72BBE-7A1E-49FA-BB96-B1163280E6E5}" srcId="{90889234-F611-4544-824C-833DF9E7D97B}" destId="{697362CB-492A-4F12-B2A1-F7E63B117A13}" srcOrd="1" destOrd="0" parTransId="{369432B5-9145-46D1-86B1-5F62C6210B11}" sibTransId="{AE093961-EB9A-4C90-905E-D901D5EE5F43}"/>
    <dgm:cxn modelId="{02583BA8-4E7B-40DD-ADF6-7B5A9A7C94D1}" srcId="{90889234-F611-4544-824C-833DF9E7D97B}" destId="{DE16C0A1-D93E-4B7F-A469-99CA390B4996}" srcOrd="2" destOrd="0" parTransId="{C4ABEABD-FD1E-4D49-B20F-8A5676E2FB7D}" sibTransId="{9A3A282E-0A19-4C23-BDA5-ADF87871F1B4}"/>
    <dgm:cxn modelId="{622C1746-DFEA-4EF8-BB73-7D8834DC1B52}" type="presOf" srcId="{F002581B-F367-41A0-971A-890790413947}" destId="{E73519FC-8BC2-4173-84A6-36D4DF587E95}" srcOrd="0" destOrd="0" presId="urn:microsoft.com/office/officeart/2005/8/layout/pList1"/>
    <dgm:cxn modelId="{2998DEF9-590D-4687-A210-AF1D44450A20}" type="presParOf" srcId="{6C2373BB-0CF3-42C3-A0E0-1A8D8CB45BEC}" destId="{EDB6D4EF-4AF5-497C-8809-B4FC87CC64BF}" srcOrd="0" destOrd="0" presId="urn:microsoft.com/office/officeart/2005/8/layout/pList1"/>
    <dgm:cxn modelId="{7EF7D36F-6BF3-4E73-AAF9-9A9B8690B3FE}" type="presParOf" srcId="{EDB6D4EF-4AF5-497C-8809-B4FC87CC64BF}" destId="{3036CFFF-C5B9-4009-A7E7-EE4A7C4645A2}" srcOrd="0" destOrd="0" presId="urn:microsoft.com/office/officeart/2005/8/layout/pList1"/>
    <dgm:cxn modelId="{AA3E66D9-9E15-4A92-ABB4-5DF774A4D8E5}" type="presParOf" srcId="{EDB6D4EF-4AF5-497C-8809-B4FC87CC64BF}" destId="{1FBACCC2-2A19-40BA-9470-A546299B940B}" srcOrd="1" destOrd="0" presId="urn:microsoft.com/office/officeart/2005/8/layout/pList1"/>
    <dgm:cxn modelId="{223DE5DC-339A-4385-9084-FD71BD938178}" type="presParOf" srcId="{6C2373BB-0CF3-42C3-A0E0-1A8D8CB45BEC}" destId="{E73519FC-8BC2-4173-84A6-36D4DF587E95}" srcOrd="1" destOrd="0" presId="urn:microsoft.com/office/officeart/2005/8/layout/pList1"/>
    <dgm:cxn modelId="{EF9620B9-5FAB-4A4A-9091-DCE0830A2A61}" type="presParOf" srcId="{6C2373BB-0CF3-42C3-A0E0-1A8D8CB45BEC}" destId="{084A74D0-2E53-4F46-B117-C433A543078F}" srcOrd="2" destOrd="0" presId="urn:microsoft.com/office/officeart/2005/8/layout/pList1"/>
    <dgm:cxn modelId="{CDB074C7-BE93-44E0-93FA-CCC2EE9485FB}" type="presParOf" srcId="{084A74D0-2E53-4F46-B117-C433A543078F}" destId="{C7793770-628A-4CA7-9940-5D50C0A6993F}" srcOrd="0" destOrd="0" presId="urn:microsoft.com/office/officeart/2005/8/layout/pList1"/>
    <dgm:cxn modelId="{AC66C91D-A028-4956-8534-1B06BFD0B510}" type="presParOf" srcId="{084A74D0-2E53-4F46-B117-C433A543078F}" destId="{7460B595-8935-4951-A477-5799F8EC0838}" srcOrd="1" destOrd="0" presId="urn:microsoft.com/office/officeart/2005/8/layout/pList1"/>
    <dgm:cxn modelId="{41BC3A6C-565F-4951-A34B-07789E2EBB03}" type="presParOf" srcId="{6C2373BB-0CF3-42C3-A0E0-1A8D8CB45BEC}" destId="{41BF361C-D0FB-4370-937C-A37E6A6A6DA3}" srcOrd="3" destOrd="0" presId="urn:microsoft.com/office/officeart/2005/8/layout/pList1"/>
    <dgm:cxn modelId="{567F801F-67A3-4015-8152-96A8E89C4445}" type="presParOf" srcId="{6C2373BB-0CF3-42C3-A0E0-1A8D8CB45BEC}" destId="{123676DF-CF93-455F-B9F0-5C3A4AC56AEF}" srcOrd="4" destOrd="0" presId="urn:microsoft.com/office/officeart/2005/8/layout/pList1"/>
    <dgm:cxn modelId="{D2D1EDF7-7A1E-46AB-96E6-14011B2E4DE1}" type="presParOf" srcId="{123676DF-CF93-455F-B9F0-5C3A4AC56AEF}" destId="{1A106FB3-E095-4152-9BF4-0332498668D3}" srcOrd="0" destOrd="0" presId="urn:microsoft.com/office/officeart/2005/8/layout/pList1"/>
    <dgm:cxn modelId="{9DAF5796-25D8-48C0-9FBE-2E029C1F3C89}" type="presParOf" srcId="{123676DF-CF93-455F-B9F0-5C3A4AC56AEF}" destId="{C9ED71D9-4835-4FF0-8671-D00D16850103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36CFFF-C5B9-4009-A7E7-EE4A7C4645A2}">
      <dsp:nvSpPr>
        <dsp:cNvPr id="0" name=""/>
        <dsp:cNvSpPr/>
      </dsp:nvSpPr>
      <dsp:spPr>
        <a:xfrm>
          <a:off x="1425" y="81287"/>
          <a:ext cx="2262213" cy="1558665"/>
        </a:xfrm>
        <a:prstGeom prst="roundRect">
          <a:avLst/>
        </a:prstGeom>
        <a:blipFill dpi="0" rotWithShape="1">
          <a:blip xmlns:r="http://schemas.openxmlformats.org/officeDocument/2006/relationships" r:embed="rId1"/>
          <a:srcRect/>
          <a:stretch>
            <a:fillRect l="23" t="23" r="23" b="23"/>
          </a:stretch>
        </a:blipFill>
        <a:ln w="190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FBACCC2-2A19-40BA-9470-A546299B940B}">
      <dsp:nvSpPr>
        <dsp:cNvPr id="0" name=""/>
        <dsp:cNvSpPr/>
      </dsp:nvSpPr>
      <dsp:spPr>
        <a:xfrm>
          <a:off x="1425" y="1639952"/>
          <a:ext cx="2262213" cy="8392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0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Создание благоприятной</a:t>
          </a:r>
          <a:r>
            <a:rPr lang="en-US" sz="14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</a:t>
          </a:r>
          <a:r>
            <a:rPr lang="ru-RU" sz="14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среды для раскрытие потенциала, навыков и движения к успеху</a:t>
          </a:r>
          <a:endParaRPr lang="ru-RU" sz="14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425" y="1639952"/>
        <a:ext cx="2262213" cy="839281"/>
      </dsp:txXfrm>
    </dsp:sp>
    <dsp:sp modelId="{C7793770-628A-4CA7-9940-5D50C0A6993F}">
      <dsp:nvSpPr>
        <dsp:cNvPr id="0" name=""/>
        <dsp:cNvSpPr/>
      </dsp:nvSpPr>
      <dsp:spPr>
        <a:xfrm>
          <a:off x="2489955" y="81287"/>
          <a:ext cx="2262213" cy="1558665"/>
        </a:xfrm>
        <a:prstGeom prst="round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90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460B595-8935-4951-A477-5799F8EC0838}">
      <dsp:nvSpPr>
        <dsp:cNvPr id="0" name=""/>
        <dsp:cNvSpPr/>
      </dsp:nvSpPr>
      <dsp:spPr>
        <a:xfrm>
          <a:off x="2489955" y="1639952"/>
          <a:ext cx="2262213" cy="8392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Поддержка в условиях социальной</a:t>
          </a:r>
          <a:r>
            <a:rPr lang="en-US" sz="14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</a:t>
          </a:r>
          <a:r>
            <a:rPr lang="ru-RU" sz="14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нестабильности</a:t>
          </a:r>
          <a:endParaRPr lang="ru-RU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89955" y="1639952"/>
        <a:ext cx="2262213" cy="839281"/>
      </dsp:txXfrm>
    </dsp:sp>
    <dsp:sp modelId="{1A106FB3-E095-4152-9BF4-0332498668D3}">
      <dsp:nvSpPr>
        <dsp:cNvPr id="0" name=""/>
        <dsp:cNvSpPr/>
      </dsp:nvSpPr>
      <dsp:spPr>
        <a:xfrm>
          <a:off x="4978485" y="81287"/>
          <a:ext cx="2262213" cy="1558665"/>
        </a:xfrm>
        <a:prstGeom prst="roundRect">
          <a:avLst/>
        </a:prstGeom>
        <a:blipFill dpi="0" rotWithShape="1">
          <a:blip xmlns:r="http://schemas.openxmlformats.org/officeDocument/2006/relationships" r:embed="rId3"/>
          <a:srcRect/>
          <a:stretch>
            <a:fillRect l="-13128" t="-7868" r="-13128" b="-7868"/>
          </a:stretch>
        </a:blipFill>
        <a:ln w="190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9ED71D9-4835-4FF0-8671-D00D16850103}">
      <dsp:nvSpPr>
        <dsp:cNvPr id="0" name=""/>
        <dsp:cNvSpPr/>
      </dsp:nvSpPr>
      <dsp:spPr>
        <a:xfrm>
          <a:off x="4978485" y="1639952"/>
          <a:ext cx="2262213" cy="8392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Развитие в условиях высокого уровня миграции</a:t>
          </a:r>
          <a:endParaRPr lang="ru-RU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78485" y="1639952"/>
        <a:ext cx="2262213" cy="8392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A2DF87-E244-45BE-A372-64162888C416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0DEA9D-0487-4418-90B2-7C469A167A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421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DEA9D-0487-4418-90B2-7C469A167A1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841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7012-1907-480A-941F-3C7DA01D1853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3B2E7-25C7-4A4C-82EF-D2A8291DB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077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7012-1907-480A-941F-3C7DA01D1853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3B2E7-25C7-4A4C-82EF-D2A8291DB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116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7012-1907-480A-941F-3C7DA01D1853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3B2E7-25C7-4A4C-82EF-D2A8291DB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677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7012-1907-480A-941F-3C7DA01D1853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3B2E7-25C7-4A4C-82EF-D2A8291DB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673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7012-1907-480A-941F-3C7DA01D1853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3B2E7-25C7-4A4C-82EF-D2A8291DB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117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7012-1907-480A-941F-3C7DA01D1853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3B2E7-25C7-4A4C-82EF-D2A8291DB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211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7012-1907-480A-941F-3C7DA01D1853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3B2E7-25C7-4A4C-82EF-D2A8291DB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816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7012-1907-480A-941F-3C7DA01D1853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3B2E7-25C7-4A4C-82EF-D2A8291DB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285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7012-1907-480A-941F-3C7DA01D1853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3B2E7-25C7-4A4C-82EF-D2A8291DB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495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7012-1907-480A-941F-3C7DA01D1853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3B2E7-25C7-4A4C-82EF-D2A8291DB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644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7012-1907-480A-941F-3C7DA01D1853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3B2E7-25C7-4A4C-82EF-D2A8291DB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714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C7012-1907-480A-941F-3C7DA01D1853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3B2E7-25C7-4A4C-82EF-D2A8291DB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249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8.png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4.e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37.png"/><Relationship Id="rId4" Type="http://schemas.openxmlformats.org/officeDocument/2006/relationships/image" Target="../media/image36.jpeg"/><Relationship Id="rId9" Type="http://schemas.openxmlformats.org/officeDocument/2006/relationships/image" Target="../media/image3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11" Type="http://schemas.openxmlformats.org/officeDocument/2006/relationships/image" Target="../media/image56.jpeg"/><Relationship Id="rId5" Type="http://schemas.openxmlformats.org/officeDocument/2006/relationships/image" Target="../media/image50.png"/><Relationship Id="rId10" Type="http://schemas.openxmlformats.org/officeDocument/2006/relationships/image" Target="../media/image55.jpeg"/><Relationship Id="rId4" Type="http://schemas.openxmlformats.org/officeDocument/2006/relationships/image" Target="../media/image49.jpg"/><Relationship Id="rId9" Type="http://schemas.openxmlformats.org/officeDocument/2006/relationships/image" Target="../media/image5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g"/><Relationship Id="rId7" Type="http://schemas.openxmlformats.org/officeDocument/2006/relationships/image" Target="../media/image6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11" Type="http://schemas.openxmlformats.org/officeDocument/2006/relationships/image" Target="../media/image65.jpeg"/><Relationship Id="rId5" Type="http://schemas.openxmlformats.org/officeDocument/2006/relationships/image" Target="../media/image59.jpeg"/><Relationship Id="rId10" Type="http://schemas.openxmlformats.org/officeDocument/2006/relationships/image" Target="../media/image64.png"/><Relationship Id="rId4" Type="http://schemas.openxmlformats.org/officeDocument/2006/relationships/image" Target="../media/image58.jpeg"/><Relationship Id="rId9" Type="http://schemas.openxmlformats.org/officeDocument/2006/relationships/image" Target="../media/image63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8.png"/><Relationship Id="rId7" Type="http://schemas.openxmlformats.org/officeDocument/2006/relationships/image" Target="../media/image6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5" Type="http://schemas.openxmlformats.org/officeDocument/2006/relationships/image" Target="../media/image67.JPG"/><Relationship Id="rId10" Type="http://schemas.openxmlformats.org/officeDocument/2006/relationships/chart" Target="../charts/chart3.xml"/><Relationship Id="rId4" Type="http://schemas.openxmlformats.org/officeDocument/2006/relationships/image" Target="../media/image66.JPG"/><Relationship Id="rId9" Type="http://schemas.openxmlformats.org/officeDocument/2006/relationships/image" Target="../media/image70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9.jpg"/><Relationship Id="rId7" Type="http://schemas.openxmlformats.org/officeDocument/2006/relationships/diagramColors" Target="../diagrams/colors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eg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-1"/>
            <a:ext cx="9135639" cy="6857999"/>
          </a:xfrm>
          <a:prstGeom prst="rect">
            <a:avLst/>
          </a:prstGeom>
          <a:solidFill>
            <a:srgbClr val="8E61FF"/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588" y="489210"/>
            <a:ext cx="769616" cy="7632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924" y="489734"/>
            <a:ext cx="734002" cy="7417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35" y="310139"/>
            <a:ext cx="725233" cy="96289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663" y="30772"/>
            <a:ext cx="792196" cy="141463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363" y="430233"/>
            <a:ext cx="1163988" cy="8741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06" b="10143"/>
          <a:stretch/>
        </p:blipFill>
        <p:spPr>
          <a:xfrm>
            <a:off x="4664766" y="2021654"/>
            <a:ext cx="4479234" cy="483634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9469" y="2584180"/>
            <a:ext cx="6599207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cap="all" dirty="0" smtClean="0">
                <a:solidFill>
                  <a:schemeClr val="bg1"/>
                </a:solidFill>
                <a:latin typeface="Practice-font" pitchFamily="50" charset="0"/>
                <a:cs typeface="Times New Roman" panose="02020603050405020304" pitchFamily="18" charset="0"/>
              </a:rPr>
              <a:t>Программа наставничества</a:t>
            </a:r>
          </a:p>
          <a:p>
            <a:pPr algn="ctr"/>
            <a:r>
              <a:rPr lang="ru-RU" sz="3200" b="1" dirty="0" smtClean="0">
                <a:solidFill>
                  <a:srgbClr val="FE821E"/>
                </a:solidFill>
                <a:latin typeface="Practice-font" pitchFamily="50" charset="0"/>
                <a:cs typeface="Times New Roman" panose="02020603050405020304" pitchFamily="18" charset="0"/>
              </a:rPr>
              <a:t>«Вклад в будущее: </a:t>
            </a:r>
          </a:p>
          <a:p>
            <a:pPr algn="ctr"/>
            <a:r>
              <a:rPr lang="ru-RU" sz="3200" b="1" dirty="0" smtClean="0">
                <a:solidFill>
                  <a:srgbClr val="FE821E"/>
                </a:solidFill>
                <a:latin typeface="Practice-font" pitchFamily="50" charset="0"/>
                <a:cs typeface="Times New Roman" panose="02020603050405020304" pitchFamily="18" charset="0"/>
              </a:rPr>
              <a:t>развитие поколения </a:t>
            </a:r>
          </a:p>
          <a:p>
            <a:pPr algn="ctr"/>
            <a:r>
              <a:rPr lang="ru-RU" sz="3200" b="1" dirty="0" smtClean="0">
                <a:solidFill>
                  <a:srgbClr val="FE821E"/>
                </a:solidFill>
                <a:latin typeface="Practice-font" pitchFamily="50" charset="0"/>
                <a:cs typeface="Times New Roman" panose="02020603050405020304" pitchFamily="18" charset="0"/>
              </a:rPr>
              <a:t>через наставничество»</a:t>
            </a:r>
          </a:p>
          <a:p>
            <a:endParaRPr lang="ru-RU" sz="2800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9144000" y="882881"/>
            <a:ext cx="3747548" cy="1138773"/>
            <a:chOff x="5434907" y="884005"/>
            <a:chExt cx="3747548" cy="1138773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5434907" y="1007268"/>
              <a:ext cx="3700732" cy="1015509"/>
            </a:xfrm>
            <a:prstGeom prst="rect">
              <a:avLst/>
            </a:prstGeom>
            <a:solidFill>
              <a:srgbClr val="FE821E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438592" y="884005"/>
              <a:ext cx="3743863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latin typeface="Montserrat Alternates" panose="00000800000000000000" pitchFamily="2" charset="-52"/>
                  <a:cs typeface="Times New Roman" panose="02020603050405020304" pitchFamily="18" charset="0"/>
                </a:rPr>
                <a:t>БОГИМОВА</a:t>
              </a:r>
              <a:r>
                <a:rPr lang="ru-RU" sz="3200" b="1" dirty="0" smtClean="0">
                  <a:solidFill>
                    <a:schemeClr val="bg1"/>
                  </a:solidFill>
                  <a:latin typeface="Montserrat Alternates" panose="00000800000000000000" pitchFamily="2" charset="-52"/>
                  <a:cs typeface="Times New Roman" panose="02020603050405020304" pitchFamily="18" charset="0"/>
                </a:rPr>
                <a:t> </a:t>
              </a:r>
            </a:p>
            <a:p>
              <a:pPr algn="ctr"/>
              <a:r>
                <a:rPr lang="ru-RU" b="1" dirty="0" smtClean="0">
                  <a:solidFill>
                    <a:schemeClr val="bg1"/>
                  </a:solidFill>
                  <a:latin typeface="Montserrat Alternates" panose="00000800000000000000" pitchFamily="2" charset="-52"/>
                  <a:cs typeface="Times New Roman" panose="02020603050405020304" pitchFamily="18" charset="0"/>
                </a:rPr>
                <a:t>Анатолина Анатольевна, </a:t>
              </a:r>
            </a:p>
            <a:p>
              <a:pPr algn="ctr"/>
              <a:r>
                <a:rPr lang="ru-RU" b="1" dirty="0" smtClean="0">
                  <a:solidFill>
                    <a:schemeClr val="bg1"/>
                  </a:solidFill>
                  <a:latin typeface="Montserrat Alternates" panose="00000800000000000000" pitchFamily="2" charset="-52"/>
                  <a:cs typeface="Times New Roman" panose="02020603050405020304" pitchFamily="18" charset="0"/>
                </a:rPr>
                <a:t>34 года</a:t>
              </a:r>
              <a:endParaRPr lang="ru-RU" b="1" dirty="0">
                <a:solidFill>
                  <a:schemeClr val="bg1"/>
                </a:solidFill>
                <a:latin typeface="Montserrat Alternates" panose="00000800000000000000" pitchFamily="2" charset="-52"/>
                <a:cs typeface="Times New Roman" panose="02020603050405020304" pitchFamily="18" charset="0"/>
              </a:endParaRPr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78" y="5639211"/>
            <a:ext cx="4640683" cy="1004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65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555 -4.07407E-6 L -0.40555 -4.07407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277" y="1"/>
            <a:ext cx="9135639" cy="6857999"/>
          </a:xfrm>
          <a:prstGeom prst="rect">
            <a:avLst/>
          </a:prstGeom>
          <a:solidFill>
            <a:srgbClr val="8E61FF"/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55275"/>
            <a:ext cx="9144000" cy="1157207"/>
          </a:xfrm>
          <a:prstGeom prst="rect">
            <a:avLst/>
          </a:prstGeom>
          <a:solidFill>
            <a:srgbClr val="FE8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69" y="266153"/>
            <a:ext cx="2721870" cy="9083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7583" y="549212"/>
            <a:ext cx="2587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54084" y="549212"/>
            <a:ext cx="5253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cap="all" dirty="0">
                <a:solidFill>
                  <a:schemeClr val="bg1"/>
                </a:solidFill>
                <a:latin typeface="Century Gothic" panose="020B0502020202020204" pitchFamily="34" charset="0"/>
              </a:rPr>
              <a:t>опыт реализации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6156">
            <a:off x="5644243" y="4527857"/>
            <a:ext cx="1490196" cy="2106209"/>
          </a:xfrm>
          <a:prstGeom prst="rect">
            <a:avLst/>
          </a:prstGeom>
        </p:spPr>
      </p:pic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9782158"/>
              </p:ext>
            </p:extLst>
          </p:nvPr>
        </p:nvGraphicFramePr>
        <p:xfrm>
          <a:off x="7514842" y="4779782"/>
          <a:ext cx="1292728" cy="18291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4" name="Acrobat Document" r:id="rId5" imgW="4533723" imgH="6415677" progId="Acrobat.Document.DC">
                  <p:embed/>
                </p:oleObj>
              </mc:Choice>
              <mc:Fallback>
                <p:oleObj name="Acrobat Document" r:id="rId5" imgW="4533723" imgH="6415677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14842" y="4779782"/>
                        <a:ext cx="1292728" cy="18291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37" y="4534754"/>
            <a:ext cx="2852268" cy="2139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579973" y="135868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u="sng" dirty="0">
                <a:solidFill>
                  <a:srgbClr val="FE82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Наставничество над молодыми специалистами:</a:t>
            </a: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7342269"/>
              </p:ext>
            </p:extLst>
          </p:nvPr>
        </p:nvGraphicFramePr>
        <p:xfrm>
          <a:off x="3521841" y="5261150"/>
          <a:ext cx="1919580" cy="13566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5" name="Acrobat Document" r:id="rId8" imgW="6415686" imgH="4533529" progId="Acrobat.Document.DC">
                  <p:embed/>
                </p:oleObj>
              </mc:Choice>
              <mc:Fallback>
                <p:oleObj name="Acrobat Document" r:id="rId8" imgW="6415686" imgH="4533529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21841" y="5261150"/>
                        <a:ext cx="1919580" cy="13566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Прямоугольник 30"/>
          <p:cNvSpPr/>
          <p:nvPr/>
        </p:nvSpPr>
        <p:spPr>
          <a:xfrm rot="1233979">
            <a:off x="6273917" y="1795483"/>
            <a:ext cx="2154863" cy="269837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0" t="860" r="-5730" b="-860"/>
          <a:stretch/>
        </p:blipFill>
        <p:spPr>
          <a:xfrm>
            <a:off x="6147905" y="1368284"/>
            <a:ext cx="2346825" cy="3128937"/>
          </a:xfrm>
          <a:prstGeom prst="rect">
            <a:avLst/>
          </a:prstGeom>
        </p:spPr>
      </p:pic>
      <p:grpSp>
        <p:nvGrpSpPr>
          <p:cNvPr id="32" name="Группа 31"/>
          <p:cNvGrpSpPr/>
          <p:nvPr/>
        </p:nvGrpSpPr>
        <p:grpSpPr>
          <a:xfrm>
            <a:off x="7060079" y="4224514"/>
            <a:ext cx="1769697" cy="337524"/>
            <a:chOff x="5739804" y="4224514"/>
            <a:chExt cx="1769697" cy="337524"/>
          </a:xfrm>
        </p:grpSpPr>
        <p:grpSp>
          <p:nvGrpSpPr>
            <p:cNvPr id="33" name="Группа 32"/>
            <p:cNvGrpSpPr/>
            <p:nvPr/>
          </p:nvGrpSpPr>
          <p:grpSpPr>
            <a:xfrm>
              <a:off x="5739804" y="4224514"/>
              <a:ext cx="909650" cy="329260"/>
              <a:chOff x="5046285" y="4168051"/>
              <a:chExt cx="909650" cy="329260"/>
            </a:xfrm>
          </p:grpSpPr>
          <p:sp>
            <p:nvSpPr>
              <p:cNvPr id="38" name="Нашивка 37"/>
              <p:cNvSpPr/>
              <p:nvPr/>
            </p:nvSpPr>
            <p:spPr>
              <a:xfrm flipH="1">
                <a:off x="5610878" y="4178134"/>
                <a:ext cx="345057" cy="319177"/>
              </a:xfrm>
              <a:prstGeom prst="chevron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Нашивка 38"/>
              <p:cNvSpPr/>
              <p:nvPr/>
            </p:nvSpPr>
            <p:spPr>
              <a:xfrm flipH="1">
                <a:off x="5324512" y="4173770"/>
                <a:ext cx="345057" cy="319177"/>
              </a:xfrm>
              <a:prstGeom prst="chevron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Нашивка 39"/>
              <p:cNvSpPr/>
              <p:nvPr/>
            </p:nvSpPr>
            <p:spPr>
              <a:xfrm flipH="1">
                <a:off x="5046285" y="4168051"/>
                <a:ext cx="345057" cy="319177"/>
              </a:xfrm>
              <a:prstGeom prst="chevron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" name="Группа 33"/>
            <p:cNvGrpSpPr/>
            <p:nvPr/>
          </p:nvGrpSpPr>
          <p:grpSpPr>
            <a:xfrm>
              <a:off x="6599851" y="4232778"/>
              <a:ext cx="909650" cy="329260"/>
              <a:chOff x="5046285" y="4168051"/>
              <a:chExt cx="909650" cy="329260"/>
            </a:xfrm>
          </p:grpSpPr>
          <p:sp>
            <p:nvSpPr>
              <p:cNvPr id="35" name="Нашивка 34"/>
              <p:cNvSpPr/>
              <p:nvPr/>
            </p:nvSpPr>
            <p:spPr>
              <a:xfrm flipH="1">
                <a:off x="5610878" y="4178134"/>
                <a:ext cx="345057" cy="319177"/>
              </a:xfrm>
              <a:prstGeom prst="chevron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Нашивка 35"/>
              <p:cNvSpPr/>
              <p:nvPr/>
            </p:nvSpPr>
            <p:spPr>
              <a:xfrm flipH="1">
                <a:off x="5324512" y="4173770"/>
                <a:ext cx="345057" cy="319177"/>
              </a:xfrm>
              <a:prstGeom prst="chevron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Нашивка 36"/>
              <p:cNvSpPr/>
              <p:nvPr/>
            </p:nvSpPr>
            <p:spPr>
              <a:xfrm flipH="1">
                <a:off x="5046285" y="4168051"/>
                <a:ext cx="345057" cy="319177"/>
              </a:xfrm>
              <a:prstGeom prst="chevron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1" name="Группа 40"/>
          <p:cNvGrpSpPr/>
          <p:nvPr/>
        </p:nvGrpSpPr>
        <p:grpSpPr>
          <a:xfrm>
            <a:off x="1259667" y="3661055"/>
            <a:ext cx="5681142" cy="923331"/>
            <a:chOff x="1302589" y="3893054"/>
            <a:chExt cx="5672129" cy="609396"/>
          </a:xfrm>
        </p:grpSpPr>
        <p:sp>
          <p:nvSpPr>
            <p:cNvPr id="43" name="TextBox 42"/>
            <p:cNvSpPr txBox="1"/>
            <p:nvPr/>
          </p:nvSpPr>
          <p:spPr>
            <a:xfrm>
              <a:off x="1437625" y="3893054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1302589" y="3905058"/>
              <a:ext cx="5672129" cy="597392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263961" y="3661056"/>
            <a:ext cx="57836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Антоненко Александра, педагог-организатор, 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руководитель отряда юнармейцев 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МБОУ «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Усть-Нерская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СОШ им. И.В. Хоменко» 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98445" y="2031931"/>
            <a:ext cx="567684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Лауреат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 степени в республиканском конкурсе «Хоровод 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дружбы»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Лауреаты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 степени в номинации «Драматический 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театр»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Участие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в международном конкурсе «Праздник Терпсихоры» в г. 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Якутске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Встреча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эстафеты «Знамя Победы» посвященный 80-летию Победы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Участник 4 и 5 Республиканского фестиваля «МУУС УСТАР», лауреат 2 степени, Дипломант 3 степени 25-го Международного фестиваля-конкурса танцевальных коллективов «Праздник Терпсихоры», Победитель Гран-При Международного фестиваля «Русский Харбин 2023» г. Харбин (КНР), участник Республиканского </a:t>
            </a:r>
            <a:r>
              <a:rPr lang="ru-RU" sz="11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Ысыаха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11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Олонхо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2023 г.</a:t>
            </a:r>
            <a:endParaRPr lang="ru-RU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endParaRPr lang="ru-RU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96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35639" cy="6857999"/>
          </a:xfrm>
          <a:prstGeom prst="rect">
            <a:avLst/>
          </a:prstGeom>
          <a:solidFill>
            <a:srgbClr val="8E61FF"/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55275"/>
            <a:ext cx="9144000" cy="1157207"/>
          </a:xfrm>
          <a:prstGeom prst="rect">
            <a:avLst/>
          </a:prstGeom>
          <a:solidFill>
            <a:srgbClr val="FE8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69" y="266153"/>
            <a:ext cx="2721870" cy="9083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7583" y="549212"/>
            <a:ext cx="2587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54084" y="549212"/>
            <a:ext cx="5253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cap="all" dirty="0">
                <a:solidFill>
                  <a:schemeClr val="bg1"/>
                </a:solidFill>
                <a:latin typeface="Century Gothic" panose="020B0502020202020204" pitchFamily="34" charset="0"/>
              </a:rPr>
              <a:t>опыт реализации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8" t="-168" r="11227" b="168"/>
          <a:stretch/>
        </p:blipFill>
        <p:spPr>
          <a:xfrm>
            <a:off x="5880090" y="4850885"/>
            <a:ext cx="2790260" cy="1760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29" t="27210" r="25270" b="24634"/>
          <a:stretch/>
        </p:blipFill>
        <p:spPr>
          <a:xfrm>
            <a:off x="604695" y="4831741"/>
            <a:ext cx="2536386" cy="16445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5" t="30503" r="14863" b="19686"/>
          <a:stretch/>
        </p:blipFill>
        <p:spPr>
          <a:xfrm rot="14972032">
            <a:off x="3726938" y="4928572"/>
            <a:ext cx="1681761" cy="14509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579973" y="155758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u="sng" dirty="0">
                <a:solidFill>
                  <a:srgbClr val="FE82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Наставничество над молодыми специалистами: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7415" y="2440936"/>
            <a:ext cx="53659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</a:rPr>
              <a:t>Абсолютный победитель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</a:rPr>
              <a:t>в муниципальном конкурсе «Самый классный </a:t>
            </a:r>
            <a:r>
              <a:rPr lang="ru-RU" sz="1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</a:rPr>
              <a:t>Классный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</a:rPr>
              <a:t>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</a:rPr>
              <a:t>– 2024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</a:rPr>
              <a:t>»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Участник II республиканского конкурса профессионального мастерства «Классный руководитель 2025 года» </a:t>
            </a:r>
            <a:endParaRPr lang="ru-RU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1233979">
            <a:off x="6273917" y="1795483"/>
            <a:ext cx="2154863" cy="269837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91"/>
          <a:stretch/>
        </p:blipFill>
        <p:spPr>
          <a:xfrm>
            <a:off x="6125430" y="2027208"/>
            <a:ext cx="2293198" cy="2406608"/>
          </a:xfrm>
          <a:prstGeom prst="rect">
            <a:avLst/>
          </a:prstGeom>
        </p:spPr>
      </p:pic>
      <p:grpSp>
        <p:nvGrpSpPr>
          <p:cNvPr id="29" name="Группа 28"/>
          <p:cNvGrpSpPr/>
          <p:nvPr/>
        </p:nvGrpSpPr>
        <p:grpSpPr>
          <a:xfrm>
            <a:off x="7060079" y="4224514"/>
            <a:ext cx="1769697" cy="337524"/>
            <a:chOff x="5739804" y="4224514"/>
            <a:chExt cx="1769697" cy="337524"/>
          </a:xfrm>
        </p:grpSpPr>
        <p:grpSp>
          <p:nvGrpSpPr>
            <p:cNvPr id="22" name="Группа 21"/>
            <p:cNvGrpSpPr/>
            <p:nvPr/>
          </p:nvGrpSpPr>
          <p:grpSpPr>
            <a:xfrm>
              <a:off x="5739804" y="4224514"/>
              <a:ext cx="909650" cy="329260"/>
              <a:chOff x="5046285" y="4168051"/>
              <a:chExt cx="909650" cy="329260"/>
            </a:xfrm>
          </p:grpSpPr>
          <p:sp>
            <p:nvSpPr>
              <p:cNvPr id="19" name="Нашивка 18"/>
              <p:cNvSpPr/>
              <p:nvPr/>
            </p:nvSpPr>
            <p:spPr>
              <a:xfrm flipH="1">
                <a:off x="5610878" y="4178134"/>
                <a:ext cx="345057" cy="319177"/>
              </a:xfrm>
              <a:prstGeom prst="chevron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Нашивка 19"/>
              <p:cNvSpPr/>
              <p:nvPr/>
            </p:nvSpPr>
            <p:spPr>
              <a:xfrm flipH="1">
                <a:off x="5324512" y="4173770"/>
                <a:ext cx="345057" cy="319177"/>
              </a:xfrm>
              <a:prstGeom prst="chevron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Нашивка 20"/>
              <p:cNvSpPr/>
              <p:nvPr/>
            </p:nvSpPr>
            <p:spPr>
              <a:xfrm flipH="1">
                <a:off x="5046285" y="4168051"/>
                <a:ext cx="345057" cy="319177"/>
              </a:xfrm>
              <a:prstGeom prst="chevron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4" name="Группа 23"/>
            <p:cNvGrpSpPr/>
            <p:nvPr/>
          </p:nvGrpSpPr>
          <p:grpSpPr>
            <a:xfrm>
              <a:off x="6599851" y="4232778"/>
              <a:ext cx="909650" cy="329260"/>
              <a:chOff x="5046285" y="4168051"/>
              <a:chExt cx="909650" cy="329260"/>
            </a:xfrm>
          </p:grpSpPr>
          <p:sp>
            <p:nvSpPr>
              <p:cNvPr id="25" name="Нашивка 24"/>
              <p:cNvSpPr/>
              <p:nvPr/>
            </p:nvSpPr>
            <p:spPr>
              <a:xfrm flipH="1">
                <a:off x="5610878" y="4178134"/>
                <a:ext cx="345057" cy="319177"/>
              </a:xfrm>
              <a:prstGeom prst="chevron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Нашивка 25"/>
              <p:cNvSpPr/>
              <p:nvPr/>
            </p:nvSpPr>
            <p:spPr>
              <a:xfrm flipH="1">
                <a:off x="5324512" y="4173770"/>
                <a:ext cx="345057" cy="319177"/>
              </a:xfrm>
              <a:prstGeom prst="chevron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Нашивка 26"/>
              <p:cNvSpPr/>
              <p:nvPr/>
            </p:nvSpPr>
            <p:spPr>
              <a:xfrm flipH="1">
                <a:off x="5046285" y="4168051"/>
                <a:ext cx="345057" cy="319177"/>
              </a:xfrm>
              <a:prstGeom prst="chevron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8" name="Прямоугольник 27"/>
          <p:cNvSpPr/>
          <p:nvPr/>
        </p:nvSpPr>
        <p:spPr>
          <a:xfrm>
            <a:off x="1437626" y="3905058"/>
            <a:ext cx="5393830" cy="59739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437625" y="3893054"/>
            <a:ext cx="55370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Лупенко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Маргарита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педагог-психолог 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МБОУ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«</a:t>
            </a:r>
            <a:r>
              <a:rPr lang="ru-RU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Усть-Нерская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СОШ им. И.В. Хоменко» </a:t>
            </a:r>
          </a:p>
          <a:p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46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3570"/>
            <a:ext cx="9135639" cy="6857999"/>
          </a:xfrm>
          <a:prstGeom prst="rect">
            <a:avLst/>
          </a:prstGeom>
          <a:solidFill>
            <a:srgbClr val="8E61FF"/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55275"/>
            <a:ext cx="9144000" cy="1157207"/>
          </a:xfrm>
          <a:prstGeom prst="rect">
            <a:avLst/>
          </a:prstGeom>
          <a:solidFill>
            <a:srgbClr val="FE8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69" y="266153"/>
            <a:ext cx="2721870" cy="9083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7583" y="549212"/>
            <a:ext cx="2587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54084" y="549212"/>
            <a:ext cx="5253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cap="all" dirty="0">
                <a:solidFill>
                  <a:schemeClr val="bg1"/>
                </a:solidFill>
                <a:latin typeface="Century Gothic" panose="020B0502020202020204" pitchFamily="34" charset="0"/>
              </a:rPr>
              <a:t>опыт реализации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79973" y="155758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u="sng" dirty="0" smtClean="0">
                <a:solidFill>
                  <a:srgbClr val="FE82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Реверсивное наставничество </a:t>
            </a:r>
            <a:r>
              <a:rPr lang="ru-RU" u="sng" dirty="0">
                <a:solidFill>
                  <a:srgbClr val="FE82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над </a:t>
            </a:r>
            <a:endParaRPr lang="ru-RU" u="sng" dirty="0" smtClean="0">
              <a:solidFill>
                <a:srgbClr val="FE82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r>
              <a:rPr lang="ru-RU" u="sng" dirty="0" smtClean="0">
                <a:solidFill>
                  <a:srgbClr val="FE82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специалистами</a:t>
            </a:r>
            <a:r>
              <a:rPr lang="ru-RU" u="sng" dirty="0">
                <a:solidFill>
                  <a:srgbClr val="FE82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:</a:t>
            </a:r>
          </a:p>
        </p:txBody>
      </p:sp>
      <p:sp>
        <p:nvSpPr>
          <p:cNvPr id="31" name="Прямоугольник 30"/>
          <p:cNvSpPr/>
          <p:nvPr/>
        </p:nvSpPr>
        <p:spPr>
          <a:xfrm rot="1233979">
            <a:off x="6273917" y="1795483"/>
            <a:ext cx="2154863" cy="269837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534281" y="2276103"/>
            <a:ext cx="56892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Диплом 2 степени в муниципальном этапе НПК «Навигаторы детства – новая философия воспитания: Республика Саха (Якутия)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Почетная грамота Министерства образования и науки РС(Я)</a:t>
            </a:r>
            <a:endParaRPr lang="ru-RU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799" y="4651753"/>
            <a:ext cx="3329399" cy="1867584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3" t="23221" r="11813" b="24334"/>
          <a:stretch/>
        </p:blipFill>
        <p:spPr>
          <a:xfrm>
            <a:off x="4958626" y="1451039"/>
            <a:ext cx="1403483" cy="76276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15"/>
          <a:stretch/>
        </p:blipFill>
        <p:spPr>
          <a:xfrm>
            <a:off x="6229550" y="1571074"/>
            <a:ext cx="2111986" cy="2705755"/>
          </a:xfrm>
          <a:prstGeom prst="rect">
            <a:avLst/>
          </a:prstGeom>
        </p:spPr>
      </p:pic>
      <p:grpSp>
        <p:nvGrpSpPr>
          <p:cNvPr id="32" name="Группа 31"/>
          <p:cNvGrpSpPr/>
          <p:nvPr/>
        </p:nvGrpSpPr>
        <p:grpSpPr>
          <a:xfrm>
            <a:off x="7060079" y="4126767"/>
            <a:ext cx="1769697" cy="337524"/>
            <a:chOff x="5739804" y="4224514"/>
            <a:chExt cx="1769697" cy="337524"/>
          </a:xfrm>
        </p:grpSpPr>
        <p:grpSp>
          <p:nvGrpSpPr>
            <p:cNvPr id="33" name="Группа 32"/>
            <p:cNvGrpSpPr/>
            <p:nvPr/>
          </p:nvGrpSpPr>
          <p:grpSpPr>
            <a:xfrm>
              <a:off x="5739804" y="4224514"/>
              <a:ext cx="909650" cy="329260"/>
              <a:chOff x="5046285" y="4168051"/>
              <a:chExt cx="909650" cy="329260"/>
            </a:xfrm>
          </p:grpSpPr>
          <p:sp>
            <p:nvSpPr>
              <p:cNvPr id="38" name="Нашивка 37"/>
              <p:cNvSpPr/>
              <p:nvPr/>
            </p:nvSpPr>
            <p:spPr>
              <a:xfrm flipH="1">
                <a:off x="5610878" y="4178134"/>
                <a:ext cx="345057" cy="319177"/>
              </a:xfrm>
              <a:prstGeom prst="chevron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Нашивка 38"/>
              <p:cNvSpPr/>
              <p:nvPr/>
            </p:nvSpPr>
            <p:spPr>
              <a:xfrm flipH="1">
                <a:off x="5324512" y="4173770"/>
                <a:ext cx="345057" cy="319177"/>
              </a:xfrm>
              <a:prstGeom prst="chevron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Нашивка 39"/>
              <p:cNvSpPr/>
              <p:nvPr/>
            </p:nvSpPr>
            <p:spPr>
              <a:xfrm flipH="1">
                <a:off x="5046285" y="4168051"/>
                <a:ext cx="345057" cy="319177"/>
              </a:xfrm>
              <a:prstGeom prst="chevron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" name="Группа 33"/>
            <p:cNvGrpSpPr/>
            <p:nvPr/>
          </p:nvGrpSpPr>
          <p:grpSpPr>
            <a:xfrm>
              <a:off x="6599851" y="4232778"/>
              <a:ext cx="909650" cy="329260"/>
              <a:chOff x="5046285" y="4168051"/>
              <a:chExt cx="909650" cy="329260"/>
            </a:xfrm>
          </p:grpSpPr>
          <p:sp>
            <p:nvSpPr>
              <p:cNvPr id="35" name="Нашивка 34"/>
              <p:cNvSpPr/>
              <p:nvPr/>
            </p:nvSpPr>
            <p:spPr>
              <a:xfrm flipH="1">
                <a:off x="5610878" y="4178134"/>
                <a:ext cx="345057" cy="319177"/>
              </a:xfrm>
              <a:prstGeom prst="chevron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Нашивка 35"/>
              <p:cNvSpPr/>
              <p:nvPr/>
            </p:nvSpPr>
            <p:spPr>
              <a:xfrm flipH="1">
                <a:off x="5324512" y="4173770"/>
                <a:ext cx="345057" cy="319177"/>
              </a:xfrm>
              <a:prstGeom prst="chevron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Нашивка 36"/>
              <p:cNvSpPr/>
              <p:nvPr/>
            </p:nvSpPr>
            <p:spPr>
              <a:xfrm flipH="1">
                <a:off x="5046285" y="4168051"/>
                <a:ext cx="345057" cy="319177"/>
              </a:xfrm>
              <a:prstGeom prst="chevron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1" name="Группа 40"/>
          <p:cNvGrpSpPr/>
          <p:nvPr/>
        </p:nvGrpSpPr>
        <p:grpSpPr>
          <a:xfrm>
            <a:off x="1121434" y="3584662"/>
            <a:ext cx="5853285" cy="692167"/>
            <a:chOff x="1302589" y="3893054"/>
            <a:chExt cx="5672129" cy="609396"/>
          </a:xfrm>
        </p:grpSpPr>
        <p:sp>
          <p:nvSpPr>
            <p:cNvPr id="42" name="Прямоугольник 41"/>
            <p:cNvSpPr/>
            <p:nvPr/>
          </p:nvSpPr>
          <p:spPr>
            <a:xfrm>
              <a:off x="1302589" y="3905058"/>
              <a:ext cx="5672129" cy="597392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437625" y="3893054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236259" y="3630498"/>
            <a:ext cx="5783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Наталья Кулешова, советник директора по ВР МБОУ «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Усть-Нерская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СОШ им. И.В. Хоменко» 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" t="9210" r="1174" b="45028"/>
          <a:stretch/>
        </p:blipFill>
        <p:spPr>
          <a:xfrm>
            <a:off x="261650" y="5078643"/>
            <a:ext cx="2269217" cy="1400620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7154559" y="4781085"/>
            <a:ext cx="206702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Сопровождение команды </a:t>
            </a:r>
            <a:r>
              <a:rPr lang="ru-RU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советников Оймяконского улуса в зональном семинар-практикуме заречной группы районов Республики Саха (Якутия) </a:t>
            </a:r>
            <a:r>
              <a:rPr lang="ru-RU" sz="1200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п.Чурапча</a:t>
            </a:r>
            <a:endParaRPr lang="ru-RU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52" t="915" r="-241" b="783"/>
          <a:stretch/>
        </p:blipFill>
        <p:spPr>
          <a:xfrm>
            <a:off x="2097186" y="4503301"/>
            <a:ext cx="1154536" cy="16664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7" t="4966" r="12176" b="5359"/>
          <a:stretch/>
        </p:blipFill>
        <p:spPr>
          <a:xfrm rot="1082129">
            <a:off x="2711159" y="4811075"/>
            <a:ext cx="1182453" cy="1693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21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-1"/>
            <a:ext cx="9135639" cy="6857999"/>
          </a:xfrm>
          <a:prstGeom prst="rect">
            <a:avLst/>
          </a:prstGeom>
          <a:solidFill>
            <a:srgbClr val="8E61FF"/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400205" y="1072432"/>
            <a:ext cx="4327588" cy="540105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155275"/>
            <a:ext cx="9144000" cy="1157207"/>
          </a:xfrm>
          <a:prstGeom prst="rect">
            <a:avLst/>
          </a:prstGeom>
          <a:solidFill>
            <a:srgbClr val="FE8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69" y="266153"/>
            <a:ext cx="2721870" cy="9083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7583" y="549212"/>
            <a:ext cx="2587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10" y="4903693"/>
            <a:ext cx="2045252" cy="153393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80"/>
          <a:stretch/>
        </p:blipFill>
        <p:spPr>
          <a:xfrm>
            <a:off x="2469481" y="4977573"/>
            <a:ext cx="4189036" cy="142941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007" y="1415875"/>
            <a:ext cx="787162" cy="78716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278" y="3201171"/>
            <a:ext cx="2037981" cy="1550156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59" y="1431061"/>
            <a:ext cx="2058603" cy="1543953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723" y="4961090"/>
            <a:ext cx="2016536" cy="151240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279" y="1466368"/>
            <a:ext cx="2025884" cy="15250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10" y="3165310"/>
            <a:ext cx="2045252" cy="153393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88" b="11482"/>
          <a:stretch/>
        </p:blipFill>
        <p:spPr>
          <a:xfrm>
            <a:off x="2469480" y="3342632"/>
            <a:ext cx="4189037" cy="156106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400204" y="2160572"/>
            <a:ext cx="42583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FF6F57"/>
                </a:solidFill>
                <a:latin typeface="Century Gothic" panose="020B0502020202020204" pitchFamily="34" charset="0"/>
              </a:rPr>
              <a:t>Организатор Сентябрьского совещания </a:t>
            </a:r>
            <a:r>
              <a:rPr lang="ru-RU" sz="1200" dirty="0">
                <a:solidFill>
                  <a:srgbClr val="FF6F57"/>
                </a:solidFill>
                <a:latin typeface="Century Gothic" panose="020B0502020202020204" pitchFamily="34" charset="0"/>
              </a:rPr>
              <a:t>отдела воспитания «Векторы развития воспитания муниципального </a:t>
            </a:r>
            <a:r>
              <a:rPr lang="ru-RU" sz="1200" dirty="0" smtClean="0">
                <a:solidFill>
                  <a:srgbClr val="FF6F57"/>
                </a:solidFill>
                <a:latin typeface="Century Gothic" panose="020B0502020202020204" pitchFamily="34" charset="0"/>
              </a:rPr>
              <a:t>района </a:t>
            </a:r>
            <a:r>
              <a:rPr lang="ru-RU" sz="1200" dirty="0">
                <a:solidFill>
                  <a:srgbClr val="FF6F57"/>
                </a:solidFill>
                <a:latin typeface="Century Gothic" panose="020B0502020202020204" pitchFamily="34" charset="0"/>
              </a:rPr>
              <a:t>«</a:t>
            </a:r>
            <a:r>
              <a:rPr lang="ru-RU" sz="1200" dirty="0" err="1">
                <a:solidFill>
                  <a:srgbClr val="FF6F57"/>
                </a:solidFill>
                <a:latin typeface="Century Gothic" panose="020B0502020202020204" pitchFamily="34" charset="0"/>
              </a:rPr>
              <a:t>Оймяконский</a:t>
            </a:r>
            <a:r>
              <a:rPr lang="ru-RU" sz="1200" dirty="0">
                <a:solidFill>
                  <a:srgbClr val="FF6F57"/>
                </a:solidFill>
                <a:latin typeface="Century Gothic" panose="020B0502020202020204" pitchFamily="34" charset="0"/>
              </a:rPr>
              <a:t> улус</a:t>
            </a:r>
            <a:r>
              <a:rPr lang="ru-RU" sz="1200" dirty="0" smtClean="0">
                <a:solidFill>
                  <a:srgbClr val="FF6F57"/>
                </a:solidFill>
                <a:latin typeface="Century Gothic" panose="020B0502020202020204" pitchFamily="34" charset="0"/>
              </a:rPr>
              <a:t>» и февральского совещания работников сферы образования МР «</a:t>
            </a:r>
            <a:r>
              <a:rPr lang="ru-RU" sz="1200" dirty="0" err="1" smtClean="0">
                <a:solidFill>
                  <a:srgbClr val="FF6F57"/>
                </a:solidFill>
                <a:latin typeface="Century Gothic" panose="020B0502020202020204" pitchFamily="34" charset="0"/>
              </a:rPr>
              <a:t>Оймяконский</a:t>
            </a:r>
            <a:r>
              <a:rPr lang="ru-RU" sz="1200" dirty="0" smtClean="0">
                <a:solidFill>
                  <a:srgbClr val="FF6F57"/>
                </a:solidFill>
                <a:latin typeface="Century Gothic" panose="020B0502020202020204" pitchFamily="34" charset="0"/>
              </a:rPr>
              <a:t> улус»</a:t>
            </a:r>
            <a:endParaRPr lang="ru-RU" sz="1200" dirty="0">
              <a:solidFill>
                <a:srgbClr val="FF6F57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54084" y="549212"/>
            <a:ext cx="5253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cap="all" dirty="0">
                <a:solidFill>
                  <a:schemeClr val="bg1"/>
                </a:solidFill>
                <a:latin typeface="Century Gothic" panose="020B0502020202020204" pitchFamily="34" charset="0"/>
              </a:rPr>
              <a:t>опыт реализации</a:t>
            </a:r>
          </a:p>
        </p:txBody>
      </p:sp>
    </p:spTree>
    <p:extLst>
      <p:ext uri="{BB962C8B-B14F-4D97-AF65-F5344CB8AC3E}">
        <p14:creationId xmlns:p14="http://schemas.microsoft.com/office/powerpoint/2010/main" val="269486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-1"/>
            <a:ext cx="9135639" cy="6857999"/>
          </a:xfrm>
          <a:prstGeom prst="rect">
            <a:avLst/>
          </a:prstGeom>
          <a:solidFill>
            <a:srgbClr val="8E61FF"/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55275"/>
            <a:ext cx="9144000" cy="1157207"/>
          </a:xfrm>
          <a:prstGeom prst="rect">
            <a:avLst/>
          </a:prstGeom>
          <a:solidFill>
            <a:srgbClr val="FE8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69" y="266153"/>
            <a:ext cx="2721870" cy="9083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7583" y="549212"/>
            <a:ext cx="2587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54084" y="549212"/>
            <a:ext cx="5253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cap="all" dirty="0">
                <a:solidFill>
                  <a:schemeClr val="bg1"/>
                </a:solidFill>
                <a:latin typeface="Century Gothic" panose="020B0502020202020204" pitchFamily="34" charset="0"/>
              </a:rPr>
              <a:t>опыт реализации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62903" y="2494357"/>
            <a:ext cx="4207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Режиссер-постановщик 50-летнего </a:t>
            </a:r>
            <a:r>
              <a:rPr lang="ru-RU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Юбилейного мероприятия школы Героя России И.В. Хоменко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0" r="10970" b="9606"/>
          <a:stretch/>
        </p:blipFill>
        <p:spPr>
          <a:xfrm>
            <a:off x="361931" y="4427628"/>
            <a:ext cx="4374138" cy="195979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818" y="3057823"/>
            <a:ext cx="2073251" cy="11662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31" y="3057823"/>
            <a:ext cx="2123473" cy="116764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18" y="1421596"/>
            <a:ext cx="905949" cy="977332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4736069" y="2254033"/>
            <a:ext cx="41393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Организация встречи эстафеты «Знамя Победы» посвященный 80-летию Победы.</a:t>
            </a:r>
          </a:p>
          <a:p>
            <a:pPr algn="ctr"/>
            <a:endParaRPr lang="ru-RU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71"/>
          <a:stretch/>
        </p:blipFill>
        <p:spPr>
          <a:xfrm>
            <a:off x="4935858" y="2798797"/>
            <a:ext cx="1869866" cy="115511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6" r="11248" b="11631"/>
          <a:stretch/>
        </p:blipFill>
        <p:spPr>
          <a:xfrm>
            <a:off x="7005513" y="2798797"/>
            <a:ext cx="1732085" cy="115511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37" t="24886" r="35730" b="23542"/>
          <a:stretch/>
        </p:blipFill>
        <p:spPr>
          <a:xfrm>
            <a:off x="4935858" y="4133559"/>
            <a:ext cx="3865242" cy="240975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38492" y="1351040"/>
            <a:ext cx="1794723" cy="12681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386" y="1412409"/>
            <a:ext cx="1547687" cy="980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63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35639" cy="6857999"/>
          </a:xfrm>
          <a:prstGeom prst="rect">
            <a:avLst/>
          </a:prstGeom>
          <a:solidFill>
            <a:srgbClr val="8E61FF"/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55275"/>
            <a:ext cx="9144000" cy="1157207"/>
          </a:xfrm>
          <a:prstGeom prst="rect">
            <a:avLst/>
          </a:prstGeom>
          <a:solidFill>
            <a:srgbClr val="FE8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69" y="266153"/>
            <a:ext cx="2721870" cy="9083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7583" y="549212"/>
            <a:ext cx="2587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064601" y="289363"/>
            <a:ext cx="58400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cap="all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МОНИТОРИНГ КАЧЕСТВА и количества</a:t>
            </a:r>
            <a:endParaRPr lang="ru-RU" sz="2800" b="1" cap="all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305" y="5136487"/>
            <a:ext cx="3122168" cy="1415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548" y="5122957"/>
            <a:ext cx="3135136" cy="1428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839" y="3514690"/>
            <a:ext cx="912840" cy="878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764207" y="4507149"/>
            <a:ext cx="6140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err="1" smtClean="0">
                <a:latin typeface="Century Gothic" panose="020B0502020202020204" pitchFamily="34" charset="0"/>
              </a:rPr>
              <a:t>AhaSlides</a:t>
            </a:r>
            <a:r>
              <a:rPr lang="ru-RU" sz="1200" b="1" dirty="0" smtClean="0">
                <a:latin typeface="Century Gothic" panose="020B0502020202020204" pitchFamily="34" charset="0"/>
              </a:rPr>
              <a:t> и </a:t>
            </a:r>
            <a:r>
              <a:rPr lang="ru-RU" sz="1200" b="1" dirty="0" err="1" smtClean="0">
                <a:latin typeface="Century Gothic" panose="020B0502020202020204" pitchFamily="34" charset="0"/>
              </a:rPr>
              <a:t>Юнислайд</a:t>
            </a:r>
            <a:r>
              <a:rPr lang="ru-RU" sz="1200" dirty="0">
                <a:latin typeface="Century Gothic" panose="020B0502020202020204" pitchFamily="34" charset="0"/>
              </a:rPr>
              <a:t> — это </a:t>
            </a:r>
            <a:r>
              <a:rPr lang="ru-RU" sz="1200" b="1" dirty="0" smtClean="0">
                <a:latin typeface="Century Gothic" panose="020B0502020202020204" pitchFamily="34" charset="0"/>
              </a:rPr>
              <a:t>платформы </a:t>
            </a:r>
            <a:r>
              <a:rPr lang="ru-RU" sz="1200" b="1" dirty="0">
                <a:latin typeface="Century Gothic" panose="020B0502020202020204" pitchFamily="34" charset="0"/>
              </a:rPr>
              <a:t>для создания интерактивных презентаций</a:t>
            </a:r>
            <a:r>
              <a:rPr lang="ru-RU" sz="1200" dirty="0">
                <a:latin typeface="Century Gothic" panose="020B0502020202020204" pitchFamily="34" charset="0"/>
              </a:rPr>
              <a:t> с опросами, облаком слов, открытыми вопросами и другими типами слайдов.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47101" y="1348931"/>
            <a:ext cx="4315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ФОРМЫ МОНИТОРИНГА И ОПРОСА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275" y="3492900"/>
            <a:ext cx="1778000" cy="1000125"/>
          </a:xfrm>
          <a:prstGeom prst="rect">
            <a:avLst/>
          </a:prstGeom>
        </p:spPr>
      </p:pic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2535889499"/>
              </p:ext>
            </p:extLst>
          </p:nvPr>
        </p:nvGraphicFramePr>
        <p:xfrm>
          <a:off x="6562706" y="1832402"/>
          <a:ext cx="2139860" cy="2447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839" y="1803873"/>
            <a:ext cx="3187626" cy="1533263"/>
          </a:xfrm>
          <a:prstGeom prst="rect">
            <a:avLst/>
          </a:prstGeom>
        </p:spPr>
      </p:pic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val="3373578736"/>
              </p:ext>
            </p:extLst>
          </p:nvPr>
        </p:nvGraphicFramePr>
        <p:xfrm>
          <a:off x="95639" y="1731171"/>
          <a:ext cx="2590345" cy="4809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extLst>
      <p:ext uri="{BB962C8B-B14F-4D97-AF65-F5344CB8AC3E}">
        <p14:creationId xmlns:p14="http://schemas.microsoft.com/office/powerpoint/2010/main" val="408095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-1"/>
            <a:ext cx="9135639" cy="6857999"/>
          </a:xfrm>
          <a:prstGeom prst="rect">
            <a:avLst/>
          </a:prstGeom>
          <a:solidFill>
            <a:srgbClr val="8E61FF"/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55275"/>
            <a:ext cx="9144000" cy="1157207"/>
          </a:xfrm>
          <a:prstGeom prst="rect">
            <a:avLst/>
          </a:prstGeom>
          <a:solidFill>
            <a:srgbClr val="FE8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69" y="266153"/>
            <a:ext cx="2721870" cy="90830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66" t="17351" r="21604" b="34259"/>
          <a:stretch/>
        </p:blipFill>
        <p:spPr>
          <a:xfrm>
            <a:off x="5653926" y="4666727"/>
            <a:ext cx="3053526" cy="18374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741492" y="618224"/>
            <a:ext cx="2587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cap="all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Аннотация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29" name="Схема 28"/>
          <p:cNvGraphicFramePr/>
          <p:nvPr>
            <p:extLst>
              <p:ext uri="{D42A27DB-BD31-4B8C-83A1-F6EECF244321}">
                <p14:modId xmlns:p14="http://schemas.microsoft.com/office/powerpoint/2010/main" val="1485418651"/>
              </p:ext>
            </p:extLst>
          </p:nvPr>
        </p:nvGraphicFramePr>
        <p:xfrm>
          <a:off x="979688" y="2191126"/>
          <a:ext cx="7242125" cy="2560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3322196" y="1926065"/>
            <a:ext cx="2557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Сроки реализации – 1 год</a:t>
            </a:r>
            <a:endParaRPr lang="ru-RU" sz="1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22047" y="5985016"/>
            <a:ext cx="5757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ЦЕЛЬ</a:t>
            </a: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30490" y="6109859"/>
            <a:ext cx="1428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МЕЧТА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16200000">
            <a:off x="3258280" y="5354558"/>
            <a:ext cx="902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ПЛАН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4528" y="6070626"/>
            <a:ext cx="20217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EC8C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ДЕЙСТВИЕ</a:t>
            </a:r>
            <a:endParaRPr lang="ru-RU" sz="1400" b="1" dirty="0">
              <a:solidFill>
                <a:srgbClr val="EC8C4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868063" y="4933876"/>
            <a:ext cx="23358" cy="197329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3263917" y="6644241"/>
            <a:ext cx="5880083" cy="1741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4752994" y="5400762"/>
            <a:ext cx="923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ВРЕМЯ</a:t>
            </a:r>
            <a:endParaRPr lang="ru-RU" sz="14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91315" y="5432015"/>
            <a:ext cx="1324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РАЗВИТИЕ</a:t>
            </a:r>
            <a:endParaRPr lang="ru-RU" sz="1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6200000">
            <a:off x="4519320" y="5369946"/>
            <a:ext cx="1899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ПУТЬ К УСПЕХУ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-662731" y="5127248"/>
            <a:ext cx="18694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РЕАЛЬНОСТЬ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253150" y="6209887"/>
            <a:ext cx="1494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ДОСТИЖЕНИЕ</a:t>
            </a:r>
            <a:endParaRPr lang="ru-RU" sz="10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6179" y="5867519"/>
            <a:ext cx="9813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СВОБОДА</a:t>
            </a:r>
            <a:endParaRPr lang="ru-RU" sz="1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66048" y="1347441"/>
            <a:ext cx="68694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srgbClr val="FE821E"/>
                </a:solidFill>
                <a:latin typeface="Practice-font" pitchFamily="50" charset="0"/>
                <a:cs typeface="Times New Roman" panose="02020603050405020304" pitchFamily="18" charset="0"/>
              </a:rPr>
              <a:t>«Вклад в будущее: </a:t>
            </a:r>
          </a:p>
          <a:p>
            <a:pPr lvl="0" algn="ctr"/>
            <a:r>
              <a:rPr lang="ru-RU" b="1" dirty="0">
                <a:solidFill>
                  <a:srgbClr val="FE821E"/>
                </a:solidFill>
                <a:latin typeface="Practice-font" pitchFamily="50" charset="0"/>
                <a:cs typeface="Times New Roman" panose="02020603050405020304" pitchFamily="18" charset="0"/>
              </a:rPr>
              <a:t>развитие поколения </a:t>
            </a:r>
            <a:r>
              <a:rPr lang="ru-RU" b="1" dirty="0" smtClean="0">
                <a:solidFill>
                  <a:srgbClr val="FE821E"/>
                </a:solidFill>
                <a:latin typeface="Practice-font" pitchFamily="50" charset="0"/>
                <a:cs typeface="Times New Roman" panose="02020603050405020304" pitchFamily="18" charset="0"/>
              </a:rPr>
              <a:t>через наставничество»              </a:t>
            </a:r>
            <a:endParaRPr lang="ru-RU" b="1" dirty="0">
              <a:solidFill>
                <a:srgbClr val="FE821E"/>
              </a:solidFill>
              <a:latin typeface="Practice-font" pitchFamily="50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60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-1"/>
            <a:ext cx="9135639" cy="6857999"/>
          </a:xfrm>
          <a:prstGeom prst="rect">
            <a:avLst/>
          </a:prstGeom>
          <a:solidFill>
            <a:srgbClr val="8E61FF"/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55275"/>
            <a:ext cx="9144000" cy="1157207"/>
          </a:xfrm>
          <a:prstGeom prst="rect">
            <a:avLst/>
          </a:prstGeom>
          <a:solidFill>
            <a:srgbClr val="FE8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69" y="266153"/>
            <a:ext cx="2721870" cy="9083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7583" y="549212"/>
            <a:ext cx="2587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54084" y="549212"/>
            <a:ext cx="5253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cap="all" dirty="0">
                <a:solidFill>
                  <a:schemeClr val="bg1"/>
                </a:solidFill>
                <a:latin typeface="Century Gothic" panose="020B0502020202020204" pitchFamily="34" charset="0"/>
              </a:rPr>
              <a:t>описание </a:t>
            </a:r>
            <a:r>
              <a:rPr lang="ru-RU" sz="2800" b="1" cap="all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проблемы</a:t>
            </a:r>
            <a:endParaRPr lang="ru-RU" sz="2800" b="1" cap="all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8793" y="1493264"/>
            <a:ext cx="8596818" cy="52322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Нестабильность</a:t>
            </a: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ru-RU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промышленного населения и обучающихся, затрудняющая  </a:t>
            </a: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долгосрочное </a:t>
            </a:r>
            <a:r>
              <a:rPr lang="ru-RU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развитие и формирование сплоченного сообщества в </a:t>
            </a:r>
            <a:r>
              <a:rPr lang="ru-RU" sz="1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Оймяконском</a:t>
            </a:r>
            <a:r>
              <a:rPr lang="ru-RU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улусе.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61">
            <a:off x="3434835" y="4597053"/>
            <a:ext cx="1375943" cy="1633918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700847"/>
              </p:ext>
            </p:extLst>
          </p:nvPr>
        </p:nvGraphicFramePr>
        <p:xfrm>
          <a:off x="360983" y="2887785"/>
          <a:ext cx="3059590" cy="3561196"/>
        </p:xfrm>
        <a:graphic>
          <a:graphicData uri="http://schemas.openxmlformats.org/drawingml/2006/table">
            <a:tbl>
              <a:tbl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{284E427A-3D55-4303-BF80-6455036E1DE7}</a:tableStyleId>
              </a:tblPr>
              <a:tblGrid>
                <a:gridCol w="2576178"/>
                <a:gridCol w="483412"/>
              </a:tblGrid>
              <a:tr h="76188">
                <a:tc rowSpan="2"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effectLst/>
                          <a:latin typeface="Century Gothic" panose="020B0502020202020204" pitchFamily="34" charset="0"/>
                        </a:rPr>
                        <a:t>Социальный статус</a:t>
                      </a:r>
                    </a:p>
                  </a:txBody>
                  <a:tcPr marL="16814" marR="16814" marT="16814" marB="16814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effectLst/>
                          <a:latin typeface="Century Gothic" panose="020B0502020202020204" pitchFamily="34" charset="0"/>
                        </a:rPr>
                        <a:t>Группа</a:t>
                      </a:r>
                    </a:p>
                  </a:txBody>
                  <a:tcPr marL="16814" marR="16814" marT="16814" marB="16814" anchor="ctr">
                    <a:lnL w="6350" cap="flat" cmpd="sng" algn="ctr">
                      <a:noFill/>
                      <a:prstDash val="solid"/>
                      <a:miter lim="800000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546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effectLst/>
                          <a:latin typeface="Century Gothic" panose="020B0502020202020204" pitchFamily="34" charset="0"/>
                        </a:rPr>
                        <a:t>1-я</a:t>
                      </a:r>
                    </a:p>
                  </a:txBody>
                  <a:tcPr marL="16814" marR="16814" marT="16814" marB="16814" anchor="ctr">
                    <a:lnL w="6350" cap="flat" cmpd="sng" algn="ctr">
                      <a:noFill/>
                      <a:prstDash val="solid"/>
                      <a:miter lim="800000"/>
                    </a:lnL>
                  </a:tcPr>
                </a:tc>
              </a:tr>
              <a:tr h="396799">
                <a:tc>
                  <a:txBody>
                    <a:bodyPr/>
                    <a:lstStyle/>
                    <a:p>
                      <a:r>
                        <a:rPr lang="ru-RU" sz="800" b="1" dirty="0">
                          <a:effectLst/>
                          <a:latin typeface="Century Gothic" panose="020B0502020202020204" pitchFamily="34" charset="0"/>
                        </a:rPr>
                        <a:t>Работники образования и культуры</a:t>
                      </a:r>
                      <a:endParaRPr lang="ru-RU" sz="800" b="1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6814" marR="16814" marT="16814" marB="16814" anchor="ctr">
                    <a:lnT w="6350" cap="flat" cmpd="sng" algn="ctr">
                      <a:noFill/>
                      <a:prstDash val="solid"/>
                      <a:miter lim="800000"/>
                    </a:lnT>
                    <a:solidFill>
                      <a:srgbClr val="EC8C4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effectLst/>
                          <a:latin typeface="Century Gothic" panose="020B0502020202020204" pitchFamily="34" charset="0"/>
                        </a:rPr>
                        <a:t>24,8</a:t>
                      </a:r>
                      <a:endParaRPr lang="ru-RU" sz="800" b="1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6814" marR="16814" marT="16814" marB="16814" anchor="ctr">
                    <a:solidFill>
                      <a:srgbClr val="EC8C4C"/>
                    </a:solidFill>
                  </a:tcPr>
                </a:tc>
              </a:tr>
              <a:tr h="517856"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Century Gothic" panose="020B0502020202020204" pitchFamily="34" charset="0"/>
                        </a:rPr>
                        <a:t>Занятые в органах государственной власти и управления</a:t>
                      </a:r>
                    </a:p>
                  </a:txBody>
                  <a:tcPr marL="16814" marR="16814" marT="16814" marB="16814" anchor="ctr">
                    <a:solidFill>
                      <a:srgbClr val="EC8C4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effectLst/>
                          <a:latin typeface="Century Gothic" panose="020B0502020202020204" pitchFamily="34" charset="0"/>
                        </a:rPr>
                        <a:t>13,8</a:t>
                      </a:r>
                    </a:p>
                  </a:txBody>
                  <a:tcPr marL="16814" marR="16814" marT="16814" marB="16814" anchor="ctr">
                    <a:solidFill>
                      <a:srgbClr val="EC8C4C"/>
                    </a:solidFill>
                  </a:tcPr>
                </a:tc>
              </a:tr>
              <a:tr h="275742"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Century Gothic" panose="020B0502020202020204" pitchFamily="34" charset="0"/>
                        </a:rPr>
                        <a:t>Занятые в промышленности</a:t>
                      </a:r>
                    </a:p>
                  </a:txBody>
                  <a:tcPr marL="16814" marR="16814" marT="16814" marB="16814" anchor="ctr">
                    <a:solidFill>
                      <a:srgbClr val="EC8C4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effectLst/>
                          <a:latin typeface="Century Gothic" panose="020B0502020202020204" pitchFamily="34" charset="0"/>
                        </a:rPr>
                        <a:t>11,4</a:t>
                      </a:r>
                    </a:p>
                  </a:txBody>
                  <a:tcPr marL="16814" marR="16814" marT="16814" marB="16814" anchor="ctr">
                    <a:solidFill>
                      <a:srgbClr val="EC8C4C"/>
                    </a:solidFill>
                  </a:tcPr>
                </a:tc>
              </a:tr>
              <a:tr h="638914"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Century Gothic" panose="020B0502020202020204" pitchFamily="34" charset="0"/>
                        </a:rPr>
                        <a:t>Работники торговли, общ. питания, бытового обслуживания и ЖКХ</a:t>
                      </a:r>
                    </a:p>
                  </a:txBody>
                  <a:tcPr marL="16814" marR="16814" marT="16814" marB="168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effectLst/>
                          <a:latin typeface="Century Gothic" panose="020B0502020202020204" pitchFamily="34" charset="0"/>
                        </a:rPr>
                        <a:t>11,0</a:t>
                      </a:r>
                    </a:p>
                  </a:txBody>
                  <a:tcPr marL="16814" marR="16814" marT="16814" marB="16814" anchor="ctr"/>
                </a:tc>
              </a:tr>
              <a:tr h="275742"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Century Gothic" panose="020B0502020202020204" pitchFamily="34" charset="0"/>
                        </a:rPr>
                        <a:t>Медицинские работники</a:t>
                      </a:r>
                    </a:p>
                  </a:txBody>
                  <a:tcPr marL="16814" marR="16814" marT="16814" marB="168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effectLst/>
                          <a:latin typeface="Century Gothic" panose="020B0502020202020204" pitchFamily="34" charset="0"/>
                        </a:rPr>
                        <a:t>6,5</a:t>
                      </a:r>
                    </a:p>
                  </a:txBody>
                  <a:tcPr marL="16814" marR="16814" marT="16814" marB="16814" anchor="ctr"/>
                </a:tc>
              </a:tr>
              <a:tr h="275742"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Century Gothic" panose="020B0502020202020204" pitchFamily="34" charset="0"/>
                        </a:rPr>
                        <a:t>Сотрудники силовых структур</a:t>
                      </a:r>
                    </a:p>
                  </a:txBody>
                  <a:tcPr marL="16814" marR="16814" marT="16814" marB="168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effectLst/>
                          <a:latin typeface="Century Gothic" panose="020B0502020202020204" pitchFamily="34" charset="0"/>
                        </a:rPr>
                        <a:t>3,1</a:t>
                      </a:r>
                    </a:p>
                  </a:txBody>
                  <a:tcPr marL="16814" marR="16814" marT="16814" marB="16814" anchor="ctr"/>
                </a:tc>
              </a:tr>
              <a:tr h="154684"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Century Gothic" panose="020B0502020202020204" pitchFamily="34" charset="0"/>
                        </a:rPr>
                        <a:t>Пенсионеры</a:t>
                      </a:r>
                    </a:p>
                  </a:txBody>
                  <a:tcPr marL="16814" marR="16814" marT="16814" marB="168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>
                          <a:effectLst/>
                          <a:latin typeface="Century Gothic" panose="020B0502020202020204" pitchFamily="34" charset="0"/>
                        </a:rPr>
                        <a:t>12,4</a:t>
                      </a:r>
                    </a:p>
                  </a:txBody>
                  <a:tcPr marL="16814" marR="16814" marT="16814" marB="16814" anchor="ctr"/>
                </a:tc>
              </a:tr>
              <a:tr h="396799"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Century Gothic" panose="020B0502020202020204" pitchFamily="34" charset="0"/>
                        </a:rPr>
                        <a:t>Индивидуальные предприниматели/</a:t>
                      </a:r>
                      <a:r>
                        <a:rPr lang="ru-RU" sz="800" dirty="0" err="1">
                          <a:effectLst/>
                          <a:latin typeface="Century Gothic" panose="020B0502020202020204" pitchFamily="34" charset="0"/>
                        </a:rPr>
                        <a:t>самозанятые</a:t>
                      </a:r>
                      <a:endParaRPr lang="ru-RU" sz="8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6814" marR="16814" marT="16814" marB="168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effectLst/>
                          <a:latin typeface="Century Gothic" panose="020B0502020202020204" pitchFamily="34" charset="0"/>
                        </a:rPr>
                        <a:t>4,1</a:t>
                      </a:r>
                    </a:p>
                  </a:txBody>
                  <a:tcPr marL="16814" marR="16814" marT="16814" marB="16814" anchor="ctr"/>
                </a:tc>
              </a:tr>
              <a:tr h="154684"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Century Gothic" panose="020B0502020202020204" pitchFamily="34" charset="0"/>
                        </a:rPr>
                        <a:t>Безработные</a:t>
                      </a:r>
                    </a:p>
                  </a:txBody>
                  <a:tcPr marL="16814" marR="16814" marT="16814" marB="168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effectLst/>
                          <a:latin typeface="Century Gothic" panose="020B0502020202020204" pitchFamily="34" charset="0"/>
                        </a:rPr>
                        <a:t>3,4</a:t>
                      </a:r>
                    </a:p>
                  </a:txBody>
                  <a:tcPr marL="16814" marR="16814" marT="16814" marB="16814" anchor="ctr"/>
                </a:tc>
              </a:tr>
              <a:tr h="161410"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Century Gothic" panose="020B0502020202020204" pitchFamily="34" charset="0"/>
                        </a:rPr>
                        <a:t>Прочие</a:t>
                      </a:r>
                    </a:p>
                  </a:txBody>
                  <a:tcPr marL="16814" marR="16814" marT="16814" marB="168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effectLst/>
                          <a:latin typeface="Century Gothic" panose="020B0502020202020204" pitchFamily="34" charset="0"/>
                        </a:rPr>
                        <a:t>5,7</a:t>
                      </a:r>
                    </a:p>
                  </a:txBody>
                  <a:tcPr marL="16814" marR="16814" marT="16814" marB="16814" anchor="ctr"/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360983" y="2169975"/>
            <a:ext cx="30595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entury Gothic" panose="020B0502020202020204" pitchFamily="34" charset="0"/>
              </a:rPr>
              <a:t>Распределение респондентов </a:t>
            </a:r>
          </a:p>
          <a:p>
            <a:pPr algn="ctr"/>
            <a:r>
              <a:rPr lang="ru-RU" sz="1200" dirty="0">
                <a:latin typeface="Century Gothic" panose="020B0502020202020204" pitchFamily="34" charset="0"/>
              </a:rPr>
              <a:t>по социальному статусу, % </a:t>
            </a:r>
          </a:p>
          <a:p>
            <a:pPr algn="ctr"/>
            <a:r>
              <a:rPr lang="ru-RU" sz="1200" dirty="0">
                <a:latin typeface="Century Gothic" panose="020B0502020202020204" pitchFamily="34" charset="0"/>
              </a:rPr>
              <a:t>(опросом охвачено 290 чел. 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878832" y="4767679"/>
            <a:ext cx="497677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Опрос</a:t>
            </a:r>
            <a:r>
              <a:rPr lang="ru-RU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: «Жизненные ценности и ориентир </a:t>
            </a:r>
          </a:p>
          <a:p>
            <a:pPr algn="r"/>
            <a:r>
              <a:rPr lang="ru-RU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для улучшения качества жизни в </a:t>
            </a:r>
            <a:r>
              <a:rPr lang="ru-RU" sz="12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п.Усть-Нера</a:t>
            </a:r>
            <a:r>
              <a:rPr lang="ru-RU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»</a:t>
            </a:r>
          </a:p>
          <a:p>
            <a:pPr marL="171450" lvl="0" indent="-171450"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entury Gothic" panose="020B0502020202020204" pitchFamily="34" charset="0"/>
              </a:rPr>
              <a:t>материальная обеспеченность (95%)</a:t>
            </a:r>
          </a:p>
          <a:p>
            <a:pPr marL="171450" lvl="0" indent="-171450" algn="r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FF0000"/>
                </a:solidFill>
                <a:latin typeface="Century Gothic" panose="020B0502020202020204" pitchFamily="34" charset="0"/>
              </a:rPr>
              <a:t>интересный досуг (89%),</a:t>
            </a:r>
          </a:p>
          <a:p>
            <a:pPr marL="171450" lvl="0" indent="-171450"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entury Gothic" panose="020B0502020202020204" pitchFamily="34" charset="0"/>
              </a:rPr>
              <a:t>здоровье (88%),</a:t>
            </a:r>
          </a:p>
          <a:p>
            <a:pPr marL="171450" lvl="0" indent="-171450"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entury Gothic" panose="020B0502020202020204" pitchFamily="34" charset="0"/>
              </a:rPr>
              <a:t>любовь, создание семьи (87%)</a:t>
            </a:r>
          </a:p>
          <a:p>
            <a:pPr marL="171450" lvl="0" indent="-171450" algn="r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FF0000"/>
                </a:solidFill>
                <a:latin typeface="Century Gothic" panose="020B0502020202020204" pitchFamily="34" charset="0"/>
              </a:rPr>
              <a:t>получение качественного образования (85%).</a:t>
            </a:r>
          </a:p>
          <a:p>
            <a:pPr marL="171450" lvl="0" indent="-171450"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entury Gothic" panose="020B0502020202020204" pitchFamily="34" charset="0"/>
              </a:rPr>
              <a:t>проживание в экологическом чистом месте (66%)</a:t>
            </a:r>
          </a:p>
          <a:p>
            <a:pPr marL="171450" lvl="0" indent="-171450"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entury Gothic" panose="020B0502020202020204" pitchFamily="34" charset="0"/>
              </a:rPr>
              <a:t>возможность улучшить жизнь в месте </a:t>
            </a:r>
            <a:r>
              <a:rPr lang="ru-RU" sz="1200" dirty="0" smtClean="0">
                <a:latin typeface="Century Gothic" panose="020B0502020202020204" pitchFamily="34" charset="0"/>
              </a:rPr>
              <a:t>проживания (64%)</a:t>
            </a:r>
            <a:endParaRPr lang="ru-RU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3636731" y="2161346"/>
            <a:ext cx="5067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>
                <a:latin typeface="Century Gothic" panose="020B0502020202020204" pitchFamily="34" charset="0"/>
              </a:rPr>
              <a:t>По данным </a:t>
            </a:r>
            <a:r>
              <a:rPr lang="ru-RU" sz="1200" dirty="0" err="1" smtClean="0">
                <a:latin typeface="Century Gothic" panose="020B0502020202020204" pitchFamily="34" charset="0"/>
              </a:rPr>
              <a:t>СахаСтата</a:t>
            </a:r>
            <a:r>
              <a:rPr lang="ru-RU" sz="1200" dirty="0">
                <a:latin typeface="Century Gothic" panose="020B0502020202020204" pitchFamily="34" charset="0"/>
              </a:rPr>
              <a:t>, за </a:t>
            </a:r>
            <a:r>
              <a:rPr lang="ru-RU" sz="1200" dirty="0" smtClean="0">
                <a:latin typeface="Century Gothic" panose="020B0502020202020204" pitchFamily="34" charset="0"/>
              </a:rPr>
              <a:t>январь</a:t>
            </a:r>
            <a:r>
              <a:rPr lang="ru-RU" sz="1200" dirty="0">
                <a:latin typeface="Century Gothic" panose="020B0502020202020204" pitchFamily="34" charset="0"/>
              </a:rPr>
              <a:t>-</a:t>
            </a:r>
            <a:r>
              <a:rPr lang="ru-RU" sz="1200" dirty="0" smtClean="0">
                <a:latin typeface="Century Gothic" panose="020B0502020202020204" pitchFamily="34" charset="0"/>
              </a:rPr>
              <a:t>октябрь </a:t>
            </a:r>
            <a:r>
              <a:rPr lang="ru-RU" sz="1200" dirty="0">
                <a:latin typeface="Century Gothic" panose="020B0502020202020204" pitchFamily="34" charset="0"/>
              </a:rPr>
              <a:t>2023 </a:t>
            </a:r>
            <a:r>
              <a:rPr lang="ru-RU" sz="1200" dirty="0" smtClean="0">
                <a:latin typeface="Century Gothic" panose="020B0502020202020204" pitchFamily="34" charset="0"/>
              </a:rPr>
              <a:t>года миграционный отток населения из Оймяконского улуса  составил </a:t>
            </a:r>
            <a:r>
              <a:rPr lang="ru-RU" sz="1200" b="1" dirty="0">
                <a:latin typeface="Century Gothic" panose="020B0502020202020204" pitchFamily="34" charset="0"/>
              </a:rPr>
              <a:t>79 человек</a:t>
            </a:r>
          </a:p>
        </p:txBody>
      </p:sp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2841312373"/>
              </p:ext>
            </p:extLst>
          </p:nvPr>
        </p:nvGraphicFramePr>
        <p:xfrm>
          <a:off x="3781557" y="2868802"/>
          <a:ext cx="2104844" cy="1617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5962236" y="2945339"/>
            <a:ext cx="2893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По результатам социологического </a:t>
            </a:r>
            <a:r>
              <a:rPr lang="ru-RU" sz="12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исследования </a:t>
            </a:r>
            <a:r>
              <a:rPr lang="ru-RU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42,8% </a:t>
            </a:r>
            <a:r>
              <a:rPr lang="ru-RU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респондентов планируют </a:t>
            </a:r>
            <a:r>
              <a:rPr lang="ru-RU" sz="12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уехать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ru-RU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жить в другой улус или город, у </a:t>
            </a:r>
            <a:r>
              <a:rPr lang="ru-RU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32,8% </a:t>
            </a:r>
            <a:r>
              <a:rPr lang="ru-RU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подобное желание возникает периодически. </a:t>
            </a:r>
          </a:p>
        </p:txBody>
      </p:sp>
    </p:spTree>
    <p:extLst>
      <p:ext uri="{BB962C8B-B14F-4D97-AF65-F5344CB8AC3E}">
        <p14:creationId xmlns:p14="http://schemas.microsoft.com/office/powerpoint/2010/main" val="87653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-1"/>
            <a:ext cx="9135639" cy="6857999"/>
          </a:xfrm>
          <a:prstGeom prst="rect">
            <a:avLst/>
          </a:prstGeom>
          <a:solidFill>
            <a:srgbClr val="8E61FF"/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55275"/>
            <a:ext cx="9144000" cy="1157207"/>
          </a:xfrm>
          <a:prstGeom prst="rect">
            <a:avLst/>
          </a:prstGeom>
          <a:solidFill>
            <a:srgbClr val="FE8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69" y="266153"/>
            <a:ext cx="2721870" cy="9083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7583" y="549212"/>
            <a:ext cx="2587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54084" y="549212"/>
            <a:ext cx="5253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cap="all" dirty="0">
                <a:solidFill>
                  <a:schemeClr val="bg1"/>
                </a:solidFill>
                <a:latin typeface="Century Gothic" panose="020B0502020202020204" pitchFamily="34" charset="0"/>
              </a:rPr>
              <a:t>описание </a:t>
            </a:r>
            <a:r>
              <a:rPr lang="ru-RU" sz="2800" b="1" cap="all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проблемы</a:t>
            </a:r>
            <a:endParaRPr lang="ru-RU" sz="2800" b="1" cap="all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8793" y="1493264"/>
            <a:ext cx="8596818" cy="30777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Смена </a:t>
            </a:r>
            <a:r>
              <a:rPr lang="ru-RU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поколений и методов подхода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58793" y="1836529"/>
            <a:ext cx="870936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u="sng" dirty="0">
                <a:solidFill>
                  <a:schemeClr val="bg1"/>
                </a:solidFill>
                <a:latin typeface="Century Gothic" panose="020B0502020202020204" pitchFamily="34" charset="0"/>
              </a:rPr>
              <a:t>Т</a:t>
            </a:r>
            <a:r>
              <a:rPr lang="ru-RU" sz="1200" u="sng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еория </a:t>
            </a:r>
            <a:r>
              <a:rPr lang="ru-RU" sz="1200" u="sng" dirty="0">
                <a:solidFill>
                  <a:schemeClr val="bg1"/>
                </a:solidFill>
                <a:latin typeface="Century Gothic" panose="020B0502020202020204" pitchFamily="34" charset="0"/>
              </a:rPr>
              <a:t>видов поколений и </a:t>
            </a:r>
            <a:r>
              <a:rPr lang="ru-RU" sz="1200" u="sng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их ценности</a:t>
            </a:r>
            <a:r>
              <a:rPr lang="ru-RU" sz="1200" u="sng" dirty="0">
                <a:solidFill>
                  <a:schemeClr val="bg1"/>
                </a:solidFill>
                <a:latin typeface="Century Gothic" panose="020B0502020202020204" pitchFamily="34" charset="0"/>
              </a:rPr>
              <a:t>:</a:t>
            </a:r>
          </a:p>
          <a:p>
            <a:pPr lvl="0" algn="just"/>
            <a:r>
              <a:rPr lang="ru-RU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Поколение </a:t>
            </a:r>
            <a:r>
              <a:rPr lang="ru-RU" sz="12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Беби-бумеры</a:t>
            </a:r>
            <a:r>
              <a:rPr lang="ru-RU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 (1946–1964 гг.). Стремление рано завести семью, активное построение карьеры, оптимизм, решительность в действиях, </a:t>
            </a:r>
            <a:r>
              <a:rPr lang="ru-RU" sz="12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амбициозность</a:t>
            </a:r>
            <a:r>
              <a:rPr lang="ru-RU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. </a:t>
            </a:r>
          </a:p>
          <a:p>
            <a:pPr lvl="0" algn="just"/>
            <a:r>
              <a:rPr lang="ru-RU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Поколение X</a:t>
            </a:r>
            <a:r>
              <a:rPr lang="ru-RU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 (1965–1980 гг.). Переход от коллективизма к индивидуализму, готовность меняться, интерес к равноправию, неформальные взгляды, техническая грамотность, самостоятельность. </a:t>
            </a:r>
          </a:p>
          <a:p>
            <a:pPr lvl="0" algn="just"/>
            <a:r>
              <a:rPr lang="ru-RU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Поколение Y</a:t>
            </a:r>
            <a:r>
              <a:rPr lang="ru-RU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 (</a:t>
            </a:r>
            <a:r>
              <a:rPr lang="ru-RU" sz="12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миллениалы</a:t>
            </a:r>
            <a:r>
              <a:rPr lang="ru-RU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) (1981–1996 гг.). Самовыражение, быстрое принятие изменений, общительность, ослабление социальных связей, любовь к праздникам и масштабным фестивалям, желание учиться всю жизнь, забота об экологии, независимость. </a:t>
            </a:r>
          </a:p>
          <a:p>
            <a:pPr lvl="0" algn="just"/>
            <a:r>
              <a:rPr lang="ru-RU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Поколение Z</a:t>
            </a:r>
            <a:r>
              <a:rPr lang="ru-RU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 (</a:t>
            </a:r>
            <a:r>
              <a:rPr lang="ru-RU" sz="12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зумеры</a:t>
            </a:r>
            <a:r>
              <a:rPr lang="ru-RU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) (1997–2012 гг.). Толерантность, желание начать рано зарабатывать и отделиться от семьи, частые депрессии, клиповое мышление, ценность личного пространства, неотделимость от </a:t>
            </a:r>
            <a:r>
              <a:rPr lang="ru-RU" sz="12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интернета, сосредоточенность на </a:t>
            </a:r>
            <a:r>
              <a:rPr lang="ru-RU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себе, индивидуализм </a:t>
            </a:r>
            <a:r>
              <a:rPr lang="ru-RU" sz="12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(инфантилизм) </a:t>
            </a:r>
            <a:endParaRPr lang="ru-RU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endParaRPr lang="ru-RU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3381" y="4241475"/>
            <a:ext cx="3383818" cy="22717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4847">
            <a:off x="3489259" y="4860849"/>
            <a:ext cx="2248429" cy="1498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https://avatars.mds.yandex.net/i?id=1ecc7369d69c4aa65231d926a84068a5_l-3573951-images-thumbs&amp;n=1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81" r="11854"/>
          <a:stretch/>
        </p:blipFill>
        <p:spPr bwMode="auto">
          <a:xfrm>
            <a:off x="338469" y="4241476"/>
            <a:ext cx="3254198" cy="22717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54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35639" cy="6857999"/>
          </a:xfrm>
          <a:prstGeom prst="rect">
            <a:avLst/>
          </a:prstGeom>
          <a:solidFill>
            <a:srgbClr val="8E61FF"/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55275"/>
            <a:ext cx="9144000" cy="1157207"/>
          </a:xfrm>
          <a:prstGeom prst="rect">
            <a:avLst/>
          </a:prstGeom>
          <a:solidFill>
            <a:srgbClr val="FE8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69" y="266153"/>
            <a:ext cx="2721870" cy="9083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7583" y="549212"/>
            <a:ext cx="2587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160" y="1423360"/>
            <a:ext cx="8279318" cy="5242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Цель: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Создание условий для повышения стабильности населения и обучающихся, формирование чувства принадлежности, патриотического духа и мотивации к развитию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своей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малой родины.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  <a:endParaRPr lang="ru-RU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позитивной и поддерживающей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среды;</a:t>
            </a:r>
          </a:p>
          <a:p>
            <a:pPr marL="171450" indent="-1714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Предоставление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индивидуальной поддержки и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консультаций;</a:t>
            </a:r>
            <a:endParaRPr lang="ru-RU" sz="1400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социальных навыков и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коммуникации;</a:t>
            </a:r>
          </a:p>
          <a:p>
            <a:pPr marL="171450" indent="-1714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самооценки и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мотивации;</a:t>
            </a:r>
          </a:p>
          <a:p>
            <a:pPr marL="171450" indent="-1714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Расширение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кругозора и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знаний;</a:t>
            </a:r>
          </a:p>
          <a:p>
            <a:pPr marL="171450" indent="-1714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Вовлечение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родителей в образовательный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процесс;</a:t>
            </a:r>
          </a:p>
          <a:p>
            <a:pPr marL="171450" indent="-1714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сети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поддержки;</a:t>
            </a:r>
          </a:p>
          <a:p>
            <a:pPr marL="171450" indent="-1714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Подготовка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обучение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наставников;</a:t>
            </a:r>
          </a:p>
          <a:p>
            <a:pPr marL="171450" indent="-1714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Мониторинг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оценка эффективности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программы.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Целевая аудитория:</a:t>
            </a:r>
            <a:endParaRPr lang="ru-RU" sz="1400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Обучающиеся образовательных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учреждений;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Молодые семьи;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"/>
            </a:pP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</a:rPr>
              <a:t>Молодые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</a:rPr>
              <a:t>специалисты, начинающие свою карьеру в образовательных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panose="020F0502020204030204" pitchFamily="34" charset="0"/>
              </a:rPr>
              <a:t>учреждениях.</a:t>
            </a:r>
            <a:endParaRPr lang="ru-RU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54084" y="549212"/>
            <a:ext cx="5253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cap="all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Цели и задачи</a:t>
            </a:r>
            <a:endParaRPr lang="ru-RU" sz="2800" b="1" cap="all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686" y="3675584"/>
            <a:ext cx="2644525" cy="1761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7903075" y="3216569"/>
            <a:ext cx="5757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ЦЕЛЬ</a:t>
            </a:r>
            <a:endParaRPr lang="ru-RU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7160623" y="2224907"/>
            <a:ext cx="1678780" cy="1899879"/>
            <a:chOff x="7177764" y="2479059"/>
            <a:chExt cx="1678780" cy="1899879"/>
          </a:xfrm>
        </p:grpSpPr>
        <p:sp>
          <p:nvSpPr>
            <p:cNvPr id="10" name="TextBox 9"/>
            <p:cNvSpPr txBox="1"/>
            <p:nvPr/>
          </p:nvSpPr>
          <p:spPr>
            <a:xfrm rot="16200000">
              <a:off x="7721938" y="3244333"/>
              <a:ext cx="18998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ПУТЬ К УСПЕХУ</a:t>
              </a:r>
              <a:endPara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177764" y="3236500"/>
              <a:ext cx="83548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МЕЧТА</a:t>
              </a:r>
              <a:endParaRPr lang="ru-RU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641875" y="2973450"/>
              <a:ext cx="9028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ПЛАН</a:t>
              </a:r>
              <a:endParaRPr lang="ru-RU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474201" y="5517152"/>
            <a:ext cx="11031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EC8C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ДЕЙСТВИЕ</a:t>
            </a:r>
            <a:endParaRPr lang="ru-RU" sz="1400" dirty="0">
              <a:solidFill>
                <a:srgbClr val="EC8C4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5911" y="5735752"/>
            <a:ext cx="18694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РЕАЛЬНОСТЬ</a:t>
            </a:r>
            <a:endParaRPr lang="ru-RU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5375121" y="3595930"/>
            <a:ext cx="30907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044894" y="5517152"/>
            <a:ext cx="30907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611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35639" cy="6857999"/>
          </a:xfrm>
          <a:prstGeom prst="rect">
            <a:avLst/>
          </a:prstGeom>
          <a:solidFill>
            <a:srgbClr val="8E61FF"/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55275"/>
            <a:ext cx="9144000" cy="1157207"/>
          </a:xfrm>
          <a:prstGeom prst="rect">
            <a:avLst/>
          </a:prstGeom>
          <a:solidFill>
            <a:srgbClr val="FE8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69" y="266153"/>
            <a:ext cx="2721870" cy="9083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7583" y="549212"/>
            <a:ext cx="2587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160" y="1387500"/>
            <a:ext cx="8279318" cy="3123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Построение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доверительных отношений между наставником и подопечными, основанных на </a:t>
            </a:r>
            <a:r>
              <a:rPr lang="ru-RU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взаимоуважении и понимании.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Наставники, выступают в роли проводников, помогая ориентироваться в новых условиях, преодолевать возникающие трудности и </a:t>
            </a:r>
            <a:r>
              <a:rPr lang="ru-RU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раскрывать потенциал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. Особое внимание уделяется развитию социально-эмоциональных навыков, </a:t>
            </a:r>
            <a:r>
              <a:rPr lang="ru-RU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формированию чувства принадлежности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к сообществу и укреплению психологической устойчивости, необходимых </a:t>
            </a:r>
            <a:r>
              <a:rPr lang="ru-RU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для успешной адаптации к переменчивой среде.</a:t>
            </a:r>
          </a:p>
          <a:p>
            <a:pPr algn="just"/>
            <a:endParaRPr lang="ru-RU" sz="1400" dirty="0">
              <a:solidFill>
                <a:srgbClr val="FE82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 smtClean="0">
                <a:solidFill>
                  <a:srgbClr val="FE82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Эффективность </a:t>
            </a:r>
            <a:r>
              <a:rPr lang="ru-RU" sz="1400" dirty="0">
                <a:solidFill>
                  <a:srgbClr val="FE82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программы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оценивается на основе динамики развития обучающихся и родителей (законных представителей), а также посредством обратной связи от участников и заинтересованных сторон. Результаты мониторинга используются для внесения корректировок и совершенствования программы, обеспечивая ее соответствие потребностям постоянно меняющегося контингента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молодых специалистов, обучающихся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и их семей.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54084" y="549212"/>
            <a:ext cx="5253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cap="all" dirty="0">
                <a:solidFill>
                  <a:schemeClr val="bg1"/>
                </a:solidFill>
                <a:latin typeface="Century Gothic" panose="020B0502020202020204" pitchFamily="34" charset="0"/>
              </a:rPr>
              <a:t>Основные принципы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762" y="4232454"/>
            <a:ext cx="2469177" cy="14700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933" y="5070821"/>
            <a:ext cx="2249546" cy="14700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89" y="4324161"/>
            <a:ext cx="2292265" cy="1719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778" y="5070821"/>
            <a:ext cx="1960041" cy="14700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334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-1"/>
            <a:ext cx="9135639" cy="6857999"/>
          </a:xfrm>
          <a:prstGeom prst="rect">
            <a:avLst/>
          </a:prstGeom>
          <a:solidFill>
            <a:srgbClr val="8E61FF"/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55275"/>
            <a:ext cx="9144000" cy="1157207"/>
          </a:xfrm>
          <a:prstGeom prst="rect">
            <a:avLst/>
          </a:prstGeom>
          <a:solidFill>
            <a:srgbClr val="FE8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69" y="266153"/>
            <a:ext cx="2721870" cy="9083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7583" y="549212"/>
            <a:ext cx="2587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54084" y="549212"/>
            <a:ext cx="5253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cap="all" dirty="0">
                <a:solidFill>
                  <a:schemeClr val="bg1"/>
                </a:solidFill>
                <a:latin typeface="Century Gothic" panose="020B0502020202020204" pitchFamily="34" charset="0"/>
              </a:rPr>
              <a:t>методы</a:t>
            </a:r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ru-RU" sz="2800" b="1" cap="all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реализации</a:t>
            </a:r>
            <a:endParaRPr lang="ru-RU" sz="2800" b="1" cap="all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8776" y="1531081"/>
            <a:ext cx="648718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u="sng" dirty="0" smtClean="0">
                <a:solidFill>
                  <a:srgbClr val="FE821E"/>
                </a:solidFill>
                <a:latin typeface="Century Gothic" panose="020B0502020202020204" pitchFamily="34" charset="0"/>
              </a:rPr>
              <a:t>Создание </a:t>
            </a:r>
            <a:r>
              <a:rPr lang="ru-RU" sz="1400" b="1" u="sng" dirty="0">
                <a:solidFill>
                  <a:srgbClr val="FE821E"/>
                </a:solidFill>
                <a:latin typeface="Century Gothic" panose="020B0502020202020204" pitchFamily="34" charset="0"/>
              </a:rPr>
              <a:t>привлекательных условий</a:t>
            </a:r>
            <a:r>
              <a:rPr lang="ru-RU" sz="1400" b="1" u="sng" dirty="0" smtClean="0">
                <a:solidFill>
                  <a:srgbClr val="FE821E"/>
                </a:solidFill>
                <a:latin typeface="Century Gothic" panose="020B0502020202020204" pitchFamily="34" charset="0"/>
              </a:rPr>
              <a:t>:</a:t>
            </a:r>
          </a:p>
          <a:p>
            <a:endParaRPr lang="ru-RU" sz="1400" b="1" dirty="0">
              <a:solidFill>
                <a:srgbClr val="FE821E"/>
              </a:solidFill>
              <a:latin typeface="Century Gothic" panose="020B0502020202020204" pitchFamily="34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Создание </a:t>
            </a:r>
            <a:r>
              <a:rPr lang="ru-RU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комфортных </a:t>
            </a: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условий для развития молодых специалистов, обучающихся и молодых семей;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Участие </a:t>
            </a:r>
            <a:r>
              <a:rPr lang="ru-RU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в разработке и реализации проектов по улучшению </a:t>
            </a: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инфраструктуры;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Организация </a:t>
            </a:r>
            <a:r>
              <a:rPr lang="ru-RU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мероприятий, направленных на повышение качества </a:t>
            </a: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жизни;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Создание </a:t>
            </a:r>
            <a:r>
              <a:rPr lang="ru-RU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клубов по интересам, волонтерских </a:t>
            </a: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движений;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Поддержка </a:t>
            </a:r>
            <a:r>
              <a:rPr lang="ru-RU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семейных ценностей и </a:t>
            </a: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традиций;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Организация </a:t>
            </a:r>
            <a:r>
              <a:rPr lang="ru-RU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мероприятий, посвященных </a:t>
            </a: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истории </a:t>
            </a:r>
            <a:r>
              <a:rPr lang="ru-RU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и традициям школы и малой </a:t>
            </a: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родин;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Проведение </a:t>
            </a:r>
            <a:r>
              <a:rPr lang="ru-RU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конкурсов, конференций, круглых столов и пр.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r>
              <a:rPr lang="ru-RU" sz="1400" b="1" u="sng" dirty="0" smtClean="0">
                <a:solidFill>
                  <a:srgbClr val="FF6F57"/>
                </a:solidFill>
                <a:latin typeface="Century Gothic" panose="020B0502020202020204" pitchFamily="34" charset="0"/>
              </a:rPr>
              <a:t>Ключевые </a:t>
            </a:r>
            <a:r>
              <a:rPr lang="ru-RU" sz="1400" b="1" u="sng" dirty="0">
                <a:solidFill>
                  <a:srgbClr val="FF6F57"/>
                </a:solidFill>
                <a:latin typeface="Century Gothic" panose="020B0502020202020204" pitchFamily="34" charset="0"/>
              </a:rPr>
              <a:t>факторы успеха:</a:t>
            </a:r>
            <a:endParaRPr lang="ru-RU" sz="1400" u="sng" dirty="0">
              <a:solidFill>
                <a:srgbClr val="FF6F57"/>
              </a:solidFill>
              <a:latin typeface="Century Gothic" panose="020B0502020202020204" pitchFamily="34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Активное участие целевой </a:t>
            </a: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аудитории;</a:t>
            </a:r>
            <a:endParaRPr lang="ru-RU" sz="14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Слаженная </a:t>
            </a:r>
            <a:r>
              <a:rPr lang="ru-RU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работа </a:t>
            </a: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команды;</a:t>
            </a:r>
            <a:endParaRPr lang="ru-RU" sz="14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Гибкость </a:t>
            </a:r>
            <a:r>
              <a:rPr lang="ru-RU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и </a:t>
            </a: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адаптивность;</a:t>
            </a:r>
            <a:endParaRPr lang="ru-RU" sz="14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Регулярный </a:t>
            </a:r>
            <a:r>
              <a:rPr lang="ru-RU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мониторинг и </a:t>
            </a: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оценка;</a:t>
            </a:r>
            <a:endParaRPr lang="ru-RU" sz="14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Поддержка </a:t>
            </a:r>
            <a:r>
              <a:rPr lang="ru-RU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администрации и общественных </a:t>
            </a:r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организаций.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903075" y="3216569"/>
            <a:ext cx="5757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ЦЕЛЬ</a:t>
            </a:r>
            <a:endParaRPr lang="ru-RU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7160623" y="2224907"/>
            <a:ext cx="1678780" cy="1899879"/>
            <a:chOff x="7177764" y="2479059"/>
            <a:chExt cx="1678780" cy="1899879"/>
          </a:xfrm>
        </p:grpSpPr>
        <p:sp>
          <p:nvSpPr>
            <p:cNvPr id="10" name="TextBox 9"/>
            <p:cNvSpPr txBox="1"/>
            <p:nvPr/>
          </p:nvSpPr>
          <p:spPr>
            <a:xfrm rot="16200000">
              <a:off x="7721938" y="3244333"/>
              <a:ext cx="18998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ПУТЬ К УСПЕХУ</a:t>
              </a:r>
              <a:endPara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177764" y="3236500"/>
              <a:ext cx="83548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МЕЧТА</a:t>
              </a:r>
              <a:endParaRPr lang="ru-RU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641875" y="2973450"/>
              <a:ext cx="9028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ПЛАН</a:t>
              </a:r>
              <a:endParaRPr lang="ru-RU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474201" y="4784146"/>
            <a:ext cx="11031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EC8C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ДЕЙСТВИЕ</a:t>
            </a:r>
            <a:endParaRPr lang="ru-RU" sz="1400" dirty="0">
              <a:solidFill>
                <a:srgbClr val="EC8C4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25911" y="5002746"/>
            <a:ext cx="18694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РЕАЛЬНОСТЬ</a:t>
            </a:r>
            <a:endParaRPr lang="ru-RU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6577388" y="3595930"/>
            <a:ext cx="188847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044894" y="4784146"/>
            <a:ext cx="30907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058190" y="4343386"/>
            <a:ext cx="18758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entury Gothic" panose="020B0502020202020204" pitchFamily="34" charset="0"/>
              </a:rPr>
              <a:t>ДВИЖЕНИЕ</a:t>
            </a:r>
            <a:endParaRPr lang="ru-RU" sz="2400" dirty="0">
              <a:solidFill>
                <a:schemeClr val="accent1">
                  <a:lumMod val="40000"/>
                  <a:lumOff val="6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61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970" y="-1641"/>
            <a:ext cx="9135639" cy="6857999"/>
          </a:xfrm>
          <a:prstGeom prst="rect">
            <a:avLst/>
          </a:prstGeom>
          <a:solidFill>
            <a:srgbClr val="8E61FF"/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55275"/>
            <a:ext cx="9144000" cy="1157207"/>
          </a:xfrm>
          <a:prstGeom prst="rect">
            <a:avLst/>
          </a:prstGeom>
          <a:solidFill>
            <a:srgbClr val="FE8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69" y="266153"/>
            <a:ext cx="2721870" cy="9083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7583" y="549212"/>
            <a:ext cx="2587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48269" y="4954555"/>
            <a:ext cx="5486400" cy="131561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3554084" y="549212"/>
            <a:ext cx="5253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cap="all" dirty="0">
                <a:solidFill>
                  <a:schemeClr val="bg1"/>
                </a:solidFill>
                <a:latin typeface="Century Gothic" panose="020B0502020202020204" pitchFamily="34" charset="0"/>
              </a:rPr>
              <a:t>опыт реализации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15058" y="5459071"/>
            <a:ext cx="333902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Организация и сопровождение </a:t>
            </a:r>
            <a:endParaRPr lang="ru-RU" sz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lvl="0" algn="ctr"/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первой сборной </a:t>
            </a:r>
          </a:p>
          <a:p>
            <a:pPr lvl="0" algn="ctr"/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команды </a:t>
            </a:r>
            <a:r>
              <a:rPr 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МР «</a:t>
            </a:r>
            <a:r>
              <a:rPr lang="ru-RU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Оймяконский</a:t>
            </a:r>
            <a:r>
              <a:rPr 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улус» </a:t>
            </a:r>
            <a:endParaRPr lang="ru-RU" sz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lvl="0" algn="ctr"/>
            <a:r>
              <a:rPr 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а Спартакиаде </a:t>
            </a:r>
            <a:r>
              <a:rPr 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учащихся Республики </a:t>
            </a:r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Саха (</a:t>
            </a:r>
            <a:r>
              <a:rPr 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Якутия) </a:t>
            </a:r>
            <a:endParaRPr lang="ru-RU" sz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lvl="0" algn="ctr"/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«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Спортивные </a:t>
            </a:r>
            <a:r>
              <a:rPr lang="ru-RU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якутяне</a:t>
            </a: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»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612" y="1456845"/>
            <a:ext cx="2667918" cy="400222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00" t="18653" r="11158" b="26250"/>
          <a:stretch/>
        </p:blipFill>
        <p:spPr>
          <a:xfrm>
            <a:off x="3648269" y="1475389"/>
            <a:ext cx="5026141" cy="287715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740" y="1570021"/>
            <a:ext cx="874599" cy="874599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696" y="4855592"/>
            <a:ext cx="1530739" cy="1535946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5" t="26939" r="17564" b="2285"/>
          <a:stretch/>
        </p:blipFill>
        <p:spPr>
          <a:xfrm>
            <a:off x="5872014" y="4781639"/>
            <a:ext cx="2802396" cy="1775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57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61" y="7690"/>
            <a:ext cx="9135639" cy="6857999"/>
          </a:xfrm>
          <a:prstGeom prst="rect">
            <a:avLst/>
          </a:prstGeom>
          <a:solidFill>
            <a:srgbClr val="8E61FF"/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55275"/>
            <a:ext cx="9144000" cy="1157207"/>
          </a:xfrm>
          <a:prstGeom prst="rect">
            <a:avLst/>
          </a:prstGeom>
          <a:solidFill>
            <a:srgbClr val="FE8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69" y="266153"/>
            <a:ext cx="2721870" cy="9083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7583" y="549212"/>
            <a:ext cx="2587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70" y="5033809"/>
            <a:ext cx="2794776" cy="165502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6" r="3370" b="20363"/>
          <a:stretch/>
        </p:blipFill>
        <p:spPr>
          <a:xfrm>
            <a:off x="898292" y="2776179"/>
            <a:ext cx="2928811" cy="2145201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554084" y="549212"/>
            <a:ext cx="5253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cap="all" dirty="0">
                <a:solidFill>
                  <a:schemeClr val="bg1"/>
                </a:solidFill>
                <a:latin typeface="Century Gothic" panose="020B0502020202020204" pitchFamily="34" charset="0"/>
              </a:rPr>
              <a:t>опыт реализации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428" y="4487465"/>
            <a:ext cx="3928084" cy="220954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2" b="23984"/>
          <a:stretch/>
        </p:blipFill>
        <p:spPr>
          <a:xfrm>
            <a:off x="4808428" y="2180203"/>
            <a:ext cx="3902283" cy="21134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361" y="5013614"/>
            <a:ext cx="439257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4535" y="5013614"/>
            <a:ext cx="43847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srgbClr val="FE821E"/>
                </a:solidFill>
                <a:latin typeface="Century Gothic" panose="020B0502020202020204" pitchFamily="34" charset="0"/>
              </a:rPr>
              <a:t>Инициация проведения </a:t>
            </a:r>
            <a:r>
              <a:rPr lang="ru-RU" sz="1200" b="1" dirty="0" smtClean="0">
                <a:solidFill>
                  <a:srgbClr val="FE821E"/>
                </a:solidFill>
                <a:latin typeface="Century Gothic" panose="020B0502020202020204" pitchFamily="34" charset="0"/>
              </a:rPr>
              <a:t>пилотной игры  среди </a:t>
            </a:r>
            <a:r>
              <a:rPr lang="ru-RU" sz="1200" b="1" dirty="0">
                <a:solidFill>
                  <a:srgbClr val="FE821E"/>
                </a:solidFill>
                <a:latin typeface="Century Gothic" panose="020B0502020202020204" pitchFamily="34" charset="0"/>
              </a:rPr>
              <a:t>детей и молодежи </a:t>
            </a:r>
            <a:r>
              <a:rPr lang="ru-RU" sz="1200" b="1" dirty="0" smtClean="0">
                <a:solidFill>
                  <a:srgbClr val="FE821E"/>
                </a:solidFill>
                <a:latin typeface="Century Gothic" panose="020B0502020202020204" pitchFamily="34" charset="0"/>
              </a:rPr>
              <a:t>«</a:t>
            </a:r>
            <a:r>
              <a:rPr lang="ru-RU" sz="1200" b="1" dirty="0">
                <a:solidFill>
                  <a:srgbClr val="FE821E"/>
                </a:solidFill>
                <a:latin typeface="Century Gothic" panose="020B0502020202020204" pitchFamily="34" charset="0"/>
              </a:rPr>
              <a:t>Зарница-2024», </a:t>
            </a:r>
            <a:r>
              <a:rPr lang="ru-RU" sz="1200" b="1" dirty="0" err="1" smtClean="0">
                <a:solidFill>
                  <a:srgbClr val="FE821E"/>
                </a:solidFill>
                <a:latin typeface="Century Gothic" panose="020B0502020202020204" pitchFamily="34" charset="0"/>
              </a:rPr>
              <a:t>п.Усть-Нера</a:t>
            </a:r>
            <a:endParaRPr lang="ru-RU" sz="1200" b="1" dirty="0">
              <a:solidFill>
                <a:srgbClr val="FE821E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352003" y="1340799"/>
            <a:ext cx="3709008" cy="1429197"/>
            <a:chOff x="352003" y="3604191"/>
            <a:chExt cx="3709008" cy="1429197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977152" y="3729497"/>
              <a:ext cx="3083859" cy="118925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56" r="18855"/>
            <a:stretch/>
          </p:blipFill>
          <p:spPr>
            <a:xfrm>
              <a:off x="1993059" y="3771664"/>
              <a:ext cx="2004798" cy="1098495"/>
            </a:xfrm>
            <a:prstGeom prst="rect">
              <a:avLst/>
            </a:prstGeom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2003" y="3604191"/>
              <a:ext cx="1420272" cy="1429197"/>
            </a:xfrm>
            <a:prstGeom prst="rect">
              <a:avLst/>
            </a:prstGeom>
          </p:spPr>
        </p:pic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234" y="1354977"/>
            <a:ext cx="3548756" cy="1135603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5629836" y="3985804"/>
            <a:ext cx="3516086" cy="50166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629836" y="3985804"/>
            <a:ext cx="34802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 smtClean="0">
                <a:solidFill>
                  <a:srgbClr val="FE821E"/>
                </a:solidFill>
                <a:latin typeface="Century Gothic" panose="020B0502020202020204" pitchFamily="34" charset="0"/>
              </a:rPr>
              <a:t>Развитие ВВПОД  «</a:t>
            </a:r>
            <a:r>
              <a:rPr lang="ru-RU" sz="1200" b="1" dirty="0" err="1" smtClean="0">
                <a:solidFill>
                  <a:srgbClr val="FE821E"/>
                </a:solidFill>
                <a:latin typeface="Century Gothic" panose="020B0502020202020204" pitchFamily="34" charset="0"/>
              </a:rPr>
              <a:t>Юнармия</a:t>
            </a:r>
            <a:r>
              <a:rPr lang="ru-RU" sz="1200" b="1" dirty="0" smtClean="0">
                <a:solidFill>
                  <a:srgbClr val="FE821E"/>
                </a:solidFill>
                <a:latin typeface="Century Gothic" panose="020B0502020202020204" pitchFamily="34" charset="0"/>
              </a:rPr>
              <a:t>» в школе Героя России И.В. Хоменко </a:t>
            </a:r>
            <a:endParaRPr lang="ru-RU" sz="1200" b="1" dirty="0">
              <a:solidFill>
                <a:srgbClr val="FE821E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23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4903</TotalTime>
  <Words>941</Words>
  <Application>Microsoft Office PowerPoint</Application>
  <PresentationFormat>Экран (4:3)</PresentationFormat>
  <Paragraphs>180</Paragraphs>
  <Slides>15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5" baseType="lpstr">
      <vt:lpstr>Arial</vt:lpstr>
      <vt:lpstr>Calibri</vt:lpstr>
      <vt:lpstr>Calibri Light</vt:lpstr>
      <vt:lpstr>Century Gothic</vt:lpstr>
      <vt:lpstr>Montserrat Alternates</vt:lpstr>
      <vt:lpstr>Practice-font</vt:lpstr>
      <vt:lpstr>Times New Roman</vt:lpstr>
      <vt:lpstr>Wingdings</vt:lpstr>
      <vt:lpstr>Office Theme</vt:lpstr>
      <vt:lpstr>Acrobat 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Учетная запись Майкрософт</cp:lastModifiedBy>
  <cp:revision>122</cp:revision>
  <dcterms:created xsi:type="dcterms:W3CDTF">2025-03-04T05:31:17Z</dcterms:created>
  <dcterms:modified xsi:type="dcterms:W3CDTF">2025-03-19T14:52:31Z</dcterms:modified>
</cp:coreProperties>
</file>