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2" r:id="rId7"/>
    <p:sldId id="268" r:id="rId8"/>
    <p:sldId id="263" r:id="rId9"/>
    <p:sldId id="264" r:id="rId10"/>
    <p:sldId id="265" r:id="rId11"/>
    <p:sldId id="266" r:id="rId12"/>
    <p:sldId id="270" r:id="rId13"/>
    <p:sldId id="269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16EBF6"/>
    <a:srgbClr val="13C2F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Группа 18"/>
          <p:cNvGrpSpPr/>
          <p:nvPr userDrawn="1"/>
        </p:nvGrpSpPr>
        <p:grpSpPr>
          <a:xfrm>
            <a:off x="214282" y="0"/>
            <a:ext cx="6643734" cy="2071678"/>
            <a:chOff x="214282" y="0"/>
            <a:chExt cx="6643734" cy="2071678"/>
          </a:xfrm>
        </p:grpSpPr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10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pic>
        <p:nvPicPr>
          <p:cNvPr id="11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357430"/>
            <a:ext cx="4148566" cy="4304085"/>
          </a:xfrm>
          <a:prstGeom prst="rect">
            <a:avLst/>
          </a:prstGeom>
          <a:noFill/>
        </p:spPr>
      </p:pic>
      <p:grpSp>
        <p:nvGrpSpPr>
          <p:cNvPr id="20" name="Группа 1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2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3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6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8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C73217-CE93-4D09-B878-BE2DCE30495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AFA1B-CB09-41B0-AFF5-D2A65DD8F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C73217-CE93-4D09-B878-BE2DCE30495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AFA1B-CB09-41B0-AFF5-D2A65DD8F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 userDrawn="1"/>
        </p:nvGrpSpPr>
        <p:grpSpPr>
          <a:xfrm>
            <a:off x="285720" y="214290"/>
            <a:ext cx="6429420" cy="1643074"/>
            <a:chOff x="214282" y="0"/>
            <a:chExt cx="6643734" cy="2071678"/>
          </a:xfrm>
        </p:grpSpPr>
        <p:pic>
          <p:nvPicPr>
            <p:cNvPr id="8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 t="30769" r="60923" b="11538"/>
            <a:stretch>
              <a:fillRect/>
            </a:stretch>
          </p:blipFill>
          <p:spPr bwMode="auto">
            <a:xfrm>
              <a:off x="5000628" y="0"/>
              <a:ext cx="1857388" cy="1071570"/>
            </a:xfrm>
            <a:prstGeom prst="rect">
              <a:avLst/>
            </a:prstGeom>
            <a:noFill/>
          </p:spPr>
        </p:pic>
        <p:pic>
          <p:nvPicPr>
            <p:cNvPr id="9" name="Picture 8" descr="&amp;Pcy;&amp;ucy;&amp;scy;&amp;tcy;&amp;softcy; &amp;bcy;&amp;ucy;&amp;dcy;&amp;iecy;&amp;tcy; &amp;scy; &amp;vcy;&amp;acy;&amp;mcy;&amp;icy; &amp;lcy;&amp;yucy;&amp;bcy;&amp;ocy;&amp;vcy;&amp;softcy;! - &amp;bcy;&amp;lcy;&amp;ocy;&amp;gcy;&amp;icy; &amp;Vcy; &amp;Gcy;&amp;Ocy;&amp;Rcy;&amp;Ocy;&amp;Dcy;&amp;IEcy;.RU"/>
            <p:cNvPicPr>
              <a:picLocks noChangeAspect="1" noChangeArrowheads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4282" y="214290"/>
              <a:ext cx="4753156" cy="1857388"/>
            </a:xfrm>
            <a:prstGeom prst="rect">
              <a:avLst/>
            </a:prstGeom>
            <a:noFill/>
          </p:spPr>
        </p:pic>
      </p:grpSp>
      <p:grpSp>
        <p:nvGrpSpPr>
          <p:cNvPr id="10" name="Группа 9"/>
          <p:cNvGrpSpPr/>
          <p:nvPr userDrawn="1"/>
        </p:nvGrpSpPr>
        <p:grpSpPr>
          <a:xfrm>
            <a:off x="3214678" y="5333404"/>
            <a:ext cx="5757934" cy="1334703"/>
            <a:chOff x="3214678" y="5333404"/>
            <a:chExt cx="5757934" cy="1334703"/>
          </a:xfrm>
        </p:grpSpPr>
        <p:pic>
          <p:nvPicPr>
            <p:cNvPr id="11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<p:cNvPicPr>
              <a:picLocks noChangeAspect="1" noChangeArrowheads="1"/>
            </p:cNvPicPr>
            <p:nvPr userDrawn="1"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00892" y="5333404"/>
              <a:ext cx="1971720" cy="1310281"/>
            </a:xfrm>
            <a:prstGeom prst="rect">
              <a:avLst/>
            </a:prstGeom>
            <a:noFill/>
          </p:spPr>
        </p:pic>
        <p:grpSp>
          <p:nvGrpSpPr>
            <p:cNvPr id="12" name="Группа 12"/>
            <p:cNvGrpSpPr/>
            <p:nvPr userDrawn="1"/>
          </p:nvGrpSpPr>
          <p:grpSpPr>
            <a:xfrm>
              <a:off x="5143504" y="6000768"/>
              <a:ext cx="1928826" cy="595901"/>
              <a:chOff x="5143504" y="6072206"/>
              <a:chExt cx="1928826" cy="595901"/>
            </a:xfrm>
          </p:grpSpPr>
          <p:pic>
            <p:nvPicPr>
              <p:cNvPr id="16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7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  <p:grpSp>
          <p:nvGrpSpPr>
            <p:cNvPr id="13" name="Группа 15"/>
            <p:cNvGrpSpPr/>
            <p:nvPr userDrawn="1"/>
          </p:nvGrpSpPr>
          <p:grpSpPr>
            <a:xfrm>
              <a:off x="3214678" y="6072206"/>
              <a:ext cx="1928826" cy="595901"/>
              <a:chOff x="5143504" y="6072206"/>
              <a:chExt cx="1928826" cy="595901"/>
            </a:xfrm>
          </p:grpSpPr>
          <p:pic>
            <p:nvPicPr>
              <p:cNvPr id="14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4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929322" y="6072206"/>
                <a:ext cx="1143008" cy="595901"/>
              </a:xfrm>
              <a:prstGeom prst="rect">
                <a:avLst/>
              </a:prstGeom>
              <a:noFill/>
            </p:spPr>
          </p:pic>
          <p:pic>
            <p:nvPicPr>
              <p:cNvPr id="15" name="Picture 2" descr="&amp;scy;&amp;kcy;&amp;acy;&amp;chcy;&amp;acy;&amp;tcy;&amp;softcy; HQ photo of nature &quot; ALLDAY - &amp;ncy;&amp;acy;&amp;rcy;&amp;ocy;&amp;dcy;&amp;ncy;&amp;ycy;&amp;jcy; &amp;scy;&amp;acy;&amp;jcy;&amp;tcy; &amp;ocy; &amp;dcy;&amp;icy;&amp;zcy;&amp;acy;&amp;jcy;&amp;ncy;&amp;iecy; &amp;bcy;&amp;iecy;&amp;scy;&amp;pcy;&amp;lcy;&amp;acy;&amp;tcy;&amp;ncy;&amp;ocy;"/>
              <p:cNvPicPr>
                <a:picLocks noChangeAspect="1" noChangeArrowheads="1"/>
              </p:cNvPicPr>
              <p:nvPr userDrawn="1"/>
            </p:nvPicPr>
            <p:blipFill>
              <a:blip r:embed="rId5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rcRect t="63722" r="53758"/>
              <a:stretch>
                <a:fillRect/>
              </a:stretch>
            </p:blipFill>
            <p:spPr bwMode="auto">
              <a:xfrm>
                <a:off x="5143504" y="6258425"/>
                <a:ext cx="785818" cy="409682"/>
              </a:xfrm>
              <a:prstGeom prst="rect">
                <a:avLst/>
              </a:prstGeom>
              <a:noFill/>
            </p:spPr>
          </p:pic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392980"/>
            <a:ext cx="9144000" cy="1465019"/>
          </a:xfrm>
          <a:prstGeom prst="rect">
            <a:avLst/>
          </a:prstGeom>
          <a:noFill/>
        </p:spPr>
      </p:pic>
      <p:pic>
        <p:nvPicPr>
          <p:cNvPr id="8" name="Picture 4" descr="&amp;Scy;&amp;ocy;&amp;khcy;&amp;rcy;&amp;acy;&amp;ncy;&amp;icy;&amp;tcy;&amp;iecy; &amp;Zcy;&amp;iecy;&amp;mcy;&amp;lcy;&amp;icy; &amp;Zcy;&amp;iecy;&amp;mcy;&amp;lcy;&amp;icy;, &amp;Icy;&amp;zcy; &amp;Ecy;&amp;kcy;&amp;ocy;&amp;lcy;&amp;ocy;&amp;gcy;&amp;icy;&amp;icy; &amp;Icy;&amp;kcy;&amp;ocy;&amp;ncy;&amp;ycy; &amp;Ucy;&amp;scy;&amp;tcy;&amp;ocy;&amp;jcy;&amp;chcy;&amp;icy;&amp;vcy;&amp;ocy;&amp;gcy;&amp;ocy; &amp;Rcy;&amp;acy;&amp;zcy;&amp;vcy;&amp;icy;&amp;tcy;&amp;icy;&amp;yacy; &amp; &amp;Kcy;&amp;ocy;&amp;ncy;&amp;tscy;&amp;iecy;&amp;pcy;&amp;tscy;&amp;icy;&amp;icy; &amp;Ocy;&amp;kcy;&amp;rcy;&amp;ucy;&amp;zhcy;&amp;acy;&amp;yucy;&amp;shchcy;&amp;iecy;&amp;jcy; &amp;Scy;&amp;rcy;&amp;iecy;&amp;dcy;&amp;y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lum bright="-30000" contrast="20000"/>
          </a:blip>
          <a:srcRect l="11539" t="-7692" r="11537"/>
          <a:stretch>
            <a:fillRect/>
          </a:stretch>
        </p:blipFill>
        <p:spPr bwMode="auto">
          <a:xfrm>
            <a:off x="7358082" y="4500570"/>
            <a:ext cx="1581844" cy="2214546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://img-fotki.yandex.ru/get/5810/104166334.75/0_62657_440c7269_S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5857892"/>
            <a:ext cx="7215206" cy="1000107"/>
          </a:xfrm>
          <a:prstGeom prst="rect">
            <a:avLst/>
          </a:prstGeom>
          <a:noFill/>
        </p:spPr>
      </p:pic>
      <p:pic>
        <p:nvPicPr>
          <p:cNvPr id="8" name="Picture 2" descr="&amp;Fcy;&amp;ocy;&amp;tcy;&amp;ocy;&amp;ocy;&amp;bcy;&amp;ocy;&amp;icy; &amp;vcy;&amp;ocy;&amp;lcy;&amp;shcy;&amp;iecy;&amp;bcy;&amp;ncy;&amp;acy;&amp;yacy; &amp;kcy;&amp;ncy;&amp;icy;&amp;gcy;&amp;acy; - &amp;fcy;&amp;ocy;&amp;ncy;&amp;iecy; * PIXERS.ru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rcRect/>
          <a:stretch>
            <a:fillRect/>
          </a:stretch>
        </p:blipFill>
        <p:spPr bwMode="auto">
          <a:xfrm>
            <a:off x="5786414" y="4186320"/>
            <a:ext cx="3357586" cy="267168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22222" r="1765"/>
          <a:stretch>
            <a:fillRect/>
          </a:stretch>
        </p:blipFill>
        <p:spPr bwMode="auto">
          <a:xfrm rot="5400000" flipV="1">
            <a:off x="-1126510" y="1126510"/>
            <a:ext cx="2714620" cy="461600"/>
          </a:xfrm>
          <a:prstGeom prst="rect">
            <a:avLst/>
          </a:prstGeom>
          <a:noFill/>
        </p:spPr>
      </p:pic>
      <p:pic>
        <p:nvPicPr>
          <p:cNvPr id="7170" name="Picture 2" descr="http://img-fotki.yandex.ru/get/5112/104166334.75/0_6264f_c0775d62_S.jpg"/>
          <p:cNvPicPr>
            <a:picLocks noChangeAspect="1" noChangeArrowheads="1"/>
          </p:cNvPicPr>
          <p:nvPr userDrawn="1"/>
        </p:nvPicPr>
        <p:blipFill>
          <a:blip r:embed="rId2"/>
          <a:srcRect t="33479"/>
          <a:stretch>
            <a:fillRect/>
          </a:stretch>
        </p:blipFill>
        <p:spPr bwMode="auto">
          <a:xfrm rot="16200000" flipV="1">
            <a:off x="-3009510" y="3009505"/>
            <a:ext cx="6858002" cy="838985"/>
          </a:xfrm>
          <a:prstGeom prst="rect">
            <a:avLst/>
          </a:prstGeom>
          <a:noFill/>
        </p:spPr>
      </p:pic>
      <p:pic>
        <p:nvPicPr>
          <p:cNvPr id="10" name="Picture 12" descr="&amp;Acy;&amp;bcy;&amp;scy;&amp;tcy;&amp;rcy;&amp;acy;&amp;kcy;&amp;tcy;&amp;ncy;&amp;ycy;&amp;jcy; &amp;Zcy;&amp;iecy;&amp;mcy;&amp;lcy;&amp;icy; &amp;Scy;&amp;icy;&amp;mcy;&amp;vcy;&amp;ocy;&amp;lcy; &amp;Kcy;&amp;ocy;&amp;ncy;&amp;tscy;&amp;iecy;&amp;pcy;&amp;tscy;&amp;icy;&amp;yacy; &amp;Gcy;&amp;lcy;&amp;ocy;&amp;bcy;&amp;acy;&amp;lcy;&amp;softcy;&amp;ncy;&amp;ocy;&amp;gcy;&amp;ocy; &amp;Ecy;&amp;kcy;&amp;ocy; &amp;kcy;&amp;lcy;&amp;icy;&amp;pcy;&amp;acy;&amp;rcy;&amp;tcy;&amp;ycy; - ClipartLogo.com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/>
          <a:stretch>
            <a:fillRect/>
          </a:stretch>
        </p:blipFill>
        <p:spPr bwMode="auto">
          <a:xfrm>
            <a:off x="214282" y="142852"/>
            <a:ext cx="2214578" cy="229759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C73217-CE93-4D09-B878-BE2DCE30495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AFA1B-CB09-41B0-AFF5-D2A65DD8F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C73217-CE93-4D09-B878-BE2DCE30495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AFA1B-CB09-41B0-AFF5-D2A65DD8F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C73217-CE93-4D09-B878-BE2DCE30495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AFA1B-CB09-41B0-AFF5-D2A65DD8F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0C73217-CE93-4D09-B878-BE2DCE304952}" type="datetimeFigureOut">
              <a:rPr lang="ru-RU" smtClean="0"/>
              <a:pPr/>
              <a:t>06.09.2021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79AFA1B-CB09-41B0-AFF5-D2A65DD8F3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&amp;Fcy;&amp;ocy;&amp;ncy; &amp;dcy;&amp;lcy;&amp;yacy; &amp;fcy;&amp;ocy;&amp;tcy;&amp;ocy;&amp;shcy;&amp;ocy;&amp;pcy;&amp;acy; - 115. &amp;Tcy;&amp;iecy;&amp;kcy;&amp;scy;&amp;tcy;&amp;ucy;&amp;rcy;&amp;acy; &amp;lcy;&amp;ucy;&amp;chcy;&amp;icy;.  &amp;Gcy;&amp;ocy;&amp;lcy;&amp;ucy;&amp;bcy;&amp;ocy;&amp;jcy; &amp;fcy;&amp;ocy;&amp;ncy;.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Овал 7"/>
          <p:cNvSpPr/>
          <p:nvPr userDrawn="1"/>
        </p:nvSpPr>
        <p:spPr>
          <a:xfrm>
            <a:off x="0" y="0"/>
            <a:ext cx="9144000" cy="6858000"/>
          </a:xfrm>
          <a:prstGeom prst="ellipse">
            <a:avLst/>
          </a:prstGeom>
          <a:solidFill>
            <a:srgbClr val="16EBF6">
              <a:alpha val="14118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318" name="Picture 6" descr="1920x1080 &amp;gcy;&amp;ocy;&amp;lcy;&amp;ucy;&amp;bcy;&amp;ocy;&amp;jcy; &amp;fcy;&amp;ocy;&amp;ncy;, &amp;kcy;&amp;acy;&amp;pcy;&amp;lcy;&amp;icy;, &amp;mcy;&amp;acy;&amp;kcy;&amp;rcy;&amp;ocy;, &amp;tcy;&amp;iecy;&amp;kcy;&amp;scy;&amp;tcy;&amp;ucy;&amp;rcy;&amp;acy; hd &amp;ocy;&amp;bcy;&amp;ocy;&amp;icy; &amp;ncy;&amp;acy; &amp;rcy;&amp;acy;&amp;bcy;&amp;ocy;&amp;chcy;&amp;icy;&amp;jcy; &amp;scy;&amp;tcy;&amp;ocy;&amp;lcy; 52401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frame">
            <a:avLst>
              <a:gd name="adj1" fmla="val 1793"/>
            </a:avLst>
          </a:prstGeom>
          <a:noFill/>
          <a:scene3d>
            <a:camera prst="orthographicFront"/>
            <a:lightRig rig="threePt" dir="t"/>
          </a:scene3d>
          <a:sp3d>
            <a:bevelT prst="angle"/>
          </a:sp3d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zer\Desktop\&#1101;&#1082;&#1086;&#1083;&#1086;&#1075;&#1080;&#1103;%20&#1044;&#1088;&#1091;&#1078;&#1073;&#1072;\&#1071;&#1082;&#1086;&#1074;_&#1044;&#1091;&#1073;&#1088;&#1072;&#1074;&#1080;&#1085;_-_&#1055;&#1077;&#1089;&#1085;&#1103;_&#1086;_&#1079;&#1077;&#1084;&#1085;&#1086;&#1081;_&#1082;&#1088;&#1072;&#1089;&#1086;&#1090;&#1077;_(-).mp3" TargetMode="Externa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gif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018" y="2428868"/>
            <a:ext cx="6357982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3366"/>
                </a:solidFill>
                <a:effectLst>
                  <a:reflection blurRad="12700" stA="28000" endPos="45000" dist="1000" dir="5400000" sy="-100000" algn="bl" rotWithShape="0"/>
                </a:effectLst>
                <a:latin typeface="Monotype Corsiva" pitchFamily="66" charset="0"/>
              </a:rPr>
              <a:t>Экологические беды  Ямала</a:t>
            </a:r>
            <a:endParaRPr lang="ru-RU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3366"/>
              </a:solidFill>
              <a:effectLst>
                <a:reflection blurRad="12700" stA="28000" endPos="45000" dist="1000" dir="5400000" sy="-100000" algn="bl" rotWithShape="0"/>
              </a:effectLst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29058" y="5214950"/>
            <a:ext cx="50000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Подготовили учащиеся 4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а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класса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 МАОУ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«Прогимназия «Центр детства»</a:t>
            </a:r>
            <a:endParaRPr lang="ru-RU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Г. Новый Уренгой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3074" name="Picture 2" descr="C:\Users\Uzer\Desktop\Наташа 2015\картинки Ямал\1362458948_1360051808_yam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9823" y="571480"/>
            <a:ext cx="2738457" cy="16430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Яков_Дубравин_-_Песня_о_земной_красоте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438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img2.ntv.ru/home/news/20140218/so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1714488"/>
            <a:ext cx="3714776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http://www.vostokmedia.com/files/Image/news/185544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714488"/>
            <a:ext cx="2928958" cy="192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 descr="http://svecha-news.ru/picture/news/1341/1061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5438" y="4000504"/>
            <a:ext cx="2802843" cy="25995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6" name="Picture 8" descr="http://tatmedia.ru/tmp/rus/news/2_789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3857628"/>
            <a:ext cx="2857488" cy="25003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3108" y="214290"/>
            <a:ext cx="67865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Проблема бездомных</a:t>
            </a:r>
          </a:p>
          <a:p>
            <a:pPr algn="ctr"/>
            <a:r>
              <a:rPr lang="ru-RU" sz="4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собак…</a:t>
            </a:r>
            <a:endParaRPr lang="ru-RU" sz="4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6146" name="Picture 2" descr="http://cs319126.vk.me/v319126940/6285/D3gjKgzeH1U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28992" y="4000504"/>
            <a:ext cx="2571768" cy="24196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285728"/>
            <a:ext cx="64368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Мы за чистый, уютный, здоровый город!</a:t>
            </a:r>
            <a:endParaRPr lang="ru-RU" sz="3600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214554"/>
            <a:ext cx="79296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Всё больше и больше людей на Планете приходят к пониманию необходимости жить без мусора.  Жизнь без мусора становится новой доброй модой. Мы не хотим превратить наш город в помойку, а хотим видеть его чистым, уютным, здоровым.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Первое правило в этом деле: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не мусорить вообще! Немного изменив свой образ жизни можно научиться жить без мусора — так, чтобы результатом твоей жизнедеятельности были только органические отходы и удобрения, повышающие плодородие Земли. 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Второе правило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- не покупай лимонады, чипсы, конфетки не только потому, что они вредны для нашего организма, но и потому, что упаковка от них загрязняет нашу Землю.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Третье правило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– не выбрасывай мусор в овраги, а собирай в мешки (особенно стеклянные и пластмассовые бутылки, банки, строительные материалы).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Четвертое правило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– выходи на субботники по очистке города.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Пятое правило </a:t>
            </a:r>
            <a:r>
              <a:rPr lang="ru-RU" sz="1600" b="1" dirty="0" smtClean="0">
                <a:solidFill>
                  <a:srgbClr val="002060"/>
                </a:solidFill>
                <a:latin typeface="Bookman Old Style" pitchFamily="18" charset="0"/>
                <a:cs typeface="Times New Roman" pitchFamily="18" charset="0"/>
              </a:rPr>
              <a:t>– сам соблюдай все эти правила и научи других.</a:t>
            </a:r>
            <a:endParaRPr lang="ru-RU" sz="16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Picture 9" descr="C:\Users\Uzer\Desktop\0009-007-Pjatoe-napravlenie-Ekologija-TSel-formirovanie-ekologichesk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48" y="905095"/>
            <a:ext cx="984555" cy="13094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" descr="A description...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00100" y="428604"/>
            <a:ext cx="4965263" cy="541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210026"/>
            <a:ext cx="6143652" cy="66479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   ГОРОД</a:t>
            </a:r>
          </a:p>
          <a:p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Был он посёлком крошечным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Тихим, тёмным, заброшенным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 маленькими домишками,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Вечно </a:t>
            </a:r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в грязи,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без дорог.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Люди мечтали исстари,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Чистым и светлым выстроить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Вместо посёлка пыльного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  Каменный городок.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нашей стране как водится,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 делом слова не расходятся,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Он хорошеет, строится,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Город, где мы живём.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Смотрим с законной гордостью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Там, где бараки горбились,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На распрямлённых улицах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 Строят за домом дом.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Всё, что мечталось, сбудется.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Мы от души потрудимся,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Чтобы ещё наряднее,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Чище наш город стал.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Это же – наша улица,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Это же – наша Родина!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                  А для любимой Родины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Нам ничего не жаль!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zer\Desktop\Наташа 2015\картинки Ямал\b84e494a9239f11c124dc98631e770c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6876" y="214290"/>
            <a:ext cx="3201404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C:\Users\Uzer\Desktop\506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3857628"/>
            <a:ext cx="2667002" cy="26670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Рисунок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-1" y="6479098"/>
            <a:ext cx="9144000" cy="378902"/>
          </a:xfrm>
          <a:prstGeom prst="rect">
            <a:avLst/>
          </a:prstGeom>
          <a:noFill/>
        </p:spPr>
      </p:pic>
      <p:pic>
        <p:nvPicPr>
          <p:cNvPr id="5" name="Picture 6" descr="Рисунок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49410"/>
          </a:xfrm>
          <a:prstGeom prst="rect">
            <a:avLst/>
          </a:prstGeom>
          <a:noFill/>
        </p:spPr>
      </p:pic>
      <p:pic>
        <p:nvPicPr>
          <p:cNvPr id="20481" name="Picture 1" descr="C:\Users\шурик\Desktop\cad_b_aut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2304"/>
            <a:ext cx="9144000" cy="61206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14282" y="2285992"/>
            <a:ext cx="6000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latin typeface="Bookman Old Style" pitchFamily="18" charset="0"/>
              </a:rPr>
              <a:t>«Ты </a:t>
            </a:r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– край, что нас объединил,</a:t>
            </a:r>
            <a:b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Сплотил и сделал всех сильнее.</a:t>
            </a:r>
            <a:b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Ты – край, который научил</a:t>
            </a:r>
            <a:b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</a:br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Душой быть чище и </a:t>
            </a:r>
            <a:r>
              <a:rPr lang="ru-RU" sz="2400" b="1" dirty="0" smtClean="0">
                <a:solidFill>
                  <a:srgbClr val="FFFF00"/>
                </a:solidFill>
                <a:latin typeface="Bookman Old Style" pitchFamily="18" charset="0"/>
              </a:rPr>
              <a:t>светлее»</a:t>
            </a:r>
            <a:endParaRPr lang="ru-RU" sz="24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6452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71604" y="2071678"/>
            <a:ext cx="642942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Где бы ни жил ты на этом свете,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Но другой планеты не найти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Защити леса и реки эти,</a:t>
            </a:r>
            <a: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Bookman Old Style" pitchFamily="18" charset="0"/>
                <a:ea typeface="Times New Roman" pitchFamily="18" charset="0"/>
                <a:cs typeface="Arial" pitchFamily="34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И себя, и Землю защити!                                                                                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Р.Ругин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3" name="Picture 2" descr="C:\Users\Uzer\Desktop\наше выступление\img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643314"/>
            <a:ext cx="2158844" cy="28950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7" name="Picture 3" descr="C:\Users\Uzer\Desktop\ДРУЖБА про ЯМАЛ\создание-сайта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071942"/>
            <a:ext cx="2834006" cy="23324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1857364"/>
            <a:ext cx="762204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 </a:t>
            </a:r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Новый Уренгой – родина моя, </a:t>
            </a:r>
            <a:b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Я здесь живу, я здесь родился! </a:t>
            </a:r>
            <a:b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Есть у меня мечта одна </a:t>
            </a:r>
            <a:b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Чтоб город наш преобразился.</a:t>
            </a:r>
            <a:endParaRPr lang="ru-RU" sz="3200" b="1" dirty="0">
              <a:solidFill>
                <a:srgbClr val="C00000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zer\Desktop\Наташа 2015\картинки Ямал\1333268515_novyy-urengo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5953" y="3939311"/>
            <a:ext cx="4096311" cy="2632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84296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 algn="ctr">
              <a:lnSpc>
                <a:spcPct val="90000"/>
              </a:lnSpc>
              <a:buFont typeface="Arial" charset="0"/>
              <a:buNone/>
            </a:pPr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Что </a:t>
            </a:r>
            <a:r>
              <a:rPr lang="ru-RU" sz="2400" b="1" i="1" smtClean="0">
                <a:solidFill>
                  <a:srgbClr val="C00000"/>
                </a:solidFill>
                <a:latin typeface="Bookman Old Style" pitchFamily="18" charset="0"/>
              </a:rPr>
              <a:t>мы можем </a:t>
            </a:r>
            <a:r>
              <a:rPr lang="ru-RU" sz="2400" b="1" i="1" dirty="0" smtClean="0">
                <a:solidFill>
                  <a:srgbClr val="C00000"/>
                </a:solidFill>
                <a:latin typeface="Bookman Old Style" pitchFamily="18" charset="0"/>
              </a:rPr>
              <a:t>сделать, чтобы все запомнили, что Земля – наш общий дом, а человек – это часть природы?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Читать рассказы о природе;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Смотреть научные фильмы;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Рассказывать малышам о пользе всего, что нас окружает;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Рассматривать с родителями иллюстрации о природе;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Сажать зеленые насаждения, ухаживать за животными;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Проводить уборку территории;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Делать замечания тем, кто засоряет окружающую среду;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3366"/>
                </a:solidFill>
                <a:latin typeface="Bookman Old Style" pitchFamily="18" charset="0"/>
              </a:rPr>
              <a:t>Уметь сберечь от опасности себя и природу</a:t>
            </a:r>
            <a:r>
              <a:rPr lang="ru-RU" sz="2400" dirty="0" smtClean="0">
                <a:latin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42853"/>
            <a:ext cx="8646689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Экология в переводе с греческого означает “</a:t>
            </a:r>
            <a:r>
              <a:rPr lang="ru-RU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наука о чистом жилище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”. Возведение экологии в ранг науки говорит о серьезности положения в доме человека и осознании этого его хозяином. Смысл заключается в получении знания, как сохранить наш дом чистым и пригодным для обитания в течение долгих лет. Экология — наука, изучающая условия существования живых организмов во взаимосвязи с окружающей средой.</a:t>
            </a:r>
          </a:p>
          <a:p>
            <a:pPr algn="ctr">
              <a:defRPr/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Основные 4 закона экологии:</a:t>
            </a:r>
          </a:p>
          <a:p>
            <a:pPr marL="457200" indent="-457200" algn="ctr">
              <a:buFont typeface="+mj-lt"/>
              <a:buAutoNum type="arabicPeriod"/>
              <a:defRPr/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Всё связано со всем.</a:t>
            </a:r>
          </a:p>
          <a:p>
            <a:pPr marL="457200" indent="-457200" algn="ctr">
              <a:buFont typeface="+mj-lt"/>
              <a:buAutoNum type="arabicPeriod"/>
              <a:defRPr/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Ничто не исчезает в никуда.</a:t>
            </a:r>
          </a:p>
          <a:p>
            <a:pPr marL="457200" indent="-457200" algn="ctr">
              <a:buFont typeface="+mj-lt"/>
              <a:buAutoNum type="arabicPeriod"/>
              <a:defRPr/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Природа знает лучше — закон имеет двойной смысл — одновременно призыв сблизиться с природой и призыв крайне осторожно обращаться с природными системами.</a:t>
            </a:r>
          </a:p>
          <a:p>
            <a:pPr marL="457200" indent="-457200" algn="ctr">
              <a:buFont typeface="+mj-lt"/>
              <a:buAutoNum type="arabicPeriod"/>
              <a:defRPr/>
            </a:pPr>
            <a:r>
              <a:rPr lang="ru-RU" sz="24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Ничто не даётся даром. </a:t>
            </a:r>
            <a:endParaRPr lang="ru-RU" sz="24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714612" y="428604"/>
            <a:ext cx="535781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В 60-е годы началось освоение Ямала.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 Весна сверкала, вешним льдом хрустела,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Снег в тундре с каждым часом убывал.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Как будто искра в тундру залетела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Bookman Old Style" pitchFamily="18" charset="0"/>
                <a:ea typeface="Times New Roman" pitchFamily="18" charset="0"/>
                <a:cs typeface="Times New Roman" pitchFamily="18" charset="0"/>
              </a:rPr>
              <a:t>Пришел геолог русский на Ямал.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Bookman Old Style" pitchFamily="18" charset="0"/>
              <a:cs typeface="Arial" pitchFamily="34" charset="0"/>
            </a:endParaRPr>
          </a:p>
        </p:txBody>
      </p:sp>
      <p:pic>
        <p:nvPicPr>
          <p:cNvPr id="10242" name="Picture 2" descr="C:\Users\Uzer\Desktop\наше выступление\10834_html_m7ea0f07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928934"/>
            <a:ext cx="1428760" cy="1428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C:\Users\Uzer\Desktop\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214554"/>
            <a:ext cx="3244818" cy="21656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Выгнутая влево стрелка 4"/>
          <p:cNvSpPr/>
          <p:nvPr/>
        </p:nvSpPr>
        <p:spPr>
          <a:xfrm>
            <a:off x="2571736" y="3214686"/>
            <a:ext cx="731520" cy="1500198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Выгнутая вправо стрелка 5"/>
          <p:cNvSpPr/>
          <p:nvPr/>
        </p:nvSpPr>
        <p:spPr>
          <a:xfrm>
            <a:off x="6715140" y="3286124"/>
            <a:ext cx="731520" cy="135732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0244" name="Picture 4" descr="C:\Users\Uzer\Desktop\valves_shipp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0" y="4786322"/>
            <a:ext cx="2785501" cy="18574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5" name="Picture 5" descr="C:\Users\Uzer\Desktop\ya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4786322"/>
            <a:ext cx="2714644" cy="1914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Uzer\Desktop\Yamal-r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7" y="1285860"/>
            <a:ext cx="1920129" cy="235745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6627" name="Picture 3" descr="C:\Users\Uzer\Desktop\0025-041-Malenkie-zverk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752" y="214290"/>
            <a:ext cx="3428000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8" name="Picture 4" descr="C:\Users\Uzer\Desktop\lemming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51788" y="357166"/>
            <a:ext cx="2939164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1" name="Picture 7" descr="C:\Users\Uzer\Desktop\sewerwaste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3214932"/>
            <a:ext cx="2500330" cy="183637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6632" name="Picture 8" descr="C:\Users\Uzer\Desktop\reindeer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3786190"/>
            <a:ext cx="2857520" cy="21431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33" name="Picture 9" descr="C:\Users\Uzer\Desktop\037b583f18dadcee2811c22e26702d0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3357562"/>
            <a:ext cx="2714643" cy="225307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Выгнутая вниз стрелка 8"/>
          <p:cNvSpPr/>
          <p:nvPr/>
        </p:nvSpPr>
        <p:spPr>
          <a:xfrm>
            <a:off x="2928926" y="5357826"/>
            <a:ext cx="928694" cy="42862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 rot="2742343">
            <a:off x="6223055" y="4938310"/>
            <a:ext cx="513037" cy="115690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верх стрелка 10"/>
          <p:cNvSpPr/>
          <p:nvPr/>
        </p:nvSpPr>
        <p:spPr>
          <a:xfrm>
            <a:off x="3428992" y="357166"/>
            <a:ext cx="2786082" cy="73152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Users\Uzer\Desktop\2368_pv_red_bo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214290"/>
            <a:ext cx="3802602" cy="28575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218" name="Picture 2" descr="C:\Users\Uzer\Desktop\0053-053-Rasprostraneny-v-tundre-i-lesotundre-zapadnoj-sibiri-ot-vostochno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643182"/>
            <a:ext cx="3143272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19" name="Picture 3" descr="C:\Users\Uzer\Desktop\118973356_e8f2bf667dc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70" y="4500570"/>
            <a:ext cx="2857520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0" name="Picture 4" descr="C:\Users\Uzer\Desktop\1320864224_12122_766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2714620"/>
            <a:ext cx="3024182" cy="2268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https://t2.ftcdn.net/jpg/00/50/75/67/500_F_50756731_hiU4L0bn9CGcEO1kpvYcq249nyvEpL3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7618" y="214290"/>
            <a:ext cx="1996382" cy="1185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http://blogs.mydevstaging.com/blogs/red-hot-parenting/files/2014/04/shutterstock_102683237-337x258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5143512"/>
            <a:ext cx="1810239" cy="1385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director.yamaledu.org/uploads/posts/2012-04/1333268515_novyy-urengo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14290"/>
            <a:ext cx="6500858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Users\Uzer\Desktop\8DznNTScA8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405" y="2357430"/>
            <a:ext cx="3436529" cy="2239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 descr="C:\Users\Uzer\Desktop\4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428868"/>
            <a:ext cx="3071834" cy="21431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7" name="Picture 5" descr="C:\Users\Uzer\Desktop\x_c2830f9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4" y="2357430"/>
            <a:ext cx="1946668" cy="22145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8" name="Picture 6" descr="C:\Users\Uzer\Desktop\309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60275" y="4643446"/>
            <a:ext cx="2269443" cy="2000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098" name="Picture 2" descr="C:\Users\Uzer\Desktop\по экологии\522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4643446"/>
            <a:ext cx="2000264" cy="20002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Двойная стрелка влево/вправо 7"/>
          <p:cNvSpPr/>
          <p:nvPr/>
        </p:nvSpPr>
        <p:spPr>
          <a:xfrm>
            <a:off x="5214942" y="5357826"/>
            <a:ext cx="1357322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7" descr="C:\Users\Uzer\Desktop\наше выступление\small_thumb_9aad2668-48d2-49cb-bd69-8860f151e2dc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10" y="4500570"/>
            <a:ext cx="2357454" cy="23574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579</Words>
  <Application>Microsoft Office PowerPoint</Application>
  <PresentationFormat>Экран (4:3)</PresentationFormat>
  <Paragraphs>64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HP</dc:creator>
  <cp:lastModifiedBy>Uzer</cp:lastModifiedBy>
  <cp:revision>51</cp:revision>
  <dcterms:created xsi:type="dcterms:W3CDTF">2015-01-09T17:00:37Z</dcterms:created>
  <dcterms:modified xsi:type="dcterms:W3CDTF">2021-09-06T16:35:31Z</dcterms:modified>
</cp:coreProperties>
</file>