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283" r:id="rId4"/>
    <p:sldId id="281" r:id="rId5"/>
    <p:sldId id="285" r:id="rId6"/>
    <p:sldId id="284" r:id="rId7"/>
    <p:sldId id="286" r:id="rId8"/>
    <p:sldId id="291" r:id="rId9"/>
    <p:sldId id="261" r:id="rId10"/>
    <p:sldId id="296" r:id="rId11"/>
    <p:sldId id="297" r:id="rId12"/>
    <p:sldId id="298" r:id="rId13"/>
    <p:sldId id="299" r:id="rId14"/>
    <p:sldId id="292" r:id="rId15"/>
    <p:sldId id="293" r:id="rId16"/>
    <p:sldId id="294" r:id="rId17"/>
    <p:sldId id="289" r:id="rId18"/>
    <p:sldId id="295" r:id="rId19"/>
    <p:sldId id="28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fld id="{FB513811-B9EC-4CDA-B31B-ED524853C2D4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fld id="{1C3F77CB-7CF5-499D-97CB-A8160CD48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7188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17CE5-F1CC-48F0-82F4-E53478516DCC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B1A61-E4E3-44B0-9487-CA030077D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07B7C-0D14-46B5-86C9-C85578F77E87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B764C-865A-4F76-A886-2DB304CCD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95435-C5F6-4FCA-A53E-FB1C929AFDC3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3A812-259E-4B3E-95F7-AEC6F07A6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F8042-4E49-4AA9-9766-46E9953B56AA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58D4E-35B2-4556-92BC-5ABF2F9AC2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10081-4A7F-47AA-9B62-D5371852C1C3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C1DAC-AB35-48F5-B4AA-147B34041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89AF7-786A-498B-B769-FC24A24C9C02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0C639-3105-485B-8C5F-CA6AE5195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ABA9-7AEB-498F-922D-5568FEC33DFD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B50CC-3EF9-4A91-BE7C-C84FFE3F7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13FC1-2B27-42A0-B904-45585D066221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836A7-9602-4FFF-AE36-A9B3F2B995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C0422-199A-4560-ABAE-C6C887F5F0D3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4CB22-AC6C-4E17-A144-0A605A4F7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374A1-FCB0-4CFF-8C2E-DFD0A06A8B8F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AD4BF-3CF2-4584-AFA9-89BF55CB46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86DD5-757A-4B4D-B028-ADCA6E2358C4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3613A-57C1-4368-872F-6D8541085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1029" name="Рисунок 7" descr="0_75c96_b715e7d3_XL.jpeg"/>
          <p:cNvPicPr>
            <a:picLocks noChangeAspect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 bwMode="auto">
          <a:xfrm>
            <a:off x="71438" y="71438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64E2AB-2094-4F77-AF95-1C7D4D40B37A}" type="datetimeFigureOut">
              <a:rPr lang="ru-RU"/>
              <a:pPr>
                <a:defRPr/>
              </a:pPr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corowina.ucoz.com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5"/>
          <p:cNvSpPr>
            <a:spLocks noChangeArrowheads="1"/>
          </p:cNvSpPr>
          <p:nvPr/>
        </p:nvSpPr>
        <p:spPr bwMode="auto">
          <a:xfrm>
            <a:off x="2747963" y="4293096"/>
            <a:ext cx="36496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Arial" charset="0"/>
              </a:rPr>
              <a:t>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</p:txBody>
      </p:sp>
      <p:sp>
        <p:nvSpPr>
          <p:cNvPr id="14338" name="WordArt 6"/>
          <p:cNvSpPr>
            <a:spLocks noChangeArrowheads="1" noChangeShapeType="1" noTextEdit="1"/>
          </p:cNvSpPr>
          <p:nvPr/>
        </p:nvSpPr>
        <p:spPr bwMode="auto">
          <a:xfrm>
            <a:off x="2195513" y="2924175"/>
            <a:ext cx="58372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519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"Основы светской этики"</a:t>
            </a:r>
          </a:p>
        </p:txBody>
      </p:sp>
      <p:sp>
        <p:nvSpPr>
          <p:cNvPr id="14339" name="WordArt 7"/>
          <p:cNvSpPr>
            <a:spLocks noChangeArrowheads="1" noChangeShapeType="1" noTextEdit="1"/>
          </p:cNvSpPr>
          <p:nvPr/>
        </p:nvSpPr>
        <p:spPr bwMode="auto">
          <a:xfrm>
            <a:off x="1692275" y="0"/>
            <a:ext cx="6840538" cy="2708275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/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E7E200"/>
                    </a:gs>
                    <a:gs pos="100000">
                      <a:srgbClr val="CC66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"Основы религиозных культур </a:t>
            </a:r>
          </a:p>
          <a:p>
            <a:pPr algn="ctr"/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E7E200"/>
                    </a:gs>
                    <a:gs pos="100000">
                      <a:srgbClr val="CC66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и светской этики"</a:t>
            </a:r>
          </a:p>
        </p:txBody>
      </p:sp>
      <p:sp>
        <p:nvSpPr>
          <p:cNvPr id="14340" name="WordArt 8"/>
          <p:cNvSpPr>
            <a:spLocks noChangeArrowheads="1" noChangeShapeType="1" noTextEdit="1"/>
          </p:cNvSpPr>
          <p:nvPr/>
        </p:nvSpPr>
        <p:spPr bwMode="auto">
          <a:xfrm>
            <a:off x="611188" y="3141663"/>
            <a:ext cx="11525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Модуль</a:t>
            </a:r>
          </a:p>
        </p:txBody>
      </p:sp>
      <p:sp>
        <p:nvSpPr>
          <p:cNvPr id="14341" name="Rectangle 9"/>
          <p:cNvSpPr>
            <a:spLocks noChangeArrowheads="1"/>
          </p:cNvSpPr>
          <p:nvPr/>
        </p:nvSpPr>
        <p:spPr bwMode="auto">
          <a:xfrm rot="10800000" flipV="1">
            <a:off x="1403646" y="4540292"/>
            <a:ext cx="640871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ГБОУ СО</a:t>
            </a:r>
          </a:p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«Екатеринбургская школа № 9,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реализующая  адаптированные основные общеобразовательные программы»</a:t>
            </a: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Зырянова Юлия Викторовна 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71736" y="285728"/>
            <a:ext cx="3748088" cy="1117600"/>
          </a:xfrm>
          <a:solidFill>
            <a:srgbClr val="00B0F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6600" b="1" dirty="0"/>
              <a:t>Совесть</a:t>
            </a:r>
          </a:p>
        </p:txBody>
      </p:sp>
      <p:pic>
        <p:nvPicPr>
          <p:cNvPr id="5" name="Рисунок 4" descr="img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1643050"/>
            <a:ext cx="4857784" cy="36355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Печать0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Печать0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Печать0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0200" cy="677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71538" y="4919008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Вернулась Нина села и заплакала. </a:t>
            </a:r>
          </a:p>
          <a:p>
            <a:r>
              <a:rPr lang="ru-RU" sz="2400" b="1" dirty="0" smtClean="0"/>
              <a:t>Нет! Не жалко ей было украденного завтрака. Но слишком хорошо пели над ее головой веселые птицы. </a:t>
            </a:r>
          </a:p>
          <a:p>
            <a:r>
              <a:rPr lang="ru-RU" sz="2400" b="1" dirty="0" smtClean="0"/>
              <a:t>И очень тяжело было на ее сердце, которое грызла беспощадная </a:t>
            </a:r>
            <a:r>
              <a:rPr lang="ru-RU" sz="2400" b="1" dirty="0" smtClean="0">
                <a:solidFill>
                  <a:srgbClr val="FF0000"/>
                </a:solidFill>
              </a:rPr>
              <a:t>совесть.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971550" y="1484313"/>
            <a:ext cx="7129463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990000"/>
                </a:solidFill>
              </a:rPr>
              <a:t> </a:t>
            </a:r>
            <a:r>
              <a:rPr lang="ru-RU" sz="3200" b="1" dirty="0">
                <a:solidFill>
                  <a:srgbClr val="62420E"/>
                </a:solidFill>
              </a:rPr>
              <a:t>Ситуация первая.</a:t>
            </a:r>
          </a:p>
          <a:p>
            <a:endParaRPr lang="ru-RU" sz="3200" dirty="0">
              <a:solidFill>
                <a:srgbClr val="990000"/>
              </a:solidFill>
            </a:endParaRPr>
          </a:p>
          <a:p>
            <a:r>
              <a:rPr lang="ru-RU" sz="3200" dirty="0"/>
              <a:t>Вы покупаете в магазине молоко, и продавец по ошибке дает вам со сдачей лишние  пятьдесят (пятьсот) рублей.  Как вы поступите?</a:t>
            </a:r>
            <a:r>
              <a:rPr lang="ru-RU" sz="3200" dirty="0">
                <a:solidFill>
                  <a:srgbClr val="990000"/>
                </a:solidFill>
              </a:rPr>
              <a:t> </a:t>
            </a:r>
          </a:p>
        </p:txBody>
      </p:sp>
      <p:pic>
        <p:nvPicPr>
          <p:cNvPr id="3" name="Рисунок 2" descr="магаз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4365104"/>
            <a:ext cx="2505075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50825" y="1556792"/>
            <a:ext cx="8208963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62420E"/>
                </a:solidFill>
              </a:rPr>
              <a:t>Ситуация вторая.</a:t>
            </a:r>
          </a:p>
          <a:p>
            <a:pPr>
              <a:spcBef>
                <a:spcPct val="50000"/>
              </a:spcBef>
            </a:pPr>
            <a:r>
              <a:rPr lang="ru-RU" sz="3200" dirty="0"/>
              <a:t>Вы весь диктант списали у соседки по парте. Но «соседке» учитель  поставил «3», а вам «5», потому что не заметил трех грубых ошибок, которые увидел в ее тетради. Ваши действия?</a:t>
            </a:r>
          </a:p>
        </p:txBody>
      </p:sp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4581128"/>
            <a:ext cx="3273549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50825" y="404813"/>
            <a:ext cx="864235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62420E"/>
                </a:solidFill>
              </a:rPr>
              <a:t>Ситуация третья.</a:t>
            </a:r>
          </a:p>
          <a:p>
            <a:endParaRPr lang="ru-RU" sz="2800" dirty="0">
              <a:solidFill>
                <a:srgbClr val="62420E"/>
              </a:solidFill>
            </a:endParaRPr>
          </a:p>
          <a:p>
            <a:r>
              <a:rPr lang="ru-RU" sz="2800" dirty="0"/>
              <a:t> </a:t>
            </a:r>
            <a:r>
              <a:rPr lang="ru-RU" sz="2800" dirty="0" smtClean="0"/>
              <a:t>Идут приготовления к празднику. Но </a:t>
            </a:r>
            <a:r>
              <a:rPr lang="ru-RU" sz="2800" dirty="0"/>
              <a:t>внезапно в классе происходит ЧП: кто-то сорвал кран с огнетушителя и залил пеной весь пол в </a:t>
            </a:r>
            <a:r>
              <a:rPr lang="ru-RU" sz="2800" dirty="0" smtClean="0"/>
              <a:t>кабинете. Учитель </a:t>
            </a:r>
            <a:r>
              <a:rPr lang="ru-RU" sz="2800" dirty="0"/>
              <a:t>просит виновника признаться и привести класс в порядок. Но никто не признается. </a:t>
            </a:r>
          </a:p>
          <a:p>
            <a:r>
              <a:rPr lang="ru-RU" sz="2800" dirty="0"/>
              <a:t>А вы знаете, что кран с огнетушителя сорвал ваш друг.  Как можно тут поступить по совести? </a:t>
            </a:r>
          </a:p>
        </p:txBody>
      </p:sp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4509120"/>
            <a:ext cx="286702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3550" y="476672"/>
            <a:ext cx="144590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Итог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6800" y="3136613"/>
            <a:ext cx="3159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1905506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совесть?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Зачем человеку совесть?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значит «чистая совесть»?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539750" y="981075"/>
            <a:ext cx="77041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000" b="1" i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Самое главное украшение – чистая совесть.</a:t>
            </a:r>
            <a:endParaRPr lang="ru-RU" sz="4000" b="1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r" eaLnBrk="0" hangingPunct="0"/>
            <a:r>
              <a:rPr lang="ru-RU" sz="4000" b="1" i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Цицерон</a:t>
            </a:r>
            <a:endParaRPr lang="ru-RU" sz="4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2924175"/>
            <a:ext cx="3887788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0_5de5a_bb0390f9_X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556792"/>
            <a:ext cx="5616624" cy="4142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WordArt 4"/>
          <p:cNvSpPr>
            <a:spLocks noChangeArrowheads="1" noChangeShapeType="1" noTextEdit="1"/>
          </p:cNvSpPr>
          <p:nvPr/>
        </p:nvSpPr>
        <p:spPr bwMode="auto">
          <a:xfrm>
            <a:off x="2484438" y="620713"/>
            <a:ext cx="3600450" cy="796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FF"/>
              </a:solidFill>
              <a:latin typeface="Arial"/>
              <a:cs typeface="Arial"/>
            </a:endParaRPr>
          </a:p>
        </p:txBody>
      </p:sp>
      <p:sp>
        <p:nvSpPr>
          <p:cNvPr id="86021" name="WordArt 5"/>
          <p:cNvSpPr>
            <a:spLocks noChangeArrowheads="1" noChangeShapeType="1" noTextEdit="1"/>
          </p:cNvSpPr>
          <p:nvPr/>
        </p:nvSpPr>
        <p:spPr bwMode="auto">
          <a:xfrm>
            <a:off x="1692275" y="620689"/>
            <a:ext cx="6119813" cy="1872207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18625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E7E200"/>
                    </a:gs>
                    <a:gs pos="100000">
                      <a:srgbClr val="CC66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C</a:t>
            </a:r>
            <a:r>
              <a:rPr lang="ru-RU" sz="3600" b="1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E7E200"/>
                    </a:gs>
                    <a:gs pos="100000">
                      <a:srgbClr val="CC66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овесть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E7E200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86022" name="Rectangle 6"/>
          <p:cNvSpPr>
            <a:spLocks noChangeArrowheads="1"/>
          </p:cNvSpPr>
          <p:nvPr/>
        </p:nvSpPr>
        <p:spPr bwMode="auto">
          <a:xfrm rot="10800000" flipV="1">
            <a:off x="1619672" y="2960640"/>
            <a:ext cx="64807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такое совесть?</a:t>
            </a:r>
          </a:p>
          <a:p>
            <a:pPr algn="ctr">
              <a:spcBef>
                <a:spcPct val="50000"/>
              </a:spcBef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Зачем человеку совесть?</a:t>
            </a:r>
          </a:p>
          <a:p>
            <a:pPr algn="ctr">
              <a:spcBef>
                <a:spcPct val="50000"/>
              </a:spcBef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значит «чистая совесть»?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 animBg="1"/>
      <p:bldP spid="86021" grpId="0" animBg="1"/>
      <p:bldP spid="860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548680"/>
            <a:ext cx="6855210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совесть?</a:t>
            </a: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1042988" y="1773238"/>
            <a:ext cx="7129462" cy="4319587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Совесть –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чувство нравственной ответственности за своё поведение перед окружающими людьми, обществом.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И.Ожегов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1133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Заглянем в историю слова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285992"/>
            <a:ext cx="129875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2357430"/>
            <a:ext cx="238744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ВЕСТЬ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142908" y="3991750"/>
            <a:ext cx="89297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302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Совесть - это совместное знание </a:t>
            </a:r>
          </a:p>
          <a:p>
            <a:pPr marL="0" marR="0" lvl="0" indent="6302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человека со своим внутренним миром.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713" y="3236913"/>
            <a:ext cx="8242300" cy="1700212"/>
          </a:xfrm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74975" y="188913"/>
            <a:ext cx="3048000" cy="3340100"/>
          </a:xfrm>
        </p:spPr>
      </p:pic>
      <p:grpSp>
        <p:nvGrpSpPr>
          <p:cNvPr id="2" name="Горизонтальный свиток 4"/>
          <p:cNvGrpSpPr>
            <a:grpSpLocks/>
          </p:cNvGrpSpPr>
          <p:nvPr/>
        </p:nvGrpSpPr>
        <p:grpSpPr bwMode="auto">
          <a:xfrm>
            <a:off x="176213" y="6248400"/>
            <a:ext cx="8791575" cy="549275"/>
            <a:chOff x="111" y="3936"/>
            <a:chExt cx="5538" cy="346"/>
          </a:xfrm>
        </p:grpSpPr>
        <p:pic>
          <p:nvPicPr>
            <p:cNvPr id="6148" name="Горизонтальный свиток 4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1" y="3936"/>
              <a:ext cx="5538" cy="346"/>
            </a:xfrm>
            <a:prstGeom prst="rect">
              <a:avLst/>
            </a:prstGeom>
            <a:noFill/>
          </p:spPr>
        </p:pic>
        <p:sp>
          <p:nvSpPr>
            <p:cNvPr id="6149" name="Text Box 5"/>
            <p:cNvSpPr txBox="1">
              <a:spLocks noChangeArrowheads="1"/>
            </p:cNvSpPr>
            <p:nvPr/>
          </p:nvSpPr>
          <p:spPr bwMode="auto">
            <a:xfrm rot="10800000">
              <a:off x="274" y="4099"/>
              <a:ext cx="5214" cy="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800">
                  <a:solidFill>
                    <a:schemeClr val="bg1"/>
                  </a:solidFill>
                </a:rPr>
                <a:t>, </a:t>
              </a:r>
            </a:p>
          </p:txBody>
        </p:sp>
      </p:grpSp>
      <p:pic>
        <p:nvPicPr>
          <p:cNvPr id="6" name="Заголовок 2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013176"/>
            <a:ext cx="8242300" cy="10112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</a:rPr>
              <a:t>В чём сходство и отличие понятий  «стыд и совесть»? </a:t>
            </a:r>
            <a:br>
              <a:rPr lang="ru-RU" sz="3600" b="1" smtClean="0">
                <a:solidFill>
                  <a:srgbClr val="C00000"/>
                </a:solidFill>
              </a:rPr>
            </a:br>
            <a:endParaRPr lang="ru-RU" sz="3600" b="1" smtClean="0">
              <a:solidFill>
                <a:srgbClr val="C00000"/>
              </a:solidFill>
            </a:endParaRPr>
          </a:p>
        </p:txBody>
      </p:sp>
      <p:graphicFrame>
        <p:nvGraphicFramePr>
          <p:cNvPr id="53292" name="Group 44"/>
          <p:cNvGraphicFramePr>
            <a:graphicFrameLocks noGrp="1"/>
          </p:cNvGraphicFramePr>
          <p:nvPr>
            <p:ph type="body" idx="4294967295"/>
          </p:nvPr>
        </p:nvGraphicFramePr>
        <p:xfrm>
          <a:off x="457200" y="1600200"/>
          <a:ext cx="8229600" cy="4633976"/>
        </p:xfrm>
        <a:graphic>
          <a:graphicData uri="http://schemas.openxmlformats.org/drawingml/2006/table">
            <a:tbl>
              <a:tblPr/>
              <a:tblGrid>
                <a:gridCol w="2058988"/>
                <a:gridCol w="2667000"/>
                <a:gridCol w="3503612"/>
              </a:tblGrid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Сходство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Различие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84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Calibri" pitchFamily="34" charset="0"/>
                          <a:cs typeface="Times New Roman" pitchFamily="18" charset="0"/>
                        </a:rPr>
                        <a:t>Стыд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Переживание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перед людьми за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своё поведение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Calibri" pitchFamily="34" charset="0"/>
                          <a:cs typeface="Times New Roman" pitchFamily="18" charset="0"/>
                        </a:rPr>
                        <a:t>Совесть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перед самим собой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>
            <a:off x="1692275" y="2997200"/>
            <a:ext cx="1008063" cy="6477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979613" y="3933825"/>
            <a:ext cx="720725" cy="7191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716463" y="3068638"/>
            <a:ext cx="503237" cy="57626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6" idx="1"/>
          </p:cNvCxnSpPr>
          <p:nvPr/>
        </p:nvCxnSpPr>
        <p:spPr>
          <a:xfrm>
            <a:off x="4716463" y="4005263"/>
            <a:ext cx="488950" cy="53498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3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Найди  пару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14438"/>
            <a:ext cx="4038600" cy="4911725"/>
          </a:xfrm>
        </p:spPr>
        <p:txBody>
          <a:bodyPr/>
          <a:lstStyle/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Поступать вопреки своим убеждениям. </a:t>
            </a: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Жить честно, справедливо. </a:t>
            </a: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Делать что-либо хорошо, добросовестно. </a:t>
            </a: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Жить спокойно, не испытывая угрызения совести. </a:t>
            </a: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Поступать без стыда, без стеснения. </a:t>
            </a:r>
          </a:p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Стало очень стыдно.</a:t>
            </a:r>
          </a:p>
        </p:txBody>
      </p:sp>
      <p:sp>
        <p:nvSpPr>
          <p:cNvPr id="21508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57313"/>
            <a:ext cx="4038600" cy="4768850"/>
          </a:xfrm>
        </p:spPr>
        <p:txBody>
          <a:bodyPr/>
          <a:lstStyle/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 зазрения совести.</a:t>
            </a: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Жить по совести</a:t>
            </a: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Поступать против совести.</a:t>
            </a: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Делать на совесть.</a:t>
            </a:r>
          </a:p>
          <a:p>
            <a:pPr eaLnBrk="1" hangingPunct="1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Жить со спокойной  совестью.</a:t>
            </a:r>
          </a:p>
          <a:p>
            <a:pPr eaLnBrk="1" hangingPunct="1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Совесть заговорила.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357563" y="1714500"/>
            <a:ext cx="1430461" cy="121044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786063" y="2214563"/>
            <a:ext cx="1857375" cy="3571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endCxn id="21508" idx="1"/>
          </p:cNvCxnSpPr>
          <p:nvPr/>
        </p:nvCxnSpPr>
        <p:spPr>
          <a:xfrm>
            <a:off x="2915816" y="3501008"/>
            <a:ext cx="1732384" cy="24073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203848" y="4509121"/>
            <a:ext cx="1800200" cy="7200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635896" y="1628800"/>
            <a:ext cx="1872208" cy="37444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131840" y="5661248"/>
            <a:ext cx="1584176" cy="35547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Совесть часто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сравнивают с компасом, который так необходим путешественникам, чтобы не попасть в беду.   Если компас правильно работает и если им пользоваться вместе с подробной картой, можно избежать беды. </a:t>
            </a:r>
          </a:p>
          <a:p>
            <a:endParaRPr lang="ru-RU" dirty="0"/>
          </a:p>
        </p:txBody>
      </p:sp>
      <p:pic>
        <p:nvPicPr>
          <p:cNvPr id="7" name="Содержимое 6" descr="64084525_windrose2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48200" y="1847920"/>
            <a:ext cx="4038600" cy="40305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Пословицы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Говори по делу, живи по совести.</a:t>
            </a:r>
          </a:p>
          <a:p>
            <a:endParaRPr lang="ru-RU" b="1" dirty="0" smtClean="0"/>
          </a:p>
          <a:p>
            <a:r>
              <a:rPr lang="ru-RU" b="1" dirty="0" smtClean="0"/>
              <a:t>Совесть без зубов, а загрызет.</a:t>
            </a:r>
          </a:p>
          <a:p>
            <a:endParaRPr lang="ru-RU" b="1" dirty="0" smtClean="0"/>
          </a:p>
          <a:p>
            <a:r>
              <a:rPr lang="ru-RU" b="1" dirty="0" smtClean="0"/>
              <a:t>Как ни мудри, а совесть не перемудришь.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От человека утаишь, от совести не утаишь.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</TotalTime>
  <Words>401</Words>
  <Application>Microsoft Office PowerPoint</Application>
  <PresentationFormat>Экран (4:3)</PresentationFormat>
  <Paragraphs>87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Arial Black</vt:lpstr>
      <vt:lpstr>Calibri</vt:lpstr>
      <vt:lpstr>Cambria</vt:lpstr>
      <vt:lpstr>Impact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чём сходство и отличие понятий  «стыд и совесть»?  </vt:lpstr>
      <vt:lpstr>Найди  пару</vt:lpstr>
      <vt:lpstr>Презентация PowerPoint</vt:lpstr>
      <vt:lpstr> Пословицы</vt:lpstr>
      <vt:lpstr>Совесть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50</cp:revision>
  <dcterms:created xsi:type="dcterms:W3CDTF">2013-01-06T18:32:13Z</dcterms:created>
  <dcterms:modified xsi:type="dcterms:W3CDTF">2021-02-02T10:50:47Z</dcterms:modified>
</cp:coreProperties>
</file>