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58" r:id="rId3"/>
    <p:sldId id="260" r:id="rId4"/>
    <p:sldId id="262" r:id="rId5"/>
    <p:sldId id="264" r:id="rId6"/>
    <p:sldId id="265" r:id="rId7"/>
    <p:sldId id="266" r:id="rId8"/>
    <p:sldId id="267" r:id="rId9"/>
    <p:sldId id="269" r:id="rId10"/>
    <p:sldId id="270" r:id="rId11"/>
    <p:sldId id="257" r:id="rId12"/>
    <p:sldId id="261" r:id="rId13"/>
    <p:sldId id="275" r:id="rId14"/>
    <p:sldId id="276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07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20C92-30C1-46B7-9C37-178403D2C75F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398F5-1FE0-4E5A-915C-008578812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2106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398F5-1FE0-4E5A-915C-008578812A6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6968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7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microsoft.com/office/2007/relationships/hdphoto" Target="../media/hdphoto4.wdp"/><Relationship Id="rId2" Type="http://schemas.openxmlformats.org/officeDocument/2006/relationships/image" Target="../media/image1.jpeg"/><Relationship Id="rId16" Type="http://schemas.microsoft.com/office/2007/relationships/hdphoto" Target="../media/hdphoto6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6.jpeg"/><Relationship Id="rId5" Type="http://schemas.openxmlformats.org/officeDocument/2006/relationships/image" Target="../media/image22.jpeg"/><Relationship Id="rId15" Type="http://schemas.openxmlformats.org/officeDocument/2006/relationships/image" Target="../media/image28.jpeg"/><Relationship Id="rId10" Type="http://schemas.microsoft.com/office/2007/relationships/hdphoto" Target="../media/hdphoto3.wdp"/><Relationship Id="rId4" Type="http://schemas.openxmlformats.org/officeDocument/2006/relationships/image" Target="../media/image21.jpeg"/><Relationship Id="rId9" Type="http://schemas.openxmlformats.org/officeDocument/2006/relationships/image" Target="../media/image25.jpeg"/><Relationship Id="rId1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35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microsoft.com/office/2007/relationships/hdphoto" Target="../media/hdphoto7.wdp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00232" y="1285860"/>
            <a:ext cx="5360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</a:t>
            </a:r>
            <a:r>
              <a:rPr lang="ru-RU" sz="2400" dirty="0">
                <a:solidFill>
                  <a:srgbClr val="FF0000"/>
                </a:solidFill>
              </a:rPr>
              <a:t>ФОРМЫ ВЗАИМОДЕЙСТВИЯ С СЕМЬЯМИ ВОСПИТАННИКОВ ПО </a:t>
            </a:r>
            <a:r>
              <a:rPr lang="ru-RU" sz="2400" dirty="0" smtClean="0">
                <a:solidFill>
                  <a:srgbClr val="FF0000"/>
                </a:solidFill>
              </a:rPr>
              <a:t>НРАВСТВЕННО-ПАТРИОТИЧЕСКОМУ ВОСПИТАНИЮ ДОШКОЛЬНИКОВ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sun9-13.userapi.com/c852024/v852024481/11e123/Kk1SMXRuiY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71480"/>
            <a:ext cx="1500198" cy="2601239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i.mycdn.me/i?r=AzEPZsRbOZEKgBhR0XGMT1RkhWHP-f3d09CDrrFEQq0sPaaKTM5SRkZCeTgDn6uOy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786190"/>
            <a:ext cx="2987824" cy="2240868"/>
          </a:xfrm>
          <a:prstGeom prst="rect">
            <a:avLst/>
          </a:prstGeom>
          <a:noFill/>
          <a:ln w="1905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1472" y="4714884"/>
            <a:ext cx="3157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Подготовила воспитатель: </a:t>
            </a:r>
          </a:p>
          <a:p>
            <a:r>
              <a:rPr lang="ru-RU" dirty="0" err="1" smtClean="0">
                <a:solidFill>
                  <a:srgbClr val="7030A0"/>
                </a:solidFill>
              </a:rPr>
              <a:t>Плужникова</a:t>
            </a:r>
            <a:r>
              <a:rPr lang="ru-RU" dirty="0" smtClean="0">
                <a:solidFill>
                  <a:srgbClr val="7030A0"/>
                </a:solidFill>
              </a:rPr>
              <a:t> Нина Алексеевна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72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332656"/>
            <a:ext cx="6887118" cy="10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Quattrocento Sans"/>
                <a:cs typeface="Arial" pitchFamily="34" charset="0"/>
              </a:rPr>
              <a:t>Совместные экскурсии к памятникам, достопримечательностям города.</a:t>
            </a:r>
            <a: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Quattrocento Sans"/>
                <a:cs typeface="Arial" pitchFamily="34" charset="0"/>
              </a:rPr>
              <a:t/>
            </a:r>
            <a:br>
              <a:rPr kumimoji="0" lang="ru-RU" altLang="ru-RU" sz="27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Quattrocento Sans"/>
                <a:cs typeface="Arial" pitchFamily="34" charset="0"/>
              </a:rPr>
            </a:br>
            <a:endParaRPr kumimoji="0" lang="ru-RU" altLang="ru-RU" sz="11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techno56\Downloads\20220428_1105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5736" y="1331138"/>
            <a:ext cx="1660744" cy="1246049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Рисунок 8" descr="C:\Users\techno56\Downloads\20220428_10553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4293" y="1392737"/>
            <a:ext cx="2350614" cy="1189683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6" name="Picture 4" descr="https://i.mycdn.me/i?r=AyH4iRPQ2q0otWIFepML2LxR0xtDYit1t51ATQcOVdr_f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0382" y="1361937"/>
            <a:ext cx="1668376" cy="125128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" descr="https://f.otzyv.ru/f/07/04/9484/1327/220811131125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519" y="2893865"/>
            <a:ext cx="1843336" cy="1382502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ject 2"/>
          <p:cNvSpPr/>
          <p:nvPr/>
        </p:nvSpPr>
        <p:spPr>
          <a:xfrm>
            <a:off x="3251906" y="4380669"/>
            <a:ext cx="2088232" cy="1954664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"/>
          <p:cNvSpPr/>
          <p:nvPr/>
        </p:nvSpPr>
        <p:spPr>
          <a:xfrm>
            <a:off x="6219112" y="2893865"/>
            <a:ext cx="2007840" cy="154325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/>
          <p:cNvSpPr/>
          <p:nvPr/>
        </p:nvSpPr>
        <p:spPr>
          <a:xfrm>
            <a:off x="3310284" y="2864199"/>
            <a:ext cx="2251277" cy="14060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"/>
          <p:cNvSpPr/>
          <p:nvPr/>
        </p:nvSpPr>
        <p:spPr>
          <a:xfrm>
            <a:off x="5574624" y="4443217"/>
            <a:ext cx="2940564" cy="1815753"/>
          </a:xfrm>
          <a:prstGeom prst="rect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"/>
          <p:cNvSpPr/>
          <p:nvPr/>
        </p:nvSpPr>
        <p:spPr>
          <a:xfrm>
            <a:off x="1083144" y="4380669"/>
            <a:ext cx="1728192" cy="2008004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b="-4001"/>
            </a:stretch>
          </a:blipFill>
          <a:ln w="285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3997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19798" y="274530"/>
            <a:ext cx="5149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Совместные праздники и викторины</a:t>
            </a:r>
          </a:p>
        </p:txBody>
      </p:sp>
      <p:pic>
        <p:nvPicPr>
          <p:cNvPr id="1026" name="Picture 2" descr="C:\Users\pc\Desktop\WhatsApp Image 2023-03-17 at 08.18.0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1591" y="2443731"/>
            <a:ext cx="2034515" cy="1367176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Desktop\WhatsApp Image 2023-03-17 at 08.17.49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210" y="766737"/>
            <a:ext cx="1941048" cy="158857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techno56\Downloads\IMG-20230316-WA000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9551" y="2456172"/>
            <a:ext cx="1269045" cy="174140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Picture 2" descr="D:\БЕНКЕ\Фото детей\Плужникова\Масленица\8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212" y="827191"/>
            <a:ext cx="2000170" cy="1500127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62640" y="3876610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Масленица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00333" y="4245942"/>
            <a:ext cx="867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7030A0"/>
                </a:solidFill>
              </a:rPr>
              <a:t>Навруз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1028" name="Picture 4" descr="D:\БЕНКЕ\Фото детей\Мы живем в росссии\IMG_20221101_10041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75"/>
          <a:stretch/>
        </p:blipFill>
        <p:spPr bwMode="auto">
          <a:xfrm>
            <a:off x="4073655" y="784117"/>
            <a:ext cx="1375597" cy="1586277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101499" y="2362822"/>
            <a:ext cx="1386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День России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1029" name="Picture 5" descr="C:\Users\pc\Desktop\WhatsApp Image 2023-03-17 at 08.49.52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0767" y="2647193"/>
            <a:ext cx="1885161" cy="1163714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\Desktop\WhatsApp Image 2023-03-17 at 08.49.33.jpe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080" y="4028005"/>
            <a:ext cx="1968848" cy="1174538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219543" y="5303211"/>
            <a:ext cx="1327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23 </a:t>
            </a:r>
            <a:r>
              <a:rPr lang="ru-RU" i="1" dirty="0" err="1" smtClean="0">
                <a:solidFill>
                  <a:srgbClr val="7030A0"/>
                </a:solidFill>
              </a:rPr>
              <a:t>феврала</a:t>
            </a:r>
            <a:endParaRPr lang="ru-RU" dirty="0"/>
          </a:p>
        </p:txBody>
      </p:sp>
      <p:pic>
        <p:nvPicPr>
          <p:cNvPr id="1031" name="Picture 7" descr="D:\БЕНКЕ\Фото детей\Плужникова\8 марта\2.jpe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23142" y="4328303"/>
            <a:ext cx="2211412" cy="1480812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БЕНКЕ\Фото детей\Плужникова\8 марта\1.jpe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93713" y="4615274"/>
            <a:ext cx="2080721" cy="1375875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87624" y="5812020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8 марта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19911" y="5996686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7030A0"/>
                </a:solidFill>
              </a:rPr>
              <a:t>8 марта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362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541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61211" y="300386"/>
            <a:ext cx="28988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Совместный труд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C:\Users\techno56\Downloads\IMG-20230316-WA0014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31739" r="3898"/>
          <a:stretch>
            <a:fillRect/>
          </a:stretch>
        </p:blipFill>
        <p:spPr bwMode="auto">
          <a:xfrm>
            <a:off x="4860032" y="974142"/>
            <a:ext cx="1583114" cy="208178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Рисунок 7" descr="C:\Users\techno56\Downloads\IMG-20230316-WA0013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32240" y="823606"/>
            <a:ext cx="1592265" cy="223231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Рисунок 8" descr="C:\Users\techno56\Downloads\IMG-20230316-WA000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66876" y="1018605"/>
            <a:ext cx="1661281" cy="1992854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" name="Рисунок 9" descr="C:\Users\techno56\Downloads\IMG-20230316-WA000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7061" y="3277974"/>
            <a:ext cx="1500252" cy="183555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051" name="Picture 3" descr="C:\Users\pc\Desktop\WhatsApp Image 2023-03-17 at 09.25.13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995242" y="4614840"/>
            <a:ext cx="1765531" cy="1796143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c\Desktop\WhatsApp Image 2023-03-17 at 09.25.35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41" y="3579477"/>
            <a:ext cx="2160240" cy="1620180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pc\Desktop\WhatsApp Image 2023-03-17 at 09.25.58.jpe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733336" y="3861048"/>
            <a:ext cx="1854926" cy="1484784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c\Desktop\WhatsApp Image 2023-03-17 at 09.26.51.jpe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70541" y="1018606"/>
            <a:ext cx="1708275" cy="1992854"/>
          </a:xfrm>
          <a:prstGeom prst="rect">
            <a:avLst/>
          </a:prstGeom>
          <a:noFill/>
          <a:ln w="28575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43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03" y="-25686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2336" y="1166843"/>
            <a:ext cx="664373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7030A0"/>
                </a:solidFill>
              </a:rPr>
              <a:t>Для формирования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нравственно-патриотических </a:t>
            </a:r>
            <a:r>
              <a:rPr lang="ru-RU" sz="2000" dirty="0">
                <a:solidFill>
                  <a:srgbClr val="7030A0"/>
                </a:solidFill>
              </a:rPr>
              <a:t>чувств ребенка большое значение имеет воспитание эмоционально-положительного отношения к окружающему, которое зависит от взаимоотношений в семье, свидетелями и участниками которых они являются. Главное, что может доставить ребенку радость - это общение его с родителями, совместные прогулки, совместная деятельность. Поведение родителей служит для детей наглядным примером любви к родному краю. Для успешного воспитания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патриотических </a:t>
            </a:r>
            <a:r>
              <a:rPr lang="ru-RU" sz="2000" dirty="0">
                <a:solidFill>
                  <a:srgbClr val="7030A0"/>
                </a:solidFill>
              </a:rPr>
              <a:t>чувств, необходимо, чтобы дети как можно раньше увидели </a:t>
            </a:r>
            <a:r>
              <a:rPr lang="ru-RU" sz="2000" dirty="0" smtClean="0">
                <a:solidFill>
                  <a:srgbClr val="7030A0"/>
                </a:solidFill>
              </a:rPr>
              <a:t>«нравственно - патриотическое </a:t>
            </a:r>
            <a:r>
              <a:rPr lang="ru-RU" sz="2000" dirty="0">
                <a:solidFill>
                  <a:srgbClr val="7030A0"/>
                </a:solidFill>
              </a:rPr>
              <a:t>лицо» своих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xmlns="" val="408489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852" y="2071678"/>
            <a:ext cx="67151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</a:rPr>
              <a:t>Виталий Валентинович Бианки «Каков </a:t>
            </a:r>
            <a:r>
              <a:rPr lang="ru-RU" sz="2400" dirty="0">
                <a:solidFill>
                  <a:srgbClr val="7030A0"/>
                </a:solidFill>
              </a:rPr>
              <a:t>человек – таков мир, который он создает вокруг </a:t>
            </a:r>
            <a:r>
              <a:rPr lang="ru-RU" sz="2400" dirty="0" smtClean="0">
                <a:solidFill>
                  <a:srgbClr val="7030A0"/>
                </a:solidFill>
              </a:rPr>
              <a:t>себя»</a:t>
            </a:r>
            <a:endParaRPr lang="ru-RU" sz="2400" dirty="0">
              <a:solidFill>
                <a:srgbClr val="7030A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513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7422" y="2214554"/>
            <a:ext cx="38555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solidFill>
                  <a:srgbClr val="7030A0"/>
                </a:solidFill>
              </a:rPr>
              <a:t>Спасибо </a:t>
            </a:r>
          </a:p>
          <a:p>
            <a:pPr algn="ctr"/>
            <a:r>
              <a:rPr lang="ru-RU" sz="4800" dirty="0" smtClean="0">
                <a:solidFill>
                  <a:srgbClr val="7030A0"/>
                </a:solidFill>
              </a:rPr>
              <a:t>за внимание!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628800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i="1" dirty="0" smtClean="0">
                <a:solidFill>
                  <a:srgbClr val="7030A0"/>
                </a:solidFill>
              </a:rPr>
              <a:t>«</a:t>
            </a:r>
            <a:r>
              <a:rPr lang="ru-RU" sz="2400" i="1" dirty="0">
                <a:solidFill>
                  <a:srgbClr val="7030A0"/>
                </a:solidFill>
              </a:rPr>
              <a:t>В</a:t>
            </a:r>
            <a:r>
              <a:rPr lang="ru-RU" sz="2400" i="1" dirty="0" smtClean="0">
                <a:solidFill>
                  <a:srgbClr val="7030A0"/>
                </a:solidFill>
              </a:rPr>
              <a:t> </a:t>
            </a:r>
            <a:r>
              <a:rPr lang="ru-RU" sz="2400" i="1" dirty="0">
                <a:solidFill>
                  <a:srgbClr val="7030A0"/>
                </a:solidFill>
              </a:rPr>
              <a:t>дошкольные годы ребенок почти полностью идентифицирует себя с семьей, открывая и утверждая себя и других людей преимущественно через суждения, оценку и поступки родителей». </a:t>
            </a:r>
            <a:endParaRPr lang="ru-RU" sz="2400" i="1" dirty="0" smtClean="0">
              <a:solidFill>
                <a:srgbClr val="7030A0"/>
              </a:solidFill>
            </a:endParaRPr>
          </a:p>
          <a:p>
            <a:pPr algn="r"/>
            <a:r>
              <a:rPr lang="ru-RU" sz="2400" i="1" dirty="0" smtClean="0">
                <a:solidFill>
                  <a:srgbClr val="7030A0"/>
                </a:solidFill>
              </a:rPr>
              <a:t>В</a:t>
            </a:r>
            <a:r>
              <a:rPr lang="ru-RU" sz="2400" i="1" dirty="0">
                <a:solidFill>
                  <a:srgbClr val="7030A0"/>
                </a:solidFill>
              </a:rPr>
              <a:t>. А. </a:t>
            </a:r>
            <a:r>
              <a:rPr lang="ru-RU" sz="2400" i="1" dirty="0" smtClean="0">
                <a:solidFill>
                  <a:srgbClr val="7030A0"/>
                </a:solidFill>
              </a:rPr>
              <a:t>Сухомлинский</a:t>
            </a:r>
            <a:endParaRPr lang="ru-RU" sz="2400" b="1" i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2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836712"/>
            <a:ext cx="71287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C00000"/>
                </a:solidFill>
              </a:rPr>
              <a:t>Цель</a:t>
            </a:r>
            <a:r>
              <a:rPr lang="ru-RU" sz="2000" b="1" i="1" dirty="0">
                <a:solidFill>
                  <a:srgbClr val="C00000"/>
                </a:solidFill>
              </a:rPr>
              <a:t>:</a:t>
            </a:r>
            <a:r>
              <a:rPr lang="ru-RU" sz="2000" dirty="0">
                <a:solidFill>
                  <a:srgbClr val="C00000"/>
                </a:solidFill>
              </a:rPr>
              <a:t> </a:t>
            </a:r>
            <a:r>
              <a:rPr lang="ru-RU" sz="2000" dirty="0">
                <a:solidFill>
                  <a:srgbClr val="7030A0"/>
                </a:solidFill>
              </a:rPr>
              <a:t>формирование обобщенного представления родителей в вопросах нравственно-патриотического воспитания </a:t>
            </a:r>
            <a:r>
              <a:rPr lang="ru-RU" sz="2000" dirty="0" smtClean="0">
                <a:solidFill>
                  <a:srgbClr val="7030A0"/>
                </a:solidFill>
              </a:rPr>
              <a:t> у </a:t>
            </a:r>
            <a:r>
              <a:rPr lang="ru-RU" sz="2000" dirty="0">
                <a:solidFill>
                  <a:srgbClr val="7030A0"/>
                </a:solidFill>
              </a:rPr>
              <a:t>дошкольников.</a:t>
            </a:r>
          </a:p>
          <a:p>
            <a:r>
              <a:rPr lang="ru-RU" sz="2000" b="1" i="1" dirty="0">
                <a:solidFill>
                  <a:srgbClr val="C00000"/>
                </a:solidFill>
              </a:rPr>
              <a:t>Задачи:</a:t>
            </a:r>
            <a:endParaRPr lang="ru-RU" sz="2000" dirty="0">
              <a:solidFill>
                <a:srgbClr val="C0000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привлечь </a:t>
            </a:r>
            <a:r>
              <a:rPr lang="ru-RU" sz="2000" dirty="0">
                <a:solidFill>
                  <a:srgbClr val="7030A0"/>
                </a:solidFill>
              </a:rPr>
              <a:t>родителей к обсуждению и решению вопросов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патриотического </a:t>
            </a:r>
            <a:r>
              <a:rPr lang="ru-RU" sz="2000" dirty="0">
                <a:solidFill>
                  <a:srgbClr val="7030A0"/>
                </a:solidFill>
              </a:rPr>
              <a:t>воспитания дошкольников;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раскрыть </a:t>
            </a:r>
            <a:r>
              <a:rPr lang="ru-RU" sz="2000" dirty="0">
                <a:solidFill>
                  <a:srgbClr val="7030A0"/>
                </a:solidFill>
              </a:rPr>
              <a:t>сущность и значение взаимодействия родителей и педагогов по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патриотическому </a:t>
            </a:r>
            <a:r>
              <a:rPr lang="ru-RU" sz="2000" dirty="0">
                <a:solidFill>
                  <a:srgbClr val="7030A0"/>
                </a:solidFill>
              </a:rPr>
              <a:t>воспитанию детей;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познакомить </a:t>
            </a:r>
            <a:r>
              <a:rPr lang="ru-RU" sz="2000" dirty="0">
                <a:solidFill>
                  <a:srgbClr val="7030A0"/>
                </a:solidFill>
              </a:rPr>
              <a:t>с формами и методами проведения мероприятий, направленных на решение задач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нравственного - патриотического </a:t>
            </a:r>
            <a:r>
              <a:rPr lang="ru-RU" sz="2000" dirty="0">
                <a:solidFill>
                  <a:srgbClr val="7030A0"/>
                </a:solidFill>
              </a:rPr>
              <a:t>воспитания;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показать </a:t>
            </a:r>
            <a:r>
              <a:rPr lang="ru-RU" sz="2000" dirty="0">
                <a:solidFill>
                  <a:srgbClr val="7030A0"/>
                </a:solidFill>
              </a:rPr>
              <a:t>родителям роль семьи в нравственно- патриотическом воспитании;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выработать </a:t>
            </a:r>
            <a:r>
              <a:rPr lang="ru-RU" sz="2000" dirty="0">
                <a:solidFill>
                  <a:srgbClr val="7030A0"/>
                </a:solidFill>
              </a:rPr>
              <a:t>согласованные действия педагогов и семьи по </a:t>
            </a:r>
            <a:r>
              <a:rPr lang="ru-RU" sz="2000" dirty="0" smtClean="0">
                <a:solidFill>
                  <a:srgbClr val="7030A0"/>
                </a:solidFill>
              </a:rPr>
              <a:t>вопросам нравственно -  </a:t>
            </a:r>
            <a:r>
              <a:rPr lang="ru-RU" sz="2000" dirty="0">
                <a:solidFill>
                  <a:srgbClr val="7030A0"/>
                </a:solidFill>
              </a:rPr>
              <a:t>патриотического воспитания</a:t>
            </a:r>
            <a:r>
              <a:rPr lang="ru-RU" sz="2000" dirty="0" smtClean="0">
                <a:solidFill>
                  <a:srgbClr val="7030A0"/>
                </a:solidFill>
              </a:rPr>
              <a:t>.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0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77922"/>
            <a:ext cx="77438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7030A0"/>
                </a:solidFill>
              </a:rPr>
              <a:t>Семья является традиционно главным институтом     воспитания. То, что ребенок в детские годы приобретает в семье, он сохраняет в течение всей последующей жизни.</a:t>
            </a:r>
          </a:p>
          <a:p>
            <a:pPr algn="just"/>
            <a:r>
              <a:rPr lang="ru-RU" sz="2000" dirty="0">
                <a:solidFill>
                  <a:srgbClr val="7030A0"/>
                </a:solidFill>
              </a:rPr>
              <a:t>Взаимодействие с родителями по данному вопросу способствует развитию эмоционального, бережного отношения к традициям и культуре своего народа, а также сохранению семейных связей.</a:t>
            </a:r>
          </a:p>
          <a:p>
            <a:pPr algn="just"/>
            <a:r>
              <a:rPr lang="ru-RU" sz="2000" dirty="0">
                <a:solidFill>
                  <a:srgbClr val="7030A0"/>
                </a:solidFill>
              </a:rPr>
              <a:t>Для того чтобы родители стали активными помощниками воспитателей, в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патриотическом </a:t>
            </a:r>
            <a:r>
              <a:rPr lang="ru-RU" sz="2000" dirty="0">
                <a:solidFill>
                  <a:srgbClr val="7030A0"/>
                </a:solidFill>
              </a:rPr>
              <a:t>воспитании детей необходимо вовлечь их в жизнь детского сада. Работа с семьей является сложной задачей, как в организационном, так и в психолого-педагогическом плане. </a:t>
            </a:r>
          </a:p>
        </p:txBody>
      </p:sp>
      <p:pic>
        <p:nvPicPr>
          <p:cNvPr id="6" name="Рисунок 5" descr="C:\Users\techno56\Downloads\20230316_1533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149079"/>
            <a:ext cx="2098492" cy="2104667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5086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7224" y="669030"/>
            <a:ext cx="74295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smtClean="0">
                <a:solidFill>
                  <a:srgbClr val="C00000"/>
                </a:solidFill>
              </a:rPr>
              <a:t>Первый этап: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демонстрация </a:t>
            </a:r>
            <a:r>
              <a:rPr lang="ru-RU" sz="2000" dirty="0">
                <a:solidFill>
                  <a:srgbClr val="7030A0"/>
                </a:solidFill>
              </a:rPr>
              <a:t>родителям положительного образа ребенка, благодаря чему между родителями и воспитателями складываются доброжелательные отношения с установкой на сотрудничество. Значимость данного этапа определяется тем, что зачастую родители фиксируют свое внимание лишь на негативных проявлениях развития и поведения ребенка.</a:t>
            </a:r>
          </a:p>
          <a:p>
            <a:pPr algn="just"/>
            <a:r>
              <a:rPr lang="ru-RU" sz="2000" b="1" u="sng" dirty="0" smtClean="0">
                <a:solidFill>
                  <a:srgbClr val="C00000"/>
                </a:solidFill>
              </a:rPr>
              <a:t>Второй этап</a:t>
            </a:r>
            <a:r>
              <a:rPr lang="ru-RU" sz="2000" u="sng" dirty="0" smtClean="0">
                <a:solidFill>
                  <a:srgbClr val="C00000"/>
                </a:solidFill>
              </a:rPr>
              <a:t>: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родителям </a:t>
            </a:r>
            <a:r>
              <a:rPr lang="ru-RU" sz="2000" dirty="0">
                <a:solidFill>
                  <a:srgbClr val="7030A0"/>
                </a:solidFill>
              </a:rPr>
              <a:t>дают практические знания по </a:t>
            </a:r>
            <a:r>
              <a:rPr lang="ru-RU" sz="2000" dirty="0" smtClean="0">
                <a:solidFill>
                  <a:srgbClr val="7030A0"/>
                </a:solidFill>
              </a:rPr>
              <a:t>формированию нравственно - </a:t>
            </a:r>
            <a:r>
              <a:rPr lang="ru-RU" sz="2000" dirty="0">
                <a:solidFill>
                  <a:srgbClr val="7030A0"/>
                </a:solidFill>
              </a:rPr>
              <a:t>патриотических чувств у ребенка. При этом используются различные формы и методы. Это могут быть общие родительские собрания, групповые тематические выставки детских работ, конкурсные программы, проекты и т.д.</a:t>
            </a:r>
          </a:p>
          <a:p>
            <a:pPr algn="just"/>
            <a:r>
              <a:rPr lang="ru-RU" sz="2000" b="1" u="sng" dirty="0">
                <a:solidFill>
                  <a:srgbClr val="C00000"/>
                </a:solidFill>
              </a:rPr>
              <a:t>Третий </a:t>
            </a:r>
            <a:r>
              <a:rPr lang="ru-RU" sz="2000" b="1" u="sng" dirty="0" smtClean="0">
                <a:solidFill>
                  <a:srgbClr val="C00000"/>
                </a:solidFill>
              </a:rPr>
              <a:t>этап</a:t>
            </a:r>
            <a:r>
              <a:rPr lang="ru-RU" sz="2000" u="sng" dirty="0" smtClean="0">
                <a:solidFill>
                  <a:srgbClr val="C00000"/>
                </a:solidFill>
              </a:rPr>
              <a:t>: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ознакомление </a:t>
            </a:r>
            <a:r>
              <a:rPr lang="ru-RU" sz="2000" dirty="0">
                <a:solidFill>
                  <a:srgbClr val="7030A0"/>
                </a:solidFill>
              </a:rPr>
              <a:t>педагога с проблемами семьи в вопросах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-патриотического </a:t>
            </a:r>
            <a:r>
              <a:rPr lang="ru-RU" sz="2000" dirty="0">
                <a:solidFill>
                  <a:srgbClr val="7030A0"/>
                </a:solidFill>
              </a:rPr>
              <a:t>воспитания ребенка. Здесь проявляется активность родителей, которые могут не только поделиться семейным опытом воспитания, рассказать об индивидуальных проявлениях ребенка, но и попросить совета у воспитателей по интересующим их проблемам</a:t>
            </a:r>
            <a:r>
              <a:rPr lang="ru-RU" sz="2000" dirty="0" smtClean="0">
                <a:solidFill>
                  <a:srgbClr val="7030A0"/>
                </a:solidFill>
              </a:rPr>
              <a:t>.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17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54985" y="757964"/>
            <a:ext cx="6768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7030A0"/>
                </a:solidFill>
              </a:rPr>
              <a:t>Таким образом, установление доверительных отношений с родителями плавно ведет к совместному исследованию и формированию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патриотической </a:t>
            </a:r>
            <a:r>
              <a:rPr lang="ru-RU" sz="2000" dirty="0">
                <a:solidFill>
                  <a:srgbClr val="7030A0"/>
                </a:solidFill>
              </a:rPr>
              <a:t>личности ребенка. Использование разнообразных форм сотрудничества с родителями дает возможность </a:t>
            </a:r>
            <a:r>
              <a:rPr lang="ru-RU" sz="2000" dirty="0" smtClean="0">
                <a:solidFill>
                  <a:srgbClr val="7030A0"/>
                </a:solidFill>
              </a:rPr>
              <a:t>мне сформировать </a:t>
            </a:r>
            <a:r>
              <a:rPr lang="ru-RU" sz="2000" dirty="0">
                <a:solidFill>
                  <a:srgbClr val="7030A0"/>
                </a:solidFill>
              </a:rPr>
              <a:t>у них интерес к вопросам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патриотического </a:t>
            </a:r>
            <a:r>
              <a:rPr lang="ru-RU" sz="2000" dirty="0">
                <a:solidFill>
                  <a:srgbClr val="7030A0"/>
                </a:solidFill>
              </a:rPr>
              <a:t>воспитания, вызвать желание расширять и углублять имеющиеся знания.</a:t>
            </a:r>
          </a:p>
        </p:txBody>
      </p:sp>
      <p:pic>
        <p:nvPicPr>
          <p:cNvPr id="6" name="Рисунок 5" descr="C:\Users\techno56\Downloads\IMG-20230316-WA0009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619672" y="3629464"/>
            <a:ext cx="2160240" cy="267985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Рисунок 7" descr="C:\Users\techno56\Downloads\IMG-20230316-WA0001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303519" y="3629464"/>
            <a:ext cx="2292817" cy="253584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8886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592088"/>
            <a:ext cx="676875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Формы взаимодействия ДОУ с </a:t>
            </a:r>
            <a:r>
              <a:rPr lang="ru-RU" sz="2800" b="1" dirty="0" smtClean="0">
                <a:solidFill>
                  <a:srgbClr val="C00000"/>
                </a:solidFill>
              </a:rPr>
              <a:t>семьёй</a:t>
            </a:r>
          </a:p>
          <a:p>
            <a:endParaRPr lang="ru-RU" dirty="0"/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7030A0"/>
                </a:solidFill>
              </a:rPr>
              <a:t>совместные </a:t>
            </a:r>
            <a:r>
              <a:rPr lang="ru-RU" dirty="0">
                <a:solidFill>
                  <a:srgbClr val="7030A0"/>
                </a:solidFill>
              </a:rPr>
              <a:t>экскурсии к памятникам, достопримечательностям </a:t>
            </a:r>
            <a:r>
              <a:rPr lang="ru-RU" dirty="0" smtClean="0">
                <a:solidFill>
                  <a:srgbClr val="7030A0"/>
                </a:solidFill>
              </a:rPr>
              <a:t>города;</a:t>
            </a:r>
            <a:endParaRPr lang="ru-RU" dirty="0">
              <a:solidFill>
                <a:srgbClr val="7030A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7030A0"/>
                </a:solidFill>
              </a:rPr>
              <a:t>совместные праздники и викторины;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7030A0"/>
                </a:solidFill>
              </a:rPr>
              <a:t>выставки фотоальбомов и фотогазет о любимых занятиях и увлечениях всей семьи, ее традициях;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7030A0"/>
                </a:solidFill>
              </a:rPr>
              <a:t>консультации, рекомендации.</a:t>
            </a:r>
          </a:p>
          <a:p>
            <a:endParaRPr lang="ru-RU" dirty="0" smtClean="0"/>
          </a:p>
        </p:txBody>
      </p:sp>
      <p:pic>
        <p:nvPicPr>
          <p:cNvPr id="6" name="Рисунок 5" descr="C:\Users\techno56\Downloads\IMG-20230316-WA0003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282470" y="3366180"/>
            <a:ext cx="2137401" cy="236707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Рисунок 7" descr="C:\Users\techno56\Downloads\IMG-20230316-WA00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2104" y="2636912"/>
            <a:ext cx="2452155" cy="185738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lum contrast="30000"/>
          </a:blip>
          <a:srcRect l="6061"/>
          <a:stretch>
            <a:fillRect/>
          </a:stretch>
        </p:blipFill>
        <p:spPr bwMode="auto">
          <a:xfrm>
            <a:off x="3995936" y="4594686"/>
            <a:ext cx="2519422" cy="170099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3865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500042"/>
            <a:ext cx="71438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Консультации для родителей:</a:t>
            </a:r>
            <a:r>
              <a:rPr lang="ru-RU" sz="2000" dirty="0">
                <a:solidFill>
                  <a:srgbClr val="0070C0"/>
                </a:solidFill>
              </a:rPr>
              <a:t/>
            </a:r>
            <a:br>
              <a:rPr lang="ru-RU" sz="2000" dirty="0">
                <a:solidFill>
                  <a:srgbClr val="0070C0"/>
                </a:solidFill>
              </a:rPr>
            </a:br>
            <a:endParaRPr lang="ru-RU" sz="2000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«</a:t>
            </a:r>
            <a:r>
              <a:rPr lang="ru-RU" sz="2000" dirty="0">
                <a:solidFill>
                  <a:srgbClr val="7030A0"/>
                </a:solidFill>
              </a:rPr>
              <a:t>Как воспитать маленького патриота?».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«Нравственно – патриотическое воспитание детей 3-4 лет».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«Наша Родина - Россия».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«Моя малая Родина».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«Воспитание любви к родному краю в детском саду и в семье»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«Формирование </a:t>
            </a:r>
            <a:r>
              <a:rPr lang="ru-RU" sz="2000" dirty="0" smtClean="0">
                <a:solidFill>
                  <a:srgbClr val="7030A0"/>
                </a:solidFill>
              </a:rPr>
              <a:t>нравственно - патриотических </a:t>
            </a:r>
            <a:r>
              <a:rPr lang="ru-RU" sz="2000" dirty="0">
                <a:solidFill>
                  <a:srgbClr val="7030A0"/>
                </a:solidFill>
              </a:rPr>
              <a:t>чувств у детей 3-4 лет».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«Воспитание любви к малой </a:t>
            </a:r>
            <a:r>
              <a:rPr lang="ru-RU" sz="2000" dirty="0" smtClean="0">
                <a:solidFill>
                  <a:srgbClr val="7030A0"/>
                </a:solidFill>
              </a:rPr>
              <a:t>Родине, </a:t>
            </a:r>
            <a:r>
              <a:rPr lang="ru-RU" sz="2000" dirty="0">
                <a:solidFill>
                  <a:srgbClr val="7030A0"/>
                </a:solidFill>
              </a:rPr>
              <a:t>как средство формирования у </a:t>
            </a:r>
            <a:r>
              <a:rPr lang="ru-RU" sz="2000" dirty="0" smtClean="0">
                <a:solidFill>
                  <a:srgbClr val="7030A0"/>
                </a:solidFill>
              </a:rPr>
              <a:t>детей нравственно - </a:t>
            </a:r>
            <a:r>
              <a:rPr lang="ru-RU" sz="2000" dirty="0">
                <a:solidFill>
                  <a:srgbClr val="7030A0"/>
                </a:solidFill>
              </a:rPr>
              <a:t>патриотических чувств и развитие духовности».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https://avatars.mds.yandex.net/i?id=a4767083f2db8e249bb12a8220ee198de7f720aa-7674757-images-thumbs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9952" y="4418239"/>
            <a:ext cx="1552256" cy="192084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3965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БЕНКЕ\Красивые фоны для презентаций\рамки други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612845"/>
            <a:ext cx="753177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Рекомендации для родителей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rgbClr val="7030A0"/>
                </a:solidFill>
              </a:rPr>
              <a:t>Обращайте </a:t>
            </a:r>
            <a:r>
              <a:rPr lang="ru-RU" sz="2000" dirty="0">
                <a:solidFill>
                  <a:srgbClr val="7030A0"/>
                </a:solidFill>
              </a:rPr>
              <a:t>внимание ребенка на красоту родного </a:t>
            </a:r>
            <a:r>
              <a:rPr lang="ru-RU" sz="2000" dirty="0" smtClean="0">
                <a:solidFill>
                  <a:srgbClr val="7030A0"/>
                </a:solidFill>
              </a:rPr>
              <a:t>города</a:t>
            </a:r>
            <a:r>
              <a:rPr lang="ru-RU" sz="2000" dirty="0">
                <a:solidFill>
                  <a:srgbClr val="7030A0"/>
                </a:solidFill>
              </a:rPr>
              <a:t>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Во время прогулки расскажите, что находится на вашей улице.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Дайте представление о работе общественных учреждений.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Вместе с ребенком принимайте участие в труде по благоустройству и озеленению территории детского сада, своего двора.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Учите ребенка правильно оценивать свои поступки и поступки других людей.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Читайте книги о родине, ее героях, традициях, культуре своего народа. </a:t>
            </a:r>
          </a:p>
          <a:p>
            <a:pPr marL="285750" indent="-285750" algn="just" fontAlgn="base">
              <a:buFont typeface="Wingdings" panose="05000000000000000000" pitchFamily="2" charset="2"/>
              <a:buChar char="q"/>
            </a:pPr>
            <a:r>
              <a:rPr lang="ru-RU" sz="2000" dirty="0">
                <a:solidFill>
                  <a:srgbClr val="7030A0"/>
                </a:solidFill>
              </a:rPr>
              <a:t>Поощряйте ребенка за стремление поддерживать порядок, примерное поведение в общественных местах</a:t>
            </a:r>
            <a:r>
              <a:rPr lang="ru-RU" sz="2000" dirty="0" smtClean="0">
                <a:solidFill>
                  <a:srgbClr val="0070C0"/>
                </a:solidFill>
              </a:rPr>
              <a:t>.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06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426</Words>
  <Application>Microsoft Office PowerPoint</Application>
  <PresentationFormat>Экран (4:3)</PresentationFormat>
  <Paragraphs>58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techno56</cp:lastModifiedBy>
  <cp:revision>33</cp:revision>
  <dcterms:created xsi:type="dcterms:W3CDTF">2023-03-16T06:40:56Z</dcterms:created>
  <dcterms:modified xsi:type="dcterms:W3CDTF">2023-04-10T13:46:54Z</dcterms:modified>
</cp:coreProperties>
</file>