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Default Extension="sldx" ContentType="application/vnd.openxmlformats-officedocument.presentationml.slide"/>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6" r:id="rId2"/>
    <p:sldId id="272" r:id="rId3"/>
    <p:sldId id="273" r:id="rId4"/>
    <p:sldId id="257" r:id="rId5"/>
    <p:sldId id="266" r:id="rId6"/>
    <p:sldId id="268" r:id="rId7"/>
    <p:sldId id="291" r:id="rId8"/>
    <p:sldId id="270" r:id="rId9"/>
    <p:sldId id="259" r:id="rId10"/>
    <p:sldId id="292" r:id="rId11"/>
    <p:sldId id="293" r:id="rId12"/>
    <p:sldId id="277" r:id="rId13"/>
    <p:sldId id="280" r:id="rId14"/>
    <p:sldId id="279" r:id="rId15"/>
    <p:sldId id="294" r:id="rId16"/>
    <p:sldId id="295" r:id="rId17"/>
    <p:sldId id="286" r:id="rId18"/>
    <p:sldId id="284" r:id="rId19"/>
    <p:sldId id="287" r:id="rId20"/>
    <p:sldId id="288" r:id="rId21"/>
    <p:sldId id="289" r:id="rId22"/>
    <p:sldId id="262" r:id="rId23"/>
    <p:sldId id="296" r:id="rId24"/>
    <p:sldId id="298" r:id="rId25"/>
    <p:sldId id="290" r:id="rId26"/>
    <p:sldId id="263" r:id="rId27"/>
  </p:sldIdLst>
  <p:sldSz cx="9144000" cy="6858000" type="screen4x3"/>
  <p:notesSz cx="6858000" cy="9144000"/>
  <p:defaultText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546"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image" Target="../media/image18.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CBD94148-372C-4E5E-8574-90FB1522F12D}" type="datetimeFigureOut">
              <a:rPr lang="ru-RU" smtClean="0"/>
              <a:pPr/>
              <a:t>23.02.2011</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A2F76FE-B98C-4227-8D1F-2C3DD9E9866C}" type="slidenum">
              <a:rPr lang="ru-RU" smtClean="0"/>
              <a:pPr/>
              <a:t>‹#›</a:t>
            </a:fld>
            <a:endParaRPr lang="ru-R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Образ слайда 1"/>
          <p:cNvSpPr>
            <a:spLocks noGrp="1" noRot="1" noChangeAspect="1" noTextEdit="1"/>
          </p:cNvSpPr>
          <p:nvPr>
            <p:ph type="sldImg"/>
          </p:nvPr>
        </p:nvSpPr>
        <p:spPr bwMode="auto">
          <a:noFill/>
          <a:ln>
            <a:solidFill>
              <a:srgbClr val="000000"/>
            </a:solidFill>
            <a:miter lim="800000"/>
            <a:headEnd/>
            <a:tailEnd/>
          </a:ln>
        </p:spPr>
      </p:sp>
      <p:sp>
        <p:nvSpPr>
          <p:cNvPr id="25603"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http://www.homograft.ru/images/public/KakUstroenoIRabotaetSerdce/HeartOpenClose.gif</a:t>
            </a:r>
            <a:endParaRPr lang="ru-RU" dirty="0" smtClean="0"/>
          </a:p>
        </p:txBody>
      </p:sp>
      <p:sp>
        <p:nvSpPr>
          <p:cNvPr id="25604"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9B54B44D-C51F-44CF-B003-7946F22E151A}" type="slidenum">
              <a:rPr lang="ru-RU" smtClean="0"/>
              <a:pPr fontAlgn="base">
                <a:spcBef>
                  <a:spcPct val="0"/>
                </a:spcBef>
                <a:spcAft>
                  <a:spcPct val="0"/>
                </a:spcAft>
                <a:defRPr/>
              </a:pPr>
              <a:t>6</a:t>
            </a:fld>
            <a:endParaRPr lang="ru-RU"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Образ слайда 1"/>
          <p:cNvSpPr>
            <a:spLocks noGrp="1" noRot="1" noChangeAspect="1" noTextEdit="1"/>
          </p:cNvSpPr>
          <p:nvPr>
            <p:ph type="sldImg"/>
          </p:nvPr>
        </p:nvSpPr>
        <p:spPr bwMode="auto">
          <a:noFill/>
          <a:ln>
            <a:solidFill>
              <a:srgbClr val="000000"/>
            </a:solidFill>
            <a:miter lim="800000"/>
            <a:headEnd/>
            <a:tailEnd/>
          </a:ln>
        </p:spPr>
      </p:sp>
      <p:sp>
        <p:nvSpPr>
          <p:cNvPr id="32771"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r>
              <a:rPr lang="en-US" dirty="0" smtClean="0"/>
              <a:t>http://www.origins.org.ua/pictures/sist_krov_2.jpg</a:t>
            </a:r>
            <a:endParaRPr lang="ru-RU" dirty="0" smtClean="0"/>
          </a:p>
        </p:txBody>
      </p:sp>
      <p:sp>
        <p:nvSpPr>
          <p:cNvPr id="32772" name="Номер слайда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70CD91DB-743B-447E-9725-32D359CE950D}" type="slidenum">
              <a:rPr lang="ru-RU" smtClean="0"/>
              <a:pPr fontAlgn="base">
                <a:spcBef>
                  <a:spcPct val="0"/>
                </a:spcBef>
                <a:spcAft>
                  <a:spcPct val="0"/>
                </a:spcAft>
                <a:defRPr/>
              </a:pPr>
              <a:t>7</a:t>
            </a:fld>
            <a:endParaRPr lang="ru-RU"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Образ слайда 1"/>
          <p:cNvSpPr>
            <a:spLocks noGrp="1" noRot="1" noChangeAspect="1" noTextEdit="1"/>
          </p:cNvSpPr>
          <p:nvPr>
            <p:ph type="sldImg"/>
          </p:nvPr>
        </p:nvSpPr>
        <p:spPr bwMode="auto">
          <a:noFill/>
          <a:ln>
            <a:solidFill>
              <a:srgbClr val="000000"/>
            </a:solidFill>
            <a:miter lim="800000"/>
            <a:headEnd/>
            <a:tailEnd/>
          </a:ln>
        </p:spPr>
      </p:sp>
      <p:sp>
        <p:nvSpPr>
          <p:cNvPr id="35843" name="Заметки 2"/>
          <p:cNvSpPr>
            <a:spLocks noGrp="1"/>
          </p:cNvSpPr>
          <p:nvPr>
            <p:ph type="body" idx="1"/>
          </p:nvPr>
        </p:nvSpPr>
        <p:spPr bwMode="auto">
          <a:noFill/>
        </p:spPr>
        <p:txBody>
          <a:bodyPr wrap="square" numCol="1" anchor="t" anchorCtr="0" compatLnSpc="1">
            <a:prstTxWarp prst="textNoShape">
              <a:avLst/>
            </a:prstTxWarp>
          </a:bodyPr>
          <a:lstStyle/>
          <a:p>
            <a:r>
              <a:rPr lang="en-US" smtClean="0"/>
              <a:t>http://img-fotki.yandex.ru/get/3213/kuzminvladi.0/0_3c13_21dad9f4_L</a:t>
            </a:r>
            <a:r>
              <a:rPr lang="ru-RU" smtClean="0"/>
              <a:t> – кровь лягушки</a:t>
            </a:r>
          </a:p>
          <a:p>
            <a:r>
              <a:rPr lang="en-US" smtClean="0"/>
              <a:t>http://www.shvedun.ru/images/fotomicro/C_IMAGE_1091-sm.jpg</a:t>
            </a:r>
            <a:endParaRPr lang="ru-RU" smtClean="0"/>
          </a:p>
        </p:txBody>
      </p:sp>
      <p:sp>
        <p:nvSpPr>
          <p:cNvPr id="35844"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336DBD7-EC7C-4902-B319-C17E008BA4AB}" type="slidenum">
              <a:rPr lang="ru-RU" smtClean="0"/>
              <a:pPr/>
              <a:t>13</a:t>
            </a:fld>
            <a:endParaRPr lang="ru-RU"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Образ слайда 1"/>
          <p:cNvSpPr>
            <a:spLocks noGrp="1" noRot="1" noChangeAspect="1" noTextEdit="1"/>
          </p:cNvSpPr>
          <p:nvPr>
            <p:ph type="sldImg"/>
          </p:nvPr>
        </p:nvSpPr>
        <p:spPr bwMode="auto">
          <a:noFill/>
          <a:ln>
            <a:solidFill>
              <a:srgbClr val="000000"/>
            </a:solidFill>
            <a:miter lim="800000"/>
            <a:headEnd/>
            <a:tailEnd/>
          </a:ln>
        </p:spPr>
      </p:sp>
      <p:sp>
        <p:nvSpPr>
          <p:cNvPr id="36867" name="Заметки 2"/>
          <p:cNvSpPr>
            <a:spLocks noGrp="1"/>
          </p:cNvSpPr>
          <p:nvPr>
            <p:ph type="body" idx="1"/>
          </p:nvPr>
        </p:nvSpPr>
        <p:spPr bwMode="auto">
          <a:noFill/>
        </p:spPr>
        <p:txBody>
          <a:bodyPr wrap="square" numCol="1" anchor="t" anchorCtr="0" compatLnSpc="1">
            <a:prstTxWarp prst="textNoShape">
              <a:avLst/>
            </a:prstTxWarp>
          </a:bodyPr>
          <a:lstStyle/>
          <a:p>
            <a:r>
              <a:rPr lang="en-US" dirty="0" smtClean="0"/>
              <a:t>http://www.rkm.com.au/imagelibrary/thumbnails/CELL-Red-Blood-Cell-150.jpg</a:t>
            </a:r>
            <a:r>
              <a:rPr lang="ru-RU" dirty="0" smtClean="0"/>
              <a:t> - эритроциты</a:t>
            </a:r>
          </a:p>
          <a:p>
            <a:r>
              <a:rPr lang="en-US" dirty="0" smtClean="0"/>
              <a:t>http://img-fotki.yandex.ru/get/3213/kuzminvladi.0/0_3c13_21dad9f4_L</a:t>
            </a:r>
            <a:r>
              <a:rPr lang="ru-RU" dirty="0" smtClean="0"/>
              <a:t> – кровь лягушки</a:t>
            </a:r>
          </a:p>
        </p:txBody>
      </p:sp>
      <p:sp>
        <p:nvSpPr>
          <p:cNvPr id="36868"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E1DE71D7-A67A-448C-88C7-68CF74052A1F}" type="slidenum">
              <a:rPr lang="ru-RU" smtClean="0"/>
              <a:pPr/>
              <a:t>14</a:t>
            </a:fld>
            <a:endParaRPr lang="ru-RU"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Образ слайда 1"/>
          <p:cNvSpPr>
            <a:spLocks noGrp="1" noRot="1" noChangeAspect="1" noTextEdit="1"/>
          </p:cNvSpPr>
          <p:nvPr>
            <p:ph type="sldImg"/>
          </p:nvPr>
        </p:nvSpPr>
        <p:spPr bwMode="auto">
          <a:noFill/>
          <a:ln>
            <a:solidFill>
              <a:srgbClr val="000000"/>
            </a:solidFill>
            <a:miter lim="800000"/>
            <a:headEnd/>
            <a:tailEnd/>
          </a:ln>
        </p:spPr>
      </p:sp>
      <p:sp>
        <p:nvSpPr>
          <p:cNvPr id="35843" name="Заметки 2"/>
          <p:cNvSpPr>
            <a:spLocks noGrp="1"/>
          </p:cNvSpPr>
          <p:nvPr>
            <p:ph type="body" idx="1"/>
          </p:nvPr>
        </p:nvSpPr>
        <p:spPr bwMode="auto">
          <a:noFill/>
        </p:spPr>
        <p:txBody>
          <a:bodyPr wrap="square" numCol="1" anchor="t" anchorCtr="0" compatLnSpc="1">
            <a:prstTxWarp prst="textNoShape">
              <a:avLst/>
            </a:prstTxWarp>
          </a:bodyPr>
          <a:lstStyle/>
          <a:p>
            <a:r>
              <a:rPr lang="en-US" smtClean="0"/>
              <a:t>http://img-fotki.yandex.ru/get/3213/kuzminvladi.0/0_3c13_21dad9f4_L</a:t>
            </a:r>
            <a:r>
              <a:rPr lang="ru-RU" smtClean="0"/>
              <a:t> – кровь лягушки</a:t>
            </a:r>
          </a:p>
          <a:p>
            <a:r>
              <a:rPr lang="en-US" smtClean="0"/>
              <a:t>http://www.shvedun.ru/images/fotomicro/C_IMAGE_1091-sm.jpg</a:t>
            </a:r>
            <a:endParaRPr lang="ru-RU" smtClean="0"/>
          </a:p>
        </p:txBody>
      </p:sp>
      <p:sp>
        <p:nvSpPr>
          <p:cNvPr id="35844" name="Номер слайда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9336DBD7-EC7C-4902-B319-C17E008BA4AB}" type="slidenum">
              <a:rPr lang="ru-RU" smtClean="0"/>
              <a:pPr/>
              <a:t>15</a:t>
            </a:fld>
            <a:endParaRPr lang="ru-RU"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2/23/2011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2/23/2011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add title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2/23/2011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EAF463A-BC7C-46EE-9F1E-7F377CCA4891}" type="datetimeFigureOut">
              <a:rPr lang="en-US" smtClean="0"/>
              <a:pPr/>
              <a:t>2/23/2011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EAF463A-BC7C-46EE-9F1E-7F377CCA4891}" type="datetimeFigureOut">
              <a:rPr lang="en-US" smtClean="0"/>
              <a:pPr/>
              <a:t>2/23/2011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EAF463A-BC7C-46EE-9F1E-7F377CCA4891}" type="datetimeFigureOut">
              <a:rPr lang="en-US" smtClean="0"/>
              <a:pPr/>
              <a:t>2/23/2011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EAF463A-BC7C-46EE-9F1E-7F377CCA4891}" type="datetimeFigureOut">
              <a:rPr lang="en-US" smtClean="0"/>
              <a:pPr/>
              <a:t>2/23/2011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EAF463A-BC7C-46EE-9F1E-7F377CCA4891}" type="datetimeFigureOut">
              <a:rPr lang="en-US" smtClean="0"/>
              <a:pPr/>
              <a:t>2/23/2011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EAF463A-BC7C-46EE-9F1E-7F377CCA4891}" type="datetimeFigureOut">
              <a:rPr lang="en-US" smtClean="0"/>
              <a:pPr/>
              <a:t>2/23/2011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EAF463A-BC7C-46EE-9F1E-7F377CCA4891}" type="datetimeFigureOut">
              <a:rPr lang="en-US" smtClean="0"/>
              <a:pPr/>
              <a:t>2/23/2011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EAF463A-BC7C-46EE-9F1E-7F377CCA4891}" type="datetimeFigureOut">
              <a:rPr lang="en-US" smtClean="0"/>
              <a:pPr/>
              <a:t>2/23/2011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483448D-3A78-4528-A469-B745A65DA48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EAF463A-BC7C-46EE-9F1E-7F377CCA4891}" type="datetimeFigureOut">
              <a:rPr lang="en-US" smtClean="0"/>
              <a:pPr/>
              <a:t>2/23/2011</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83448D-3A78-4528-A469-B745A65DA480}"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latinLnBrk="0">
        <a:spcBef>
          <a:spcPct val="0"/>
        </a:spcBef>
        <a:buNone/>
        <a:defRPr sz="4400" kern="1200">
          <a:solidFill>
            <a:schemeClr val="tx1"/>
          </a:solidFill>
          <a:latin typeface="+mj-lt"/>
          <a:ea typeface="+mj-ea"/>
          <a:cs typeface="+mj-cs"/>
        </a:defRPr>
      </a:lvl1pPr>
    </p:titleStyle>
    <p:bodyStyle>
      <a:lvl1pPr marL="342900" indent="-342900" algn="l" defTabSz="914400" rtl="0" latinLnBrk="0">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latinLnBrk="0">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latinLnBrk="0">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latinLnBrk="0">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latinLnBrk="0">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latinLnBrk="0">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latinLnBrk="0">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latinLnBrk="0">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latinLnBrk="0">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latinLnBrk="0">
        <a:defRPr sz="1800" kern="1200">
          <a:solidFill>
            <a:schemeClr val="tx1"/>
          </a:solidFill>
          <a:latin typeface="+mn-lt"/>
          <a:ea typeface="+mn-ea"/>
          <a:cs typeface="+mn-cs"/>
        </a:defRPr>
      </a:lvl1pPr>
      <a:lvl2pPr marL="457200" algn="l" defTabSz="914400" rtl="0" latinLnBrk="0">
        <a:defRPr sz="1800" kern="1200">
          <a:solidFill>
            <a:schemeClr val="tx1"/>
          </a:solidFill>
          <a:latin typeface="+mn-lt"/>
          <a:ea typeface="+mn-ea"/>
          <a:cs typeface="+mn-cs"/>
        </a:defRPr>
      </a:lvl2pPr>
      <a:lvl3pPr marL="914400" algn="l" defTabSz="914400" rtl="0" latinLnBrk="0">
        <a:defRPr sz="1800" kern="1200">
          <a:solidFill>
            <a:schemeClr val="tx1"/>
          </a:solidFill>
          <a:latin typeface="+mn-lt"/>
          <a:ea typeface="+mn-ea"/>
          <a:cs typeface="+mn-cs"/>
        </a:defRPr>
      </a:lvl3pPr>
      <a:lvl4pPr marL="1371600" algn="l" defTabSz="914400" rtl="0" latinLnBrk="0">
        <a:defRPr sz="1800" kern="1200">
          <a:solidFill>
            <a:schemeClr val="tx1"/>
          </a:solidFill>
          <a:latin typeface="+mn-lt"/>
          <a:ea typeface="+mn-ea"/>
          <a:cs typeface="+mn-cs"/>
        </a:defRPr>
      </a:lvl4pPr>
      <a:lvl5pPr marL="1828800" algn="l" defTabSz="914400" rtl="0" latinLnBrk="0">
        <a:defRPr sz="1800" kern="1200">
          <a:solidFill>
            <a:schemeClr val="tx1"/>
          </a:solidFill>
          <a:latin typeface="+mn-lt"/>
          <a:ea typeface="+mn-ea"/>
          <a:cs typeface="+mn-cs"/>
        </a:defRPr>
      </a:lvl5pPr>
      <a:lvl6pPr marL="2286000" algn="l" defTabSz="914400" rtl="0" latinLnBrk="0">
        <a:defRPr sz="1800" kern="1200">
          <a:solidFill>
            <a:schemeClr val="tx1"/>
          </a:solidFill>
          <a:latin typeface="+mn-lt"/>
          <a:ea typeface="+mn-ea"/>
          <a:cs typeface="+mn-cs"/>
        </a:defRPr>
      </a:lvl6pPr>
      <a:lvl7pPr marL="2743200" algn="l" defTabSz="914400" rtl="0" latinLnBrk="0">
        <a:defRPr sz="1800" kern="1200">
          <a:solidFill>
            <a:schemeClr val="tx1"/>
          </a:solidFill>
          <a:latin typeface="+mn-lt"/>
          <a:ea typeface="+mn-ea"/>
          <a:cs typeface="+mn-cs"/>
        </a:defRPr>
      </a:lvl7pPr>
      <a:lvl8pPr marL="3200400" algn="l" defTabSz="914400" rtl="0" latinLnBrk="0">
        <a:defRPr sz="1800" kern="1200">
          <a:solidFill>
            <a:schemeClr val="tx1"/>
          </a:solidFill>
          <a:latin typeface="+mn-lt"/>
          <a:ea typeface="+mn-ea"/>
          <a:cs typeface="+mn-cs"/>
        </a:defRPr>
      </a:lvl8pPr>
      <a:lvl9pPr marL="3657600" algn="l" defTabSz="914400" rtl="0" latinLnBrk="0">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14.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14.jpeg"/></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7.xml"/><Relationship Id="rId4" Type="http://schemas.openxmlformats.org/officeDocument/2006/relationships/image" Target="../media/image12.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1059;&#1088;&#1086;&#1082;%20&#1050;&#1088;&#1086;&#1074;&#1100;/&#1064;&#1080;&#1076;&#1080;&#1077;&#1074;&#1072;%20&#1091;&#1088;&#1086;&#1082;%20&#1085;&#1072;%20&#1082;&#1086;&#1085;&#1082;&#1091;&#1088;&#1089;/&#1087;&#1088;&#1080;&#1083;&#1086;&#1078;&#1077;&#1085;&#1080;&#1103;/&#1055;&#1088;&#1080;&#1083;&#1086;&#1078;&#1077;&#1085;&#1080;&#1077;%202.&#1048;&#1085;&#1090;&#1077;&#1088;&#1072;&#1082;&#1090;&#1080;&#1074;&#1085;&#1072;&#1103;%20&#1080;&#1075;&#1088;&#1072;.ppt" TargetMode="Externa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package" Target="../embeddings/______Microsoft_Office_PowerPoint2.sldx"/><Relationship Id="rId4" Type="http://schemas.openxmlformats.org/officeDocument/2006/relationships/package" Target="../embeddings/______Microsoft_Office_PowerPoint1.sldx"/></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hyperlink" Target="http://www.poslovitsi.ru/data.php?word=%D1%E5%F0%E4%F6%E5&amp;bukva=%D1" TargetMode="Externa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533401"/>
            <a:ext cx="7772400" cy="2362199"/>
          </a:xfrm>
        </p:spPr>
        <p:txBody>
          <a:bodyPr>
            <a:noAutofit/>
          </a:bodyPr>
          <a:lstStyle/>
          <a:p>
            <a:r>
              <a:rPr lang="ru-RU" sz="6000" b="1" dirty="0" smtClean="0">
                <a:solidFill>
                  <a:srgbClr val="FF0000"/>
                </a:solidFill>
              </a:rPr>
              <a:t>Строение сердца </a:t>
            </a:r>
            <a:br>
              <a:rPr lang="ru-RU" sz="6000" b="1" dirty="0" smtClean="0">
                <a:solidFill>
                  <a:srgbClr val="FF0000"/>
                </a:solidFill>
              </a:rPr>
            </a:br>
            <a:r>
              <a:rPr lang="ru-RU" sz="6000" b="1" dirty="0" smtClean="0">
                <a:solidFill>
                  <a:srgbClr val="FF0000"/>
                </a:solidFill>
              </a:rPr>
              <a:t>человека</a:t>
            </a:r>
            <a:r>
              <a:rPr lang="ru-RU" sz="6000" dirty="0" smtClean="0">
                <a:solidFill>
                  <a:srgbClr val="FF0000"/>
                </a:solidFill>
              </a:rPr>
              <a:t> </a:t>
            </a:r>
            <a:endParaRPr lang="ru-RU" sz="6000" dirty="0">
              <a:solidFill>
                <a:srgbClr val="FF0000"/>
              </a:solidFill>
            </a:endParaRPr>
          </a:p>
        </p:txBody>
      </p:sp>
      <p:sp>
        <p:nvSpPr>
          <p:cNvPr id="3" name="Подзаголовок 2"/>
          <p:cNvSpPr>
            <a:spLocks noGrp="1"/>
          </p:cNvSpPr>
          <p:nvPr>
            <p:ph type="subTitle" idx="1"/>
          </p:nvPr>
        </p:nvSpPr>
        <p:spPr>
          <a:xfrm>
            <a:off x="4953000" y="2895600"/>
            <a:ext cx="3810000" cy="3657600"/>
          </a:xfrm>
        </p:spPr>
        <p:txBody>
          <a:bodyPr/>
          <a:lstStyle/>
          <a:p>
            <a:pPr>
              <a:lnSpc>
                <a:spcPct val="80000"/>
              </a:lnSpc>
            </a:pPr>
            <a:endParaRPr lang="ru-RU" b="1" dirty="0" smtClean="0">
              <a:solidFill>
                <a:schemeClr val="bg2">
                  <a:lumMod val="25000"/>
                </a:schemeClr>
              </a:solidFill>
            </a:endParaRPr>
          </a:p>
          <a:p>
            <a:pPr>
              <a:lnSpc>
                <a:spcPct val="80000"/>
              </a:lnSpc>
            </a:pPr>
            <a:endParaRPr lang="ru-RU" b="1" dirty="0" smtClean="0">
              <a:solidFill>
                <a:schemeClr val="bg2">
                  <a:lumMod val="25000"/>
                </a:schemeClr>
              </a:solidFill>
            </a:endParaRPr>
          </a:p>
          <a:p>
            <a:pPr>
              <a:lnSpc>
                <a:spcPct val="80000"/>
              </a:lnSpc>
            </a:pPr>
            <a:endParaRPr lang="ru-RU" b="1" dirty="0" smtClean="0">
              <a:solidFill>
                <a:schemeClr val="bg2">
                  <a:lumMod val="25000"/>
                </a:schemeClr>
              </a:solidFill>
            </a:endParaRPr>
          </a:p>
          <a:p>
            <a:pPr>
              <a:lnSpc>
                <a:spcPct val="80000"/>
              </a:lnSpc>
            </a:pPr>
            <a:r>
              <a:rPr lang="ru-RU" b="1" dirty="0" err="1" smtClean="0">
                <a:solidFill>
                  <a:schemeClr val="bg2">
                    <a:lumMod val="25000"/>
                  </a:schemeClr>
                </a:solidFill>
              </a:rPr>
              <a:t>Шидиева</a:t>
            </a:r>
            <a:r>
              <a:rPr lang="ru-RU" b="1" dirty="0" smtClean="0">
                <a:solidFill>
                  <a:schemeClr val="bg2">
                    <a:lumMod val="25000"/>
                  </a:schemeClr>
                </a:solidFill>
              </a:rPr>
              <a:t> М.М. , учитель биологии  МОУ СОШ №18</a:t>
            </a:r>
          </a:p>
          <a:p>
            <a:pPr>
              <a:lnSpc>
                <a:spcPct val="80000"/>
              </a:lnSpc>
            </a:pPr>
            <a:r>
              <a:rPr lang="ru-RU" b="1" dirty="0" smtClean="0">
                <a:solidFill>
                  <a:schemeClr val="bg2">
                    <a:lumMod val="25000"/>
                  </a:schemeClr>
                </a:solidFill>
              </a:rPr>
              <a:t>Г. Сочи</a:t>
            </a:r>
          </a:p>
          <a:p>
            <a:endParaRPr lang="ru-RU" dirty="0"/>
          </a:p>
        </p:txBody>
      </p:sp>
      <p:pic>
        <p:nvPicPr>
          <p:cNvPr id="4" name="Picture 4" descr="003"/>
          <p:cNvPicPr>
            <a:picLocks noChangeAspect="1" noChangeArrowheads="1"/>
          </p:cNvPicPr>
          <p:nvPr/>
        </p:nvPicPr>
        <p:blipFill>
          <a:blip r:embed="rId2" cstate="print"/>
          <a:srcRect/>
          <a:stretch>
            <a:fillRect/>
          </a:stretch>
        </p:blipFill>
        <p:spPr bwMode="auto">
          <a:xfrm>
            <a:off x="785813" y="3000375"/>
            <a:ext cx="2809875" cy="2819400"/>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FF0000"/>
                </a:solidFill>
              </a:rPr>
              <a:t>Поисковая работа по группам</a:t>
            </a:r>
            <a:endParaRPr lang="ru-RU" b="1" dirty="0">
              <a:solidFill>
                <a:srgbClr val="FF0000"/>
              </a:solidFill>
            </a:endParaRPr>
          </a:p>
        </p:txBody>
      </p:sp>
      <p:pic>
        <p:nvPicPr>
          <p:cNvPr id="44034" name="Picture 2" descr="C:\Documents and Settings\Admin\Рабочий стол\школа\P1070738.JPG"/>
          <p:cNvPicPr>
            <a:picLocks noGrp="1" noChangeAspect="1" noChangeArrowheads="1"/>
          </p:cNvPicPr>
          <p:nvPr>
            <p:ph idx="1"/>
          </p:nvPr>
        </p:nvPicPr>
        <p:blipFill>
          <a:blip r:embed="rId2" cstate="print"/>
          <a:srcRect/>
          <a:stretch>
            <a:fillRect/>
          </a:stretch>
        </p:blipFill>
        <p:spPr bwMode="auto">
          <a:xfrm>
            <a:off x="4786314" y="1142983"/>
            <a:ext cx="4214842" cy="3161131"/>
          </a:xfrm>
          <a:prstGeom prst="rect">
            <a:avLst/>
          </a:prstGeom>
          <a:noFill/>
        </p:spPr>
      </p:pic>
      <p:pic>
        <p:nvPicPr>
          <p:cNvPr id="4" name="Picture 2" descr="C:\Documents and Settings\Admin\Рабочий стол\школа\P1070740.JPG"/>
          <p:cNvPicPr>
            <a:picLocks noChangeAspect="1" noChangeArrowheads="1"/>
          </p:cNvPicPr>
          <p:nvPr/>
        </p:nvPicPr>
        <p:blipFill>
          <a:blip r:embed="rId3" cstate="print"/>
          <a:srcRect/>
          <a:stretch>
            <a:fillRect/>
          </a:stretch>
        </p:blipFill>
        <p:spPr bwMode="auto">
          <a:xfrm>
            <a:off x="2928926" y="3786190"/>
            <a:ext cx="4071966" cy="3053974"/>
          </a:xfrm>
          <a:prstGeom prst="rect">
            <a:avLst/>
          </a:prstGeom>
          <a:noFill/>
        </p:spPr>
      </p:pic>
      <p:sp>
        <p:nvSpPr>
          <p:cNvPr id="45058" name="Rectangle 2"/>
          <p:cNvSpPr>
            <a:spLocks noChangeArrowheads="1"/>
          </p:cNvSpPr>
          <p:nvPr/>
        </p:nvSpPr>
        <p:spPr bwMode="auto">
          <a:xfrm>
            <a:off x="714348" y="2071678"/>
            <a:ext cx="637547" cy="30777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1" i="0" u="sng"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rPr>
              <a:t> </a:t>
            </a:r>
            <a:endParaRPr kumimoji="0" lang="ru-RU" sz="1800" b="0" i="0" u="none" strike="noStrike" cap="none" normalizeH="0" baseline="0" dirty="0" smtClean="0">
              <a:ln>
                <a:noFill/>
              </a:ln>
              <a:solidFill>
                <a:schemeClr val="tx1"/>
              </a:solidFill>
              <a:effectLst/>
              <a:latin typeface="Arial" pitchFamily="34" charset="0"/>
            </a:endParaRPr>
          </a:p>
        </p:txBody>
      </p:sp>
      <p:pic>
        <p:nvPicPr>
          <p:cNvPr id="23553" name="Picture 1" descr="C:\Documents and Settings\Admin\Рабочий стол\школа\P1070745.JPG"/>
          <p:cNvPicPr>
            <a:picLocks noChangeAspect="1" noChangeArrowheads="1"/>
          </p:cNvPicPr>
          <p:nvPr/>
        </p:nvPicPr>
        <p:blipFill>
          <a:blip r:embed="rId4" cstate="print"/>
          <a:srcRect/>
          <a:stretch>
            <a:fillRect/>
          </a:stretch>
        </p:blipFill>
        <p:spPr bwMode="auto">
          <a:xfrm>
            <a:off x="333346" y="1142984"/>
            <a:ext cx="4667282" cy="3500462"/>
          </a:xfrm>
          <a:prstGeom prst="rect">
            <a:avLst/>
          </a:prstGeom>
          <a:noFill/>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0" fill="hold"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53" presetClass="entr" presetSubtype="0" fill="hold" nodeType="clickEffect">
                                  <p:stCondLst>
                                    <p:cond delay="0"/>
                                  </p:stCondLst>
                                  <p:childTnLst>
                                    <p:set>
                                      <p:cBhvr>
                                        <p:cTn id="20" dur="1" fill="hold">
                                          <p:stCondLst>
                                            <p:cond delay="0"/>
                                          </p:stCondLst>
                                        </p:cTn>
                                        <p:tgtEl>
                                          <p:spTgt spid="44034"/>
                                        </p:tgtEl>
                                        <p:attrNameLst>
                                          <p:attrName>style.visibility</p:attrName>
                                        </p:attrNameLst>
                                      </p:cBhvr>
                                      <p:to>
                                        <p:strVal val="visible"/>
                                      </p:to>
                                    </p:set>
                                    <p:anim calcmode="lin" valueType="num">
                                      <p:cBhvr>
                                        <p:cTn id="21" dur="500" fill="hold"/>
                                        <p:tgtEl>
                                          <p:spTgt spid="44034"/>
                                        </p:tgtEl>
                                        <p:attrNameLst>
                                          <p:attrName>ppt_w</p:attrName>
                                        </p:attrNameLst>
                                      </p:cBhvr>
                                      <p:tavLst>
                                        <p:tav tm="0">
                                          <p:val>
                                            <p:fltVal val="0"/>
                                          </p:val>
                                        </p:tav>
                                        <p:tav tm="100000">
                                          <p:val>
                                            <p:strVal val="#ppt_w"/>
                                          </p:val>
                                        </p:tav>
                                      </p:tavLst>
                                    </p:anim>
                                    <p:anim calcmode="lin" valueType="num">
                                      <p:cBhvr>
                                        <p:cTn id="22" dur="500" fill="hold"/>
                                        <p:tgtEl>
                                          <p:spTgt spid="44034"/>
                                        </p:tgtEl>
                                        <p:attrNameLst>
                                          <p:attrName>ppt_h</p:attrName>
                                        </p:attrNameLst>
                                      </p:cBhvr>
                                      <p:tavLst>
                                        <p:tav tm="0">
                                          <p:val>
                                            <p:fltVal val="0"/>
                                          </p:val>
                                        </p:tav>
                                        <p:tav tm="100000">
                                          <p:val>
                                            <p:strVal val="#ppt_h"/>
                                          </p:val>
                                        </p:tav>
                                      </p:tavLst>
                                    </p:anim>
                                    <p:animEffect transition="in" filter="fade">
                                      <p:cBhvr>
                                        <p:cTn id="23" dur="500"/>
                                        <p:tgtEl>
                                          <p:spTgt spid="44034"/>
                                        </p:tgtEl>
                                      </p:cBhvr>
                                    </p:animEffect>
                                  </p:childTnLst>
                                </p:cTn>
                              </p:par>
                            </p:childTnLst>
                          </p:cTn>
                        </p:par>
                      </p:childTnLst>
                    </p:cTn>
                  </p:par>
                  <p:par>
                    <p:cTn id="24" fill="hold">
                      <p:stCondLst>
                        <p:cond delay="indefinite"/>
                      </p:stCondLst>
                      <p:childTnLst>
                        <p:par>
                          <p:cTn id="25" fill="hold">
                            <p:stCondLst>
                              <p:cond delay="0"/>
                            </p:stCondLst>
                            <p:childTnLst>
                              <p:par>
                                <p:cTn id="26" presetID="53" presetClass="entr" presetSubtype="0" fill="hold" nodeType="clickEffect">
                                  <p:stCondLst>
                                    <p:cond delay="0"/>
                                  </p:stCondLst>
                                  <p:childTnLst>
                                    <p:set>
                                      <p:cBhvr>
                                        <p:cTn id="27" dur="1" fill="hold">
                                          <p:stCondLst>
                                            <p:cond delay="0"/>
                                          </p:stCondLst>
                                        </p:cTn>
                                        <p:tgtEl>
                                          <p:spTgt spid="23553"/>
                                        </p:tgtEl>
                                        <p:attrNameLst>
                                          <p:attrName>style.visibility</p:attrName>
                                        </p:attrNameLst>
                                      </p:cBhvr>
                                      <p:to>
                                        <p:strVal val="visible"/>
                                      </p:to>
                                    </p:set>
                                    <p:anim calcmode="lin" valueType="num">
                                      <p:cBhvr>
                                        <p:cTn id="28" dur="500" fill="hold"/>
                                        <p:tgtEl>
                                          <p:spTgt spid="23553"/>
                                        </p:tgtEl>
                                        <p:attrNameLst>
                                          <p:attrName>ppt_w</p:attrName>
                                        </p:attrNameLst>
                                      </p:cBhvr>
                                      <p:tavLst>
                                        <p:tav tm="0">
                                          <p:val>
                                            <p:fltVal val="0"/>
                                          </p:val>
                                        </p:tav>
                                        <p:tav tm="100000">
                                          <p:val>
                                            <p:strVal val="#ppt_w"/>
                                          </p:val>
                                        </p:tav>
                                      </p:tavLst>
                                    </p:anim>
                                    <p:anim calcmode="lin" valueType="num">
                                      <p:cBhvr>
                                        <p:cTn id="29" dur="500" fill="hold"/>
                                        <p:tgtEl>
                                          <p:spTgt spid="23553"/>
                                        </p:tgtEl>
                                        <p:attrNameLst>
                                          <p:attrName>ppt_h</p:attrName>
                                        </p:attrNameLst>
                                      </p:cBhvr>
                                      <p:tavLst>
                                        <p:tav tm="0">
                                          <p:val>
                                            <p:fltVal val="0"/>
                                          </p:val>
                                        </p:tav>
                                        <p:tav tm="100000">
                                          <p:val>
                                            <p:strVal val="#ppt_h"/>
                                          </p:val>
                                        </p:tav>
                                      </p:tavLst>
                                    </p:anim>
                                    <p:animEffect transition="in" filter="fade">
                                      <p:cBhvr>
                                        <p:cTn id="30" dur="500"/>
                                        <p:tgtEl>
                                          <p:spTgt spid="235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4800" b="1" dirty="0" smtClean="0">
                <a:solidFill>
                  <a:srgbClr val="FF0000"/>
                </a:solidFill>
                <a:latin typeface="Arial Black" pitchFamily="34" charset="0"/>
              </a:rPr>
              <a:t>Обобщение материала  </a:t>
            </a:r>
            <a:endParaRPr lang="ru-RU" sz="4800" b="1" dirty="0">
              <a:solidFill>
                <a:srgbClr val="FF0000"/>
              </a:solidFill>
              <a:latin typeface="Arial Black" pitchFamily="34" charset="0"/>
            </a:endParaRPr>
          </a:p>
        </p:txBody>
      </p:sp>
      <p:sp>
        <p:nvSpPr>
          <p:cNvPr id="3" name="Содержимое 2"/>
          <p:cNvSpPr>
            <a:spLocks noGrp="1"/>
          </p:cNvSpPr>
          <p:nvPr>
            <p:ph idx="1"/>
          </p:nvPr>
        </p:nvSpPr>
        <p:spPr/>
        <p:txBody>
          <a:bodyPr/>
          <a:lstStyle/>
          <a:p>
            <a:pPr>
              <a:buNone/>
            </a:pPr>
            <a:r>
              <a:rPr lang="ru-RU" sz="5400" b="1" dirty="0" smtClean="0">
                <a:solidFill>
                  <a:srgbClr val="FF0000"/>
                </a:solidFill>
              </a:rPr>
              <a:t> </a:t>
            </a:r>
          </a:p>
          <a:p>
            <a:pPr algn="ctr">
              <a:buNone/>
            </a:pPr>
            <a:r>
              <a:rPr lang="ru-RU" sz="6600" b="1" dirty="0" smtClean="0">
                <a:solidFill>
                  <a:srgbClr val="FF0000"/>
                </a:solidFill>
                <a:latin typeface="Arial Black" pitchFamily="34" charset="0"/>
              </a:rPr>
              <a:t>Отчеты работы</a:t>
            </a:r>
          </a:p>
          <a:p>
            <a:pPr algn="ctr">
              <a:buNone/>
            </a:pPr>
            <a:r>
              <a:rPr lang="ru-RU" sz="6600" b="1" dirty="0" smtClean="0">
                <a:solidFill>
                  <a:srgbClr val="FF0000"/>
                </a:solidFill>
                <a:latin typeface="Arial Black" pitchFamily="34" charset="0"/>
              </a:rPr>
              <a:t> в группах</a:t>
            </a:r>
          </a:p>
          <a:p>
            <a:endParaRPr lang="ru-RU" dirty="0"/>
          </a:p>
        </p:txBody>
      </p:sp>
    </p:spTree>
  </p:cSld>
  <p:clrMapOvr>
    <a:masterClrMapping/>
  </p:clrMapOv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ВЫСТУПЛЕНИЕ ГРУПП</a:t>
            </a:r>
            <a:endParaRPr lang="ru-RU" dirty="0"/>
          </a:p>
        </p:txBody>
      </p:sp>
      <p:sp>
        <p:nvSpPr>
          <p:cNvPr id="3" name="Содержимое 2"/>
          <p:cNvSpPr>
            <a:spLocks noGrp="1"/>
          </p:cNvSpPr>
          <p:nvPr>
            <p:ph idx="1"/>
          </p:nvPr>
        </p:nvSpPr>
        <p:spPr/>
        <p:txBody>
          <a:bodyPr/>
          <a:lstStyle/>
          <a:p>
            <a:r>
              <a:rPr lang="ru-RU" dirty="0" smtClean="0"/>
              <a:t>1 ГРУППА</a:t>
            </a:r>
            <a:endParaRPr lang="ru-RU" dirty="0"/>
          </a:p>
        </p:txBody>
      </p:sp>
      <p:pic>
        <p:nvPicPr>
          <p:cNvPr id="4" name="Picture 2" descr="{0848CE68-6554-4994-B138-35E5D0199687}"/>
          <p:cNvPicPr>
            <a:picLocks noChangeAspect="1" noChangeArrowheads="1"/>
          </p:cNvPicPr>
          <p:nvPr/>
        </p:nvPicPr>
        <p:blipFill>
          <a:blip r:embed="rId2" cstate="print"/>
          <a:srcRect/>
          <a:stretch>
            <a:fillRect/>
          </a:stretch>
        </p:blipFill>
        <p:spPr>
          <a:xfrm>
            <a:off x="428596" y="2428868"/>
            <a:ext cx="4071966" cy="4286280"/>
          </a:xfrm>
          <a:prstGeom prst="round2DiagRect">
            <a:avLst>
              <a:gd name="adj1" fmla="val 16667"/>
              <a:gd name="adj2" fmla="val 0"/>
            </a:avLst>
          </a:prstGeom>
          <a:ln w="38100">
            <a:solidFill>
              <a:srgbClr val="C00000"/>
            </a:solidFill>
          </a:ln>
        </p:spPr>
      </p:pic>
      <p:sp>
        <p:nvSpPr>
          <p:cNvPr id="5" name="Rectangle 3"/>
          <p:cNvSpPr txBox="1">
            <a:spLocks noChangeArrowheads="1"/>
          </p:cNvSpPr>
          <p:nvPr/>
        </p:nvSpPr>
        <p:spPr>
          <a:xfrm>
            <a:off x="5072066" y="3571876"/>
            <a:ext cx="3936997" cy="3071812"/>
          </a:xfrm>
          <a:prstGeom prst="rect">
            <a:avLst/>
          </a:prstGeom>
          <a:solidFill>
            <a:schemeClr val="bg2">
              <a:lumMod val="20000"/>
              <a:lumOff val="80000"/>
            </a:schemeClr>
          </a:solidFill>
        </p:spPr>
        <p:txBody>
          <a:bodyPr/>
          <a:lstStyle/>
          <a:p>
            <a:pPr marL="533400" marR="0" lvl="0" indent="-533400" algn="l" defTabSz="914400" rtl="0" eaLnBrk="1" fontAlgn="auto" latinLnBrk="0" hangingPunct="1">
              <a:lnSpc>
                <a:spcPct val="100000"/>
              </a:lnSpc>
              <a:spcBef>
                <a:spcPct val="20000"/>
              </a:spcBef>
              <a:spcAft>
                <a:spcPts val="0"/>
              </a:spcAft>
              <a:buClrTx/>
              <a:buSzTx/>
              <a:buFont typeface="Wingdings" pitchFamily="2" charset="2"/>
              <a:buNone/>
              <a:tabLst/>
              <a:defRPr/>
            </a:pPr>
            <a:r>
              <a:rPr kumimoji="0" lang="ru-RU" sz="1800" b="1" i="0" u="none" strike="noStrike" kern="1200" cap="none" spc="0" normalizeH="0" baseline="0" noProof="0" smtClean="0">
                <a:ln>
                  <a:noFill/>
                </a:ln>
                <a:solidFill>
                  <a:schemeClr val="tx1"/>
                </a:solidFill>
                <a:effectLst/>
                <a:uLnTx/>
                <a:uFillTx/>
                <a:latin typeface="+mn-lt"/>
                <a:ea typeface="+mn-ea"/>
                <a:cs typeface="+mn-cs"/>
              </a:rPr>
              <a:t>Кровь состоит из: </a:t>
            </a:r>
          </a:p>
          <a:p>
            <a:pPr marL="533400" marR="0" lvl="0" indent="-533400" algn="l" defTabSz="914400" rtl="0" eaLnBrk="1" fontAlgn="auto" latinLnBrk="0" hangingPunct="1">
              <a:lnSpc>
                <a:spcPct val="100000"/>
              </a:lnSpc>
              <a:spcBef>
                <a:spcPct val="20000"/>
              </a:spcBef>
              <a:spcAft>
                <a:spcPts val="0"/>
              </a:spcAft>
              <a:buClrTx/>
              <a:buSzTx/>
              <a:buFontTx/>
              <a:buAutoNum type="arabicPeriod"/>
              <a:tabLst/>
              <a:defRPr/>
            </a:pPr>
            <a:r>
              <a:rPr kumimoji="0" lang="ru-RU" sz="1800" b="1" i="0" u="none" strike="noStrike" kern="1200" cap="none" spc="0" normalizeH="0" baseline="0" noProof="0" smtClean="0">
                <a:ln>
                  <a:noFill/>
                </a:ln>
                <a:solidFill>
                  <a:schemeClr val="tx1"/>
                </a:solidFill>
                <a:effectLst/>
                <a:uLnTx/>
                <a:uFillTx/>
                <a:latin typeface="+mn-lt"/>
                <a:ea typeface="+mn-ea"/>
                <a:cs typeface="+mn-cs"/>
              </a:rPr>
              <a:t>Плазмы</a:t>
            </a:r>
          </a:p>
          <a:p>
            <a:pPr marL="533400" marR="0" lvl="0" indent="-533400" algn="l" defTabSz="914400" rtl="0" eaLnBrk="1" fontAlgn="auto" latinLnBrk="0" hangingPunct="1">
              <a:lnSpc>
                <a:spcPct val="100000"/>
              </a:lnSpc>
              <a:spcBef>
                <a:spcPct val="20000"/>
              </a:spcBef>
              <a:spcAft>
                <a:spcPts val="0"/>
              </a:spcAft>
              <a:buClrTx/>
              <a:buSzTx/>
              <a:buFontTx/>
              <a:buAutoNum type="arabicPeriod"/>
              <a:tabLst/>
              <a:defRPr/>
            </a:pPr>
            <a:r>
              <a:rPr kumimoji="0" lang="ru-RU" sz="1800" b="1" i="0" u="none" strike="noStrike" kern="1200" cap="none" spc="0" normalizeH="0" baseline="0" noProof="0" smtClean="0">
                <a:ln>
                  <a:noFill/>
                </a:ln>
                <a:solidFill>
                  <a:schemeClr val="tx1"/>
                </a:solidFill>
                <a:effectLst/>
                <a:uLnTx/>
                <a:uFillTx/>
                <a:latin typeface="+mn-lt"/>
                <a:ea typeface="+mn-ea"/>
                <a:cs typeface="+mn-cs"/>
              </a:rPr>
              <a:t>Форменных элементов:</a:t>
            </a:r>
          </a:p>
          <a:p>
            <a:pPr marL="914400" marR="0" lvl="1" indent="-4572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ru-RU" sz="1800" b="1" i="0" u="none" strike="noStrike" kern="1200" cap="none" spc="0" normalizeH="0" baseline="0" noProof="0" smtClean="0">
                <a:ln>
                  <a:noFill/>
                </a:ln>
                <a:solidFill>
                  <a:schemeClr val="tx1"/>
                </a:solidFill>
                <a:effectLst/>
                <a:uLnTx/>
                <a:uFillTx/>
                <a:latin typeface="+mn-lt"/>
                <a:ea typeface="+mn-ea"/>
                <a:cs typeface="+mn-cs"/>
              </a:rPr>
              <a:t>Эритроцитов</a:t>
            </a:r>
          </a:p>
          <a:p>
            <a:pPr marL="914400" marR="0" lvl="1" indent="-4572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ru-RU" sz="1800" b="1" i="0" u="none" strike="noStrike" kern="1200" cap="none" spc="0" normalizeH="0" baseline="0" noProof="0" smtClean="0">
                <a:ln>
                  <a:noFill/>
                </a:ln>
                <a:solidFill>
                  <a:schemeClr val="tx1"/>
                </a:solidFill>
                <a:effectLst/>
                <a:uLnTx/>
                <a:uFillTx/>
                <a:latin typeface="+mn-lt"/>
                <a:ea typeface="+mn-ea"/>
                <a:cs typeface="+mn-cs"/>
              </a:rPr>
              <a:t>Лейкоцитов</a:t>
            </a:r>
          </a:p>
          <a:p>
            <a:pPr marL="914400" marR="0" lvl="1" indent="-457200" algn="l" defTabSz="914400" rtl="0" eaLnBrk="1" fontAlgn="auto" latinLnBrk="0" hangingPunct="1">
              <a:lnSpc>
                <a:spcPct val="100000"/>
              </a:lnSpc>
              <a:spcBef>
                <a:spcPct val="20000"/>
              </a:spcBef>
              <a:spcAft>
                <a:spcPts val="0"/>
              </a:spcAft>
              <a:buClrTx/>
              <a:buSzTx/>
              <a:buFont typeface="Arial" pitchFamily="34" charset="0"/>
              <a:buChar char="–"/>
              <a:tabLst/>
              <a:defRPr/>
            </a:pPr>
            <a:r>
              <a:rPr kumimoji="0" lang="ru-RU" sz="1800" b="1" i="0" u="none" strike="noStrike" kern="1200" cap="none" spc="0" normalizeH="0" baseline="0" noProof="0" smtClean="0">
                <a:ln>
                  <a:noFill/>
                </a:ln>
                <a:solidFill>
                  <a:schemeClr val="tx1"/>
                </a:solidFill>
                <a:effectLst/>
                <a:uLnTx/>
                <a:uFillTx/>
                <a:latin typeface="+mn-lt"/>
                <a:ea typeface="+mn-ea"/>
                <a:cs typeface="+mn-cs"/>
              </a:rPr>
              <a:t>Кровяных пластинок (тромбоцитов)</a:t>
            </a:r>
            <a:endParaRPr kumimoji="0" lang="ru-RU" sz="1800" b="1" i="0" u="none" strike="noStrike" kern="1200" cap="none" spc="0" normalizeH="0" baseline="0" noProof="0" dirty="0" smtClean="0">
              <a:ln>
                <a:noFill/>
              </a:ln>
              <a:solidFill>
                <a:schemeClr val="tx1"/>
              </a:solidFill>
              <a:effectLst/>
              <a:uLnTx/>
              <a:uFillTx/>
              <a:latin typeface="+mn-lt"/>
              <a:ea typeface="+mn-ea"/>
              <a:cs typeface="+mn-cs"/>
            </a:endParaRPr>
          </a:p>
        </p:txBody>
      </p:sp>
      <p:sp>
        <p:nvSpPr>
          <p:cNvPr id="6" name="Text Box 4"/>
          <p:cNvSpPr txBox="1">
            <a:spLocks noChangeArrowheads="1"/>
          </p:cNvSpPr>
          <p:nvPr/>
        </p:nvSpPr>
        <p:spPr bwMode="auto">
          <a:xfrm>
            <a:off x="4714876" y="1571612"/>
            <a:ext cx="4071938" cy="584200"/>
          </a:xfrm>
          <a:prstGeom prst="rect">
            <a:avLst/>
          </a:prstGeom>
          <a:solidFill>
            <a:schemeClr val="bg2">
              <a:lumMod val="20000"/>
              <a:lumOff val="80000"/>
            </a:schemeClr>
          </a:solidFill>
          <a:ln w="9525">
            <a:noFill/>
            <a:miter lim="800000"/>
            <a:headEnd/>
            <a:tailEnd/>
          </a:ln>
        </p:spPr>
        <p:txBody>
          <a:bodyPr>
            <a:spAutoFit/>
          </a:bodyPr>
          <a:lstStyle/>
          <a:p>
            <a:pPr eaLnBrk="0" hangingPunct="0">
              <a:spcBef>
                <a:spcPct val="50000"/>
              </a:spcBef>
              <a:defRPr/>
            </a:pPr>
            <a:r>
              <a:rPr lang="ru-RU" sz="3200" b="1" dirty="0">
                <a:solidFill>
                  <a:srgbClr val="C00000"/>
                </a:solidFill>
                <a:latin typeface="Arial Black" pitchFamily="34" charset="0"/>
              </a:rPr>
              <a:t>СОСТАВ   КРОВИ</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928926" y="285728"/>
            <a:ext cx="5661678" cy="1569660"/>
          </a:xfrm>
          <a:prstGeom prst="rect">
            <a:avLst/>
          </a:prstGeom>
          <a:solidFill>
            <a:schemeClr val="accent3">
              <a:lumMod val="95000"/>
            </a:schemeClr>
          </a:solidFill>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defRPr/>
            </a:pPr>
            <a:r>
              <a:rPr lang="ru-RU"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Constantia" pitchFamily="18" charset="0"/>
              </a:rPr>
              <a:t> </a:t>
            </a:r>
            <a:endParaRPr lang="ru-RU"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Constantia" pitchFamily="18" charset="0"/>
            </a:endParaRPr>
          </a:p>
          <a:p>
            <a:pPr>
              <a:defRPr/>
            </a:pPr>
            <a:r>
              <a:rPr lang="ru-RU"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Constantia" pitchFamily="18" charset="0"/>
              </a:rPr>
              <a:t>Сравнение крови человека</a:t>
            </a:r>
          </a:p>
          <a:p>
            <a:pPr>
              <a:defRPr/>
            </a:pPr>
            <a:r>
              <a:rPr lang="ru-RU"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Constantia" pitchFamily="18" charset="0"/>
              </a:rPr>
              <a:t> с кровью лягушки</a:t>
            </a:r>
          </a:p>
        </p:txBody>
      </p:sp>
      <p:sp>
        <p:nvSpPr>
          <p:cNvPr id="16388" name="TextBox 5"/>
          <p:cNvSpPr txBox="1">
            <a:spLocks noChangeArrowheads="1"/>
          </p:cNvSpPr>
          <p:nvPr/>
        </p:nvSpPr>
        <p:spPr bwMode="auto">
          <a:xfrm>
            <a:off x="785813" y="4643438"/>
            <a:ext cx="3071812" cy="461962"/>
          </a:xfrm>
          <a:prstGeom prst="rect">
            <a:avLst/>
          </a:prstGeom>
          <a:solidFill>
            <a:schemeClr val="accent3">
              <a:lumMod val="95000"/>
            </a:schemeClr>
          </a:solidFill>
          <a:ln w="9525">
            <a:noFill/>
            <a:miter lim="800000"/>
            <a:headEnd/>
            <a:tailEnd/>
          </a:ln>
        </p:spPr>
        <p:txBody>
          <a:bodyPr>
            <a:spAutoFit/>
          </a:bodyPr>
          <a:lstStyle/>
          <a:p>
            <a:pPr>
              <a:defRPr/>
            </a:pPr>
            <a:r>
              <a:rPr lang="ru-RU" dirty="0">
                <a:latin typeface="Constantia" pitchFamily="18" charset="0"/>
              </a:rPr>
              <a:t>Кровь лягушки 150х</a:t>
            </a:r>
          </a:p>
        </p:txBody>
      </p:sp>
      <p:pic>
        <p:nvPicPr>
          <p:cNvPr id="7" name="Picture 2"/>
          <p:cNvPicPr>
            <a:picLocks noChangeAspect="1" noChangeArrowheads="1"/>
          </p:cNvPicPr>
          <p:nvPr/>
        </p:nvPicPr>
        <p:blipFill>
          <a:blip r:embed="rId3" cstate="print"/>
          <a:srcRect/>
          <a:stretch>
            <a:fillRect/>
          </a:stretch>
        </p:blipFill>
        <p:spPr bwMode="auto">
          <a:xfrm>
            <a:off x="5143500" y="1785938"/>
            <a:ext cx="2928938" cy="2714625"/>
          </a:xfrm>
          <a:prstGeom prst="rect">
            <a:avLst/>
          </a:prstGeom>
          <a:ln w="38100" cap="sq">
            <a:solidFill>
              <a:srgbClr val="C00000"/>
            </a:solidFill>
            <a:prstDash val="solid"/>
            <a:miter lim="800000"/>
          </a:ln>
          <a:effectLst>
            <a:outerShdw blurRad="50800" dist="38100" dir="2700000" algn="tl" rotWithShape="0">
              <a:srgbClr val="000000">
                <a:alpha val="43000"/>
              </a:srgbClr>
            </a:outerShdw>
          </a:effectLst>
        </p:spPr>
      </p:pic>
      <p:sp>
        <p:nvSpPr>
          <p:cNvPr id="16390" name="TextBox 7"/>
          <p:cNvSpPr txBox="1">
            <a:spLocks noChangeArrowheads="1"/>
          </p:cNvSpPr>
          <p:nvPr/>
        </p:nvSpPr>
        <p:spPr bwMode="auto">
          <a:xfrm>
            <a:off x="5143500" y="4572000"/>
            <a:ext cx="3000375" cy="461963"/>
          </a:xfrm>
          <a:prstGeom prst="rect">
            <a:avLst/>
          </a:prstGeom>
          <a:solidFill>
            <a:schemeClr val="accent3">
              <a:lumMod val="95000"/>
            </a:schemeClr>
          </a:solidFill>
          <a:ln w="9525">
            <a:noFill/>
            <a:miter lim="800000"/>
            <a:headEnd/>
            <a:tailEnd/>
          </a:ln>
        </p:spPr>
        <p:txBody>
          <a:bodyPr>
            <a:spAutoFit/>
          </a:bodyPr>
          <a:lstStyle/>
          <a:p>
            <a:pPr>
              <a:defRPr/>
            </a:pPr>
            <a:r>
              <a:rPr lang="ru-RU" dirty="0">
                <a:latin typeface="Constantia" pitchFamily="18" charset="0"/>
              </a:rPr>
              <a:t>Кровь человека 150х</a:t>
            </a:r>
          </a:p>
        </p:txBody>
      </p:sp>
      <p:sp>
        <p:nvSpPr>
          <p:cNvPr id="9" name="TextBox 8"/>
          <p:cNvSpPr txBox="1"/>
          <p:nvPr/>
        </p:nvSpPr>
        <p:spPr>
          <a:xfrm>
            <a:off x="428625" y="5287963"/>
            <a:ext cx="8215313" cy="1570037"/>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a:defRPr/>
            </a:pPr>
            <a:r>
              <a:rPr lang="ru-RU" dirty="0">
                <a:latin typeface="Constantia" pitchFamily="18" charset="0"/>
              </a:rPr>
              <a:t>В чем сходство, а в чем разница в строении клеток крови человека и лягушки? Почему?</a:t>
            </a:r>
          </a:p>
          <a:p>
            <a:pPr>
              <a:defRPr/>
            </a:pPr>
            <a:r>
              <a:rPr lang="ru-RU" dirty="0">
                <a:latin typeface="Constantia" pitchFamily="18" charset="0"/>
              </a:rPr>
              <a:t>Эритроциты лягушки или человека больше переносят кислорода? Объясните.</a:t>
            </a:r>
          </a:p>
        </p:txBody>
      </p:sp>
      <p:pic>
        <p:nvPicPr>
          <p:cNvPr id="12295" name="Picture 9" descr="http://img-fotki.yandex.ru/get/3213/kuzminvladi.0/0_3c13_21dad9f4_L"/>
          <p:cNvPicPr>
            <a:picLocks noChangeAspect="1" noChangeArrowheads="1"/>
          </p:cNvPicPr>
          <p:nvPr/>
        </p:nvPicPr>
        <p:blipFill>
          <a:blip r:embed="rId4" cstate="print"/>
          <a:srcRect/>
          <a:stretch>
            <a:fillRect/>
          </a:stretch>
        </p:blipFill>
        <p:spPr bwMode="auto">
          <a:xfrm>
            <a:off x="500063" y="1857375"/>
            <a:ext cx="3429000" cy="2571750"/>
          </a:xfrm>
          <a:prstGeom prst="rect">
            <a:avLst/>
          </a:prstGeom>
          <a:noFill/>
          <a:ln w="38100">
            <a:solidFill>
              <a:srgbClr val="C00000"/>
            </a:solidFill>
            <a:miter lim="800000"/>
            <a:headEnd/>
            <a:tailEnd/>
          </a:ln>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solidFill>
            <a:schemeClr val="accent3">
              <a:lumMod val="95000"/>
            </a:schemeClr>
          </a:solidFill>
        </p:spPr>
        <p:txBody>
          <a:bodyPr>
            <a:normAutofit fontScale="90000"/>
          </a:bodyPr>
          <a:lstStyle/>
          <a:p>
            <a:pPr eaLnBrk="1" hangingPunct="1">
              <a:defRPr/>
            </a:pPr>
            <a:r>
              <a:rPr lang="ru-RU" sz="2000" b="1" dirty="0" smtClean="0"/>
              <a:t> </a:t>
            </a:r>
            <a:r>
              <a:rPr lang="ru-RU" sz="2000" dirty="0" smtClean="0"/>
              <a:t/>
            </a:r>
            <a:br>
              <a:rPr lang="ru-RU" sz="2000" dirty="0" smtClean="0"/>
            </a:br>
            <a:r>
              <a:rPr lang="ru-RU" sz="2000" b="1" dirty="0" smtClean="0"/>
              <a:t> </a:t>
            </a:r>
            <a:r>
              <a:rPr lang="ru-RU" sz="2000" dirty="0" smtClean="0"/>
              <a:t>Изучение строения эритроцита человека и лягушки.</a:t>
            </a:r>
            <a:br>
              <a:rPr lang="ru-RU" sz="2000" dirty="0" smtClean="0"/>
            </a:br>
            <a:r>
              <a:rPr lang="ru-RU" sz="2000" b="1" dirty="0" smtClean="0"/>
              <a:t>Цель: </a:t>
            </a:r>
            <a:r>
              <a:rPr lang="ru-RU" sz="2000" dirty="0" smtClean="0"/>
              <a:t>найти отличительные особенности эритроцита человека и лягушки, связать строение с выполняемыми функциями.</a:t>
            </a:r>
          </a:p>
        </p:txBody>
      </p:sp>
      <p:sp>
        <p:nvSpPr>
          <p:cNvPr id="13315" name="AutoShape 6"/>
          <p:cNvSpPr>
            <a:spLocks noChangeArrowheads="1"/>
          </p:cNvSpPr>
          <p:nvPr/>
        </p:nvSpPr>
        <p:spPr bwMode="auto">
          <a:xfrm>
            <a:off x="1979613" y="1844675"/>
            <a:ext cx="504825" cy="3240088"/>
          </a:xfrm>
          <a:prstGeom prst="flowChartTerminator">
            <a:avLst/>
          </a:prstGeom>
          <a:noFill/>
          <a:ln w="9525" algn="ctr">
            <a:noFill/>
            <a:miter lim="800000"/>
            <a:headEnd/>
            <a:tailEnd/>
          </a:ln>
        </p:spPr>
        <p:txBody>
          <a:bodyPr wrap="none" anchor="ctr"/>
          <a:lstStyle/>
          <a:p>
            <a:endParaRPr lang="ru-RU"/>
          </a:p>
        </p:txBody>
      </p:sp>
      <p:sp>
        <p:nvSpPr>
          <p:cNvPr id="13316" name="Oval 7"/>
          <p:cNvSpPr>
            <a:spLocks noChangeArrowheads="1"/>
          </p:cNvSpPr>
          <p:nvPr/>
        </p:nvSpPr>
        <p:spPr bwMode="auto">
          <a:xfrm>
            <a:off x="1692275" y="4941888"/>
            <a:ext cx="4175125" cy="1008062"/>
          </a:xfrm>
          <a:prstGeom prst="ellipse">
            <a:avLst/>
          </a:prstGeom>
          <a:noFill/>
          <a:ln w="9525" algn="ctr">
            <a:noFill/>
            <a:round/>
            <a:headEnd/>
            <a:tailEnd/>
          </a:ln>
        </p:spPr>
        <p:txBody>
          <a:bodyPr wrap="none" anchor="ctr"/>
          <a:lstStyle/>
          <a:p>
            <a:endParaRPr lang="ru-RU"/>
          </a:p>
        </p:txBody>
      </p:sp>
      <p:sp>
        <p:nvSpPr>
          <p:cNvPr id="13317" name="Rectangle 12"/>
          <p:cNvSpPr>
            <a:spLocks noChangeArrowheads="1"/>
          </p:cNvSpPr>
          <p:nvPr/>
        </p:nvSpPr>
        <p:spPr bwMode="auto">
          <a:xfrm>
            <a:off x="1187450" y="4797425"/>
            <a:ext cx="2952750" cy="863600"/>
          </a:xfrm>
          <a:prstGeom prst="rect">
            <a:avLst/>
          </a:prstGeom>
          <a:noFill/>
          <a:ln w="9525" algn="ctr">
            <a:noFill/>
            <a:miter lim="800000"/>
            <a:headEnd/>
            <a:tailEnd/>
          </a:ln>
        </p:spPr>
        <p:txBody>
          <a:bodyPr wrap="none" anchor="ctr"/>
          <a:lstStyle/>
          <a:p>
            <a:endParaRPr lang="ru-RU"/>
          </a:p>
        </p:txBody>
      </p:sp>
      <p:sp>
        <p:nvSpPr>
          <p:cNvPr id="13318" name="Oval 13"/>
          <p:cNvSpPr>
            <a:spLocks noChangeArrowheads="1"/>
          </p:cNvSpPr>
          <p:nvPr/>
        </p:nvSpPr>
        <p:spPr bwMode="auto">
          <a:xfrm>
            <a:off x="755650" y="333375"/>
            <a:ext cx="720725" cy="431800"/>
          </a:xfrm>
          <a:prstGeom prst="ellipse">
            <a:avLst/>
          </a:prstGeom>
          <a:noFill/>
          <a:ln w="9525" algn="ctr">
            <a:noFill/>
            <a:round/>
            <a:headEnd/>
            <a:tailEnd/>
          </a:ln>
        </p:spPr>
        <p:txBody>
          <a:bodyPr wrap="none" anchor="ctr"/>
          <a:lstStyle/>
          <a:p>
            <a:endParaRPr lang="ru-RU"/>
          </a:p>
        </p:txBody>
      </p:sp>
      <p:sp>
        <p:nvSpPr>
          <p:cNvPr id="13319" name="Rectangle 19"/>
          <p:cNvSpPr>
            <a:spLocks noChangeArrowheads="1"/>
          </p:cNvSpPr>
          <p:nvPr/>
        </p:nvSpPr>
        <p:spPr bwMode="auto">
          <a:xfrm>
            <a:off x="4745038" y="2205038"/>
            <a:ext cx="290512" cy="457200"/>
          </a:xfrm>
          <a:prstGeom prst="rect">
            <a:avLst/>
          </a:prstGeom>
          <a:noFill/>
          <a:ln w="9525" algn="ctr">
            <a:noFill/>
            <a:miter lim="800000"/>
            <a:headEnd/>
            <a:tailEnd/>
          </a:ln>
        </p:spPr>
        <p:txBody>
          <a:bodyPr wrap="none">
            <a:spAutoFit/>
          </a:bodyPr>
          <a:lstStyle/>
          <a:p>
            <a:pPr>
              <a:spcBef>
                <a:spcPct val="20000"/>
              </a:spcBef>
              <a:buFontTx/>
              <a:buChar char="•"/>
            </a:pPr>
            <a:endParaRPr lang="ru-RU">
              <a:solidFill>
                <a:schemeClr val="tx1"/>
              </a:solidFill>
            </a:endParaRPr>
          </a:p>
        </p:txBody>
      </p:sp>
      <p:sp>
        <p:nvSpPr>
          <p:cNvPr id="13320" name="Oval 20"/>
          <p:cNvSpPr>
            <a:spLocks noChangeArrowheads="1"/>
          </p:cNvSpPr>
          <p:nvPr/>
        </p:nvSpPr>
        <p:spPr bwMode="auto">
          <a:xfrm>
            <a:off x="3059113" y="3429000"/>
            <a:ext cx="360362" cy="360363"/>
          </a:xfrm>
          <a:prstGeom prst="ellipse">
            <a:avLst/>
          </a:prstGeom>
          <a:noFill/>
          <a:ln w="9525" algn="ctr">
            <a:noFill/>
            <a:round/>
            <a:headEnd/>
            <a:tailEnd/>
          </a:ln>
        </p:spPr>
        <p:txBody>
          <a:bodyPr wrap="none" anchor="ctr"/>
          <a:lstStyle/>
          <a:p>
            <a:endParaRPr lang="ru-RU"/>
          </a:p>
        </p:txBody>
      </p:sp>
      <p:sp>
        <p:nvSpPr>
          <p:cNvPr id="13321" name="Oval 21"/>
          <p:cNvSpPr>
            <a:spLocks noChangeArrowheads="1"/>
          </p:cNvSpPr>
          <p:nvPr/>
        </p:nvSpPr>
        <p:spPr bwMode="auto">
          <a:xfrm>
            <a:off x="3059113" y="4005263"/>
            <a:ext cx="914400" cy="914400"/>
          </a:xfrm>
          <a:prstGeom prst="ellipse">
            <a:avLst/>
          </a:prstGeom>
          <a:noFill/>
          <a:ln w="9525" algn="ctr">
            <a:noFill/>
            <a:round/>
            <a:headEnd/>
            <a:tailEnd/>
          </a:ln>
        </p:spPr>
        <p:txBody>
          <a:bodyPr wrap="none" anchor="ctr"/>
          <a:lstStyle/>
          <a:p>
            <a:endParaRPr lang="ru-RU"/>
          </a:p>
        </p:txBody>
      </p:sp>
      <p:sp>
        <p:nvSpPr>
          <p:cNvPr id="24599" name="Rectangle 23"/>
          <p:cNvSpPr>
            <a:spLocks noChangeArrowheads="1"/>
          </p:cNvSpPr>
          <p:nvPr/>
        </p:nvSpPr>
        <p:spPr bwMode="auto">
          <a:xfrm>
            <a:off x="3959225" y="1916113"/>
            <a:ext cx="2955925" cy="457200"/>
          </a:xfrm>
          <a:prstGeom prst="rect">
            <a:avLst/>
          </a:prstGeom>
          <a:solidFill>
            <a:schemeClr val="accent3">
              <a:lumMod val="95000"/>
            </a:schemeClr>
          </a:solidFill>
          <a:ln w="9525" algn="ctr">
            <a:noFill/>
            <a:miter lim="800000"/>
            <a:headEnd/>
            <a:tailEnd/>
          </a:ln>
        </p:spPr>
        <p:txBody>
          <a:bodyPr wrap="none">
            <a:spAutoFit/>
          </a:bodyPr>
          <a:lstStyle/>
          <a:p>
            <a:pPr>
              <a:defRPr/>
            </a:pPr>
            <a:r>
              <a:rPr lang="ru-RU" b="1" dirty="0">
                <a:solidFill>
                  <a:schemeClr val="tx1"/>
                </a:solidFill>
              </a:rPr>
              <a:t>Крупные размеры</a:t>
            </a:r>
          </a:p>
        </p:txBody>
      </p:sp>
      <p:sp>
        <p:nvSpPr>
          <p:cNvPr id="24600" name="Rectangle 24"/>
          <p:cNvSpPr>
            <a:spLocks noChangeArrowheads="1"/>
          </p:cNvSpPr>
          <p:nvPr/>
        </p:nvSpPr>
        <p:spPr bwMode="auto">
          <a:xfrm>
            <a:off x="5580063" y="2781300"/>
            <a:ext cx="2808287" cy="457200"/>
          </a:xfrm>
          <a:prstGeom prst="rect">
            <a:avLst/>
          </a:prstGeom>
          <a:solidFill>
            <a:schemeClr val="accent3">
              <a:lumMod val="95000"/>
            </a:schemeClr>
          </a:solidFill>
          <a:ln w="9525" algn="ctr">
            <a:noFill/>
            <a:miter lim="800000"/>
            <a:headEnd/>
            <a:tailEnd/>
          </a:ln>
        </p:spPr>
        <p:txBody>
          <a:bodyPr wrap="none">
            <a:spAutoFit/>
          </a:bodyPr>
          <a:lstStyle/>
          <a:p>
            <a:pPr>
              <a:defRPr/>
            </a:pPr>
            <a:r>
              <a:rPr lang="ru-RU" b="1" dirty="0">
                <a:solidFill>
                  <a:schemeClr val="tx1"/>
                </a:solidFill>
              </a:rPr>
              <a:t>Овальная форма</a:t>
            </a:r>
          </a:p>
        </p:txBody>
      </p:sp>
      <p:sp>
        <p:nvSpPr>
          <p:cNvPr id="24601" name="Rectangle 25"/>
          <p:cNvSpPr>
            <a:spLocks noChangeArrowheads="1"/>
          </p:cNvSpPr>
          <p:nvPr/>
        </p:nvSpPr>
        <p:spPr bwMode="auto">
          <a:xfrm>
            <a:off x="6156325" y="3789363"/>
            <a:ext cx="968375" cy="457200"/>
          </a:xfrm>
          <a:prstGeom prst="rect">
            <a:avLst/>
          </a:prstGeom>
          <a:solidFill>
            <a:schemeClr val="accent3">
              <a:lumMod val="95000"/>
            </a:schemeClr>
          </a:solidFill>
          <a:ln w="9525" algn="ctr">
            <a:noFill/>
            <a:miter lim="800000"/>
            <a:headEnd/>
            <a:tailEnd/>
          </a:ln>
        </p:spPr>
        <p:txBody>
          <a:bodyPr wrap="none">
            <a:spAutoFit/>
          </a:bodyPr>
          <a:lstStyle/>
          <a:p>
            <a:pPr>
              <a:defRPr/>
            </a:pPr>
            <a:r>
              <a:rPr lang="ru-RU" b="1" dirty="0">
                <a:solidFill>
                  <a:schemeClr val="tx1"/>
                </a:solidFill>
              </a:rPr>
              <a:t>Ядро</a:t>
            </a:r>
          </a:p>
        </p:txBody>
      </p:sp>
      <p:sp>
        <p:nvSpPr>
          <p:cNvPr id="24602" name="Rectangle 26"/>
          <p:cNvSpPr>
            <a:spLocks noChangeArrowheads="1"/>
          </p:cNvSpPr>
          <p:nvPr/>
        </p:nvSpPr>
        <p:spPr bwMode="auto">
          <a:xfrm>
            <a:off x="6516688" y="4868863"/>
            <a:ext cx="2005012" cy="457200"/>
          </a:xfrm>
          <a:prstGeom prst="rect">
            <a:avLst/>
          </a:prstGeom>
          <a:solidFill>
            <a:schemeClr val="accent3">
              <a:lumMod val="95000"/>
            </a:schemeClr>
          </a:solidFill>
          <a:ln w="9525" algn="ctr">
            <a:noFill/>
            <a:miter lim="800000"/>
            <a:headEnd/>
            <a:tailEnd/>
          </a:ln>
        </p:spPr>
        <p:txBody>
          <a:bodyPr wrap="none">
            <a:spAutoFit/>
          </a:bodyPr>
          <a:lstStyle/>
          <a:p>
            <a:pPr>
              <a:defRPr/>
            </a:pPr>
            <a:r>
              <a:rPr lang="ru-RU" b="1" dirty="0">
                <a:solidFill>
                  <a:schemeClr val="tx1"/>
                </a:solidFill>
              </a:rPr>
              <a:t>Гемоглобин</a:t>
            </a:r>
          </a:p>
        </p:txBody>
      </p:sp>
      <p:sp>
        <p:nvSpPr>
          <p:cNvPr id="18448" name="Rectangle 29"/>
          <p:cNvSpPr>
            <a:spLocks noChangeArrowheads="1"/>
          </p:cNvSpPr>
          <p:nvPr/>
        </p:nvSpPr>
        <p:spPr bwMode="auto">
          <a:xfrm>
            <a:off x="3419475" y="5876925"/>
            <a:ext cx="3165475" cy="457200"/>
          </a:xfrm>
          <a:prstGeom prst="rect">
            <a:avLst/>
          </a:prstGeom>
          <a:solidFill>
            <a:schemeClr val="accent3">
              <a:lumMod val="95000"/>
            </a:schemeClr>
          </a:solidFill>
          <a:ln w="9525" algn="ctr">
            <a:solidFill>
              <a:srgbClr val="C00000"/>
            </a:solidFill>
            <a:miter lim="800000"/>
            <a:headEnd/>
            <a:tailEnd/>
          </a:ln>
        </p:spPr>
        <p:txBody>
          <a:bodyPr wrap="none">
            <a:spAutoFit/>
          </a:bodyPr>
          <a:lstStyle/>
          <a:p>
            <a:pPr>
              <a:defRPr/>
            </a:pPr>
            <a:r>
              <a:rPr lang="ru-RU" b="1" dirty="0">
                <a:solidFill>
                  <a:srgbClr val="CC6600"/>
                </a:solidFill>
              </a:rPr>
              <a:t>Эритроцит лягушки</a:t>
            </a:r>
          </a:p>
        </p:txBody>
      </p:sp>
      <p:sp>
        <p:nvSpPr>
          <p:cNvPr id="18449" name="Rectangle 30"/>
          <p:cNvSpPr>
            <a:spLocks noChangeArrowheads="1"/>
          </p:cNvSpPr>
          <p:nvPr/>
        </p:nvSpPr>
        <p:spPr bwMode="auto">
          <a:xfrm>
            <a:off x="-47625" y="4149725"/>
            <a:ext cx="2660650" cy="1187450"/>
          </a:xfrm>
          <a:prstGeom prst="rect">
            <a:avLst/>
          </a:prstGeom>
          <a:solidFill>
            <a:schemeClr val="accent3">
              <a:lumMod val="95000"/>
            </a:schemeClr>
          </a:solidFill>
          <a:ln w="9525" algn="ctr">
            <a:solidFill>
              <a:srgbClr val="C00000"/>
            </a:solidFill>
            <a:miter lim="800000"/>
            <a:headEnd/>
            <a:tailEnd/>
          </a:ln>
        </p:spPr>
        <p:txBody>
          <a:bodyPr wrap="none">
            <a:spAutoFit/>
          </a:bodyPr>
          <a:lstStyle/>
          <a:p>
            <a:pPr>
              <a:defRPr/>
            </a:pPr>
            <a:r>
              <a:rPr lang="ru-RU" b="1" dirty="0">
                <a:solidFill>
                  <a:srgbClr val="CC6600"/>
                </a:solidFill>
              </a:rPr>
              <a:t>Эритроцит </a:t>
            </a:r>
          </a:p>
          <a:p>
            <a:pPr>
              <a:defRPr/>
            </a:pPr>
            <a:r>
              <a:rPr lang="ru-RU" b="1" dirty="0">
                <a:solidFill>
                  <a:srgbClr val="CC6600"/>
                </a:solidFill>
              </a:rPr>
              <a:t>человека</a:t>
            </a:r>
            <a:r>
              <a:rPr lang="ru-RU" b="1" dirty="0">
                <a:solidFill>
                  <a:schemeClr val="tx1"/>
                </a:solidFill>
              </a:rPr>
              <a:t> </a:t>
            </a:r>
          </a:p>
          <a:p>
            <a:pPr>
              <a:defRPr/>
            </a:pPr>
            <a:r>
              <a:rPr lang="ru-RU" b="1" dirty="0">
                <a:solidFill>
                  <a:schemeClr val="tx1"/>
                </a:solidFill>
              </a:rPr>
              <a:t>в 3 раза меньше</a:t>
            </a:r>
          </a:p>
        </p:txBody>
      </p:sp>
      <p:pic>
        <p:nvPicPr>
          <p:cNvPr id="20" name="Picture 7" descr="http://www.rkm.com.au/imagelibrary/thumbnails/CELL-Red-Blood-Cell-150.jpg"/>
          <p:cNvPicPr>
            <a:picLocks noChangeAspect="1" noChangeArrowheads="1"/>
          </p:cNvPicPr>
          <p:nvPr/>
        </p:nvPicPr>
        <p:blipFill>
          <a:blip r:embed="rId3" cstate="print"/>
          <a:srcRect/>
          <a:stretch>
            <a:fillRect/>
          </a:stretch>
        </p:blipFill>
        <p:spPr bwMode="auto">
          <a:xfrm>
            <a:off x="357158" y="3071810"/>
            <a:ext cx="1000132" cy="1000133"/>
          </a:xfrm>
          <a:prstGeom prst="ellipse">
            <a:avLst/>
          </a:prstGeom>
          <a:noFill/>
          <a:ln w="38100">
            <a:solidFill>
              <a:srgbClr val="C00000"/>
            </a:solidFill>
          </a:ln>
        </p:spPr>
      </p:pic>
      <p:pic>
        <p:nvPicPr>
          <p:cNvPr id="18451" name="Picture 19" descr="C:\Documents and Settings\1\Рабочий стол\0_3c13_21dad9f4_L_cr.jpg"/>
          <p:cNvPicPr>
            <a:picLocks noChangeAspect="1" noChangeArrowheads="1"/>
          </p:cNvPicPr>
          <p:nvPr/>
        </p:nvPicPr>
        <p:blipFill>
          <a:blip r:embed="rId4" cstate="print"/>
          <a:srcRect/>
          <a:stretch>
            <a:fillRect/>
          </a:stretch>
        </p:blipFill>
        <p:spPr bwMode="auto">
          <a:xfrm>
            <a:off x="2885743" y="2857496"/>
            <a:ext cx="2734005" cy="2786082"/>
          </a:xfrm>
          <a:prstGeom prst="ellipse">
            <a:avLst/>
          </a:prstGeom>
          <a:noFill/>
          <a:ln w="38100">
            <a:solidFill>
              <a:srgbClr val="C00000"/>
            </a:solid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grpId="0" nodeType="clickEffect">
                                  <p:stCondLst>
                                    <p:cond delay="0"/>
                                  </p:stCondLst>
                                  <p:childTnLst>
                                    <p:set>
                                      <p:cBhvr>
                                        <p:cTn id="6" dur="1" fill="hold">
                                          <p:stCondLst>
                                            <p:cond delay="0"/>
                                          </p:stCondLst>
                                        </p:cTn>
                                        <p:tgtEl>
                                          <p:spTgt spid="24599"/>
                                        </p:tgtEl>
                                        <p:attrNameLst>
                                          <p:attrName>style.visibility</p:attrName>
                                        </p:attrNameLst>
                                      </p:cBhvr>
                                      <p:to>
                                        <p:strVal val="visible"/>
                                      </p:to>
                                    </p:set>
                                    <p:animEffect transition="in" filter="strips(downLeft)">
                                      <p:cBhvr>
                                        <p:cTn id="7" dur="500"/>
                                        <p:tgtEl>
                                          <p:spTgt spid="24599"/>
                                        </p:tgtEl>
                                      </p:cBhvr>
                                    </p:animEffect>
                                  </p:childTnLst>
                                </p:cTn>
                              </p:par>
                            </p:childTnLst>
                          </p:cTn>
                        </p:par>
                      </p:childTnLst>
                    </p:cTn>
                  </p:par>
                  <p:par>
                    <p:cTn id="8" fill="hold">
                      <p:stCondLst>
                        <p:cond delay="indefinite"/>
                      </p:stCondLst>
                      <p:childTnLst>
                        <p:par>
                          <p:cTn id="9" fill="hold">
                            <p:stCondLst>
                              <p:cond delay="0"/>
                            </p:stCondLst>
                            <p:childTnLst>
                              <p:par>
                                <p:cTn id="10" presetID="18" presetClass="entr" presetSubtype="12" fill="hold" grpId="0" nodeType="clickEffect">
                                  <p:stCondLst>
                                    <p:cond delay="0"/>
                                  </p:stCondLst>
                                  <p:childTnLst>
                                    <p:set>
                                      <p:cBhvr>
                                        <p:cTn id="11" dur="1" fill="hold">
                                          <p:stCondLst>
                                            <p:cond delay="0"/>
                                          </p:stCondLst>
                                        </p:cTn>
                                        <p:tgtEl>
                                          <p:spTgt spid="24600"/>
                                        </p:tgtEl>
                                        <p:attrNameLst>
                                          <p:attrName>style.visibility</p:attrName>
                                        </p:attrNameLst>
                                      </p:cBhvr>
                                      <p:to>
                                        <p:strVal val="visible"/>
                                      </p:to>
                                    </p:set>
                                    <p:animEffect transition="in" filter="strips(downLeft)">
                                      <p:cBhvr>
                                        <p:cTn id="12" dur="500"/>
                                        <p:tgtEl>
                                          <p:spTgt spid="24600"/>
                                        </p:tgtEl>
                                      </p:cBhvr>
                                    </p:animEffect>
                                  </p:childTnLst>
                                </p:cTn>
                              </p:par>
                            </p:childTnLst>
                          </p:cTn>
                        </p:par>
                      </p:childTnLst>
                    </p:cTn>
                  </p:par>
                  <p:par>
                    <p:cTn id="13" fill="hold">
                      <p:stCondLst>
                        <p:cond delay="indefinite"/>
                      </p:stCondLst>
                      <p:childTnLst>
                        <p:par>
                          <p:cTn id="14" fill="hold">
                            <p:stCondLst>
                              <p:cond delay="0"/>
                            </p:stCondLst>
                            <p:childTnLst>
                              <p:par>
                                <p:cTn id="15" presetID="18" presetClass="entr" presetSubtype="12" fill="hold" grpId="0" nodeType="clickEffect">
                                  <p:stCondLst>
                                    <p:cond delay="0"/>
                                  </p:stCondLst>
                                  <p:childTnLst>
                                    <p:set>
                                      <p:cBhvr>
                                        <p:cTn id="16" dur="1" fill="hold">
                                          <p:stCondLst>
                                            <p:cond delay="0"/>
                                          </p:stCondLst>
                                        </p:cTn>
                                        <p:tgtEl>
                                          <p:spTgt spid="24601"/>
                                        </p:tgtEl>
                                        <p:attrNameLst>
                                          <p:attrName>style.visibility</p:attrName>
                                        </p:attrNameLst>
                                      </p:cBhvr>
                                      <p:to>
                                        <p:strVal val="visible"/>
                                      </p:to>
                                    </p:set>
                                    <p:animEffect transition="in" filter="strips(downLeft)">
                                      <p:cBhvr>
                                        <p:cTn id="17" dur="500"/>
                                        <p:tgtEl>
                                          <p:spTgt spid="24601"/>
                                        </p:tgtEl>
                                      </p:cBhvr>
                                    </p:animEffect>
                                  </p:childTnLst>
                                </p:cTn>
                              </p:par>
                            </p:childTnLst>
                          </p:cTn>
                        </p:par>
                      </p:childTnLst>
                    </p:cTn>
                  </p:par>
                  <p:par>
                    <p:cTn id="18" fill="hold">
                      <p:stCondLst>
                        <p:cond delay="indefinite"/>
                      </p:stCondLst>
                      <p:childTnLst>
                        <p:par>
                          <p:cTn id="19" fill="hold">
                            <p:stCondLst>
                              <p:cond delay="0"/>
                            </p:stCondLst>
                            <p:childTnLst>
                              <p:par>
                                <p:cTn id="20" presetID="18" presetClass="entr" presetSubtype="12" fill="hold" grpId="0" nodeType="clickEffect">
                                  <p:stCondLst>
                                    <p:cond delay="0"/>
                                  </p:stCondLst>
                                  <p:childTnLst>
                                    <p:set>
                                      <p:cBhvr>
                                        <p:cTn id="21" dur="1" fill="hold">
                                          <p:stCondLst>
                                            <p:cond delay="0"/>
                                          </p:stCondLst>
                                        </p:cTn>
                                        <p:tgtEl>
                                          <p:spTgt spid="24602"/>
                                        </p:tgtEl>
                                        <p:attrNameLst>
                                          <p:attrName>style.visibility</p:attrName>
                                        </p:attrNameLst>
                                      </p:cBhvr>
                                      <p:to>
                                        <p:strVal val="visible"/>
                                      </p:to>
                                    </p:set>
                                    <p:animEffect transition="in" filter="strips(downLeft)">
                                      <p:cBhvr>
                                        <p:cTn id="22" dur="500"/>
                                        <p:tgtEl>
                                          <p:spTgt spid="246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599" grpId="0" animBg="1"/>
      <p:bldP spid="24600" grpId="0" animBg="1"/>
      <p:bldP spid="24601" grpId="0" animBg="1"/>
      <p:bldP spid="2460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928926" y="285728"/>
            <a:ext cx="5661678" cy="1569660"/>
          </a:xfrm>
          <a:prstGeom prst="rect">
            <a:avLst/>
          </a:prstGeom>
          <a:solidFill>
            <a:schemeClr val="accent3">
              <a:lumMod val="95000"/>
            </a:schemeClr>
          </a:solidFill>
        </p:spPr>
        <p:txBody>
          <a:bodyPr wrap="square">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defRPr/>
            </a:pPr>
            <a:r>
              <a:rPr lang="ru-RU" sz="3200" b="1"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Constantia" pitchFamily="18" charset="0"/>
              </a:rPr>
              <a:t> </a:t>
            </a:r>
            <a:endParaRPr lang="ru-RU"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Constantia" pitchFamily="18" charset="0"/>
            </a:endParaRPr>
          </a:p>
          <a:p>
            <a:pPr>
              <a:defRPr/>
            </a:pPr>
            <a:r>
              <a:rPr lang="ru-RU"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Constantia" pitchFamily="18" charset="0"/>
              </a:rPr>
              <a:t>Сравнение крови человека</a:t>
            </a:r>
          </a:p>
          <a:p>
            <a:pPr>
              <a:defRPr/>
            </a:pPr>
            <a:r>
              <a:rPr lang="ru-RU" sz="3200" b="1"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latin typeface="Constantia" pitchFamily="18" charset="0"/>
              </a:rPr>
              <a:t> с кровью лягушки</a:t>
            </a:r>
          </a:p>
        </p:txBody>
      </p:sp>
      <p:sp>
        <p:nvSpPr>
          <p:cNvPr id="16388" name="TextBox 5"/>
          <p:cNvSpPr txBox="1">
            <a:spLocks noChangeArrowheads="1"/>
          </p:cNvSpPr>
          <p:nvPr/>
        </p:nvSpPr>
        <p:spPr bwMode="auto">
          <a:xfrm>
            <a:off x="785813" y="4643438"/>
            <a:ext cx="3071812" cy="461962"/>
          </a:xfrm>
          <a:prstGeom prst="rect">
            <a:avLst/>
          </a:prstGeom>
          <a:solidFill>
            <a:schemeClr val="accent3">
              <a:lumMod val="95000"/>
            </a:schemeClr>
          </a:solidFill>
          <a:ln w="9525">
            <a:noFill/>
            <a:miter lim="800000"/>
            <a:headEnd/>
            <a:tailEnd/>
          </a:ln>
        </p:spPr>
        <p:txBody>
          <a:bodyPr>
            <a:spAutoFit/>
          </a:bodyPr>
          <a:lstStyle/>
          <a:p>
            <a:pPr>
              <a:defRPr/>
            </a:pPr>
            <a:r>
              <a:rPr lang="ru-RU" dirty="0">
                <a:latin typeface="Constantia" pitchFamily="18" charset="0"/>
              </a:rPr>
              <a:t>Кровь лягушки 150х</a:t>
            </a:r>
          </a:p>
        </p:txBody>
      </p:sp>
      <p:pic>
        <p:nvPicPr>
          <p:cNvPr id="7" name="Picture 2"/>
          <p:cNvPicPr>
            <a:picLocks noChangeAspect="1" noChangeArrowheads="1"/>
          </p:cNvPicPr>
          <p:nvPr/>
        </p:nvPicPr>
        <p:blipFill>
          <a:blip r:embed="rId3" cstate="print"/>
          <a:srcRect/>
          <a:stretch>
            <a:fillRect/>
          </a:stretch>
        </p:blipFill>
        <p:spPr bwMode="auto">
          <a:xfrm>
            <a:off x="5143500" y="1785938"/>
            <a:ext cx="2928938" cy="2714625"/>
          </a:xfrm>
          <a:prstGeom prst="rect">
            <a:avLst/>
          </a:prstGeom>
          <a:ln w="38100" cap="sq">
            <a:solidFill>
              <a:srgbClr val="C00000"/>
            </a:solidFill>
            <a:prstDash val="solid"/>
            <a:miter lim="800000"/>
          </a:ln>
          <a:effectLst>
            <a:outerShdw blurRad="50800" dist="38100" dir="2700000" algn="tl" rotWithShape="0">
              <a:srgbClr val="000000">
                <a:alpha val="43000"/>
              </a:srgbClr>
            </a:outerShdw>
          </a:effectLst>
        </p:spPr>
      </p:pic>
      <p:sp>
        <p:nvSpPr>
          <p:cNvPr id="16390" name="TextBox 7"/>
          <p:cNvSpPr txBox="1">
            <a:spLocks noChangeArrowheads="1"/>
          </p:cNvSpPr>
          <p:nvPr/>
        </p:nvSpPr>
        <p:spPr bwMode="auto">
          <a:xfrm>
            <a:off x="5143500" y="4572000"/>
            <a:ext cx="3000375" cy="461963"/>
          </a:xfrm>
          <a:prstGeom prst="rect">
            <a:avLst/>
          </a:prstGeom>
          <a:solidFill>
            <a:schemeClr val="accent3">
              <a:lumMod val="95000"/>
            </a:schemeClr>
          </a:solidFill>
          <a:ln w="9525">
            <a:noFill/>
            <a:miter lim="800000"/>
            <a:headEnd/>
            <a:tailEnd/>
          </a:ln>
        </p:spPr>
        <p:txBody>
          <a:bodyPr>
            <a:spAutoFit/>
          </a:bodyPr>
          <a:lstStyle/>
          <a:p>
            <a:pPr>
              <a:defRPr/>
            </a:pPr>
            <a:r>
              <a:rPr lang="ru-RU" dirty="0">
                <a:latin typeface="Constantia" pitchFamily="18" charset="0"/>
              </a:rPr>
              <a:t>Кровь человека 150х</a:t>
            </a:r>
          </a:p>
        </p:txBody>
      </p:sp>
      <p:sp>
        <p:nvSpPr>
          <p:cNvPr id="9" name="TextBox 8"/>
          <p:cNvSpPr txBox="1"/>
          <p:nvPr/>
        </p:nvSpPr>
        <p:spPr>
          <a:xfrm>
            <a:off x="428625" y="5287963"/>
            <a:ext cx="8215313" cy="1570037"/>
          </a:xfrm>
          <a:prstGeom prst="rect">
            <a:avLst/>
          </a:prstGeom>
        </p:spPr>
        <p:style>
          <a:lnRef idx="2">
            <a:schemeClr val="accent2"/>
          </a:lnRef>
          <a:fillRef idx="1">
            <a:schemeClr val="lt1"/>
          </a:fillRef>
          <a:effectRef idx="0">
            <a:schemeClr val="accent2"/>
          </a:effectRef>
          <a:fontRef idx="minor">
            <a:schemeClr val="dk1"/>
          </a:fontRef>
        </p:style>
        <p:txBody>
          <a:bodyPr>
            <a:spAutoFit/>
          </a:bodyPr>
          <a:lstStyle/>
          <a:p>
            <a:pPr>
              <a:defRPr/>
            </a:pPr>
            <a:r>
              <a:rPr lang="ru-RU" dirty="0">
                <a:latin typeface="Constantia" pitchFamily="18" charset="0"/>
              </a:rPr>
              <a:t>В чем сходство, а в чем разница в строении клеток крови человека и лягушки? Почему?</a:t>
            </a:r>
          </a:p>
          <a:p>
            <a:pPr>
              <a:defRPr/>
            </a:pPr>
            <a:r>
              <a:rPr lang="ru-RU" dirty="0">
                <a:latin typeface="Constantia" pitchFamily="18" charset="0"/>
              </a:rPr>
              <a:t>Эритроциты лягушки или человека больше переносят кислорода? Объясните.</a:t>
            </a:r>
          </a:p>
        </p:txBody>
      </p:sp>
      <p:pic>
        <p:nvPicPr>
          <p:cNvPr id="12295" name="Picture 9" descr="http://img-fotki.yandex.ru/get/3213/kuzminvladi.0/0_3c13_21dad9f4_L"/>
          <p:cNvPicPr>
            <a:picLocks noChangeAspect="1" noChangeArrowheads="1"/>
          </p:cNvPicPr>
          <p:nvPr/>
        </p:nvPicPr>
        <p:blipFill>
          <a:blip r:embed="rId4" cstate="print"/>
          <a:srcRect/>
          <a:stretch>
            <a:fillRect/>
          </a:stretch>
        </p:blipFill>
        <p:spPr bwMode="auto">
          <a:xfrm>
            <a:off x="500063" y="1857375"/>
            <a:ext cx="3429000" cy="2571750"/>
          </a:xfrm>
          <a:prstGeom prst="rect">
            <a:avLst/>
          </a:prstGeom>
          <a:noFill/>
          <a:ln w="38100">
            <a:solidFill>
              <a:srgbClr val="C00000"/>
            </a:solidFill>
            <a:miter lim="800000"/>
            <a:headEnd/>
            <a:tailEnd/>
          </a:ln>
        </p:spPr>
      </p:pic>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2"/>
          <p:cNvSpPr>
            <a:spLocks noChangeArrowheads="1"/>
          </p:cNvSpPr>
          <p:nvPr/>
        </p:nvSpPr>
        <p:spPr bwMode="auto">
          <a:xfrm>
            <a:off x="285720" y="223747"/>
            <a:ext cx="8501122" cy="612475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2800" b="1" i="0" u="sng" strike="noStrike" cap="none" normalizeH="0" baseline="0" dirty="0" smtClean="0">
                <a:ln>
                  <a:noFill/>
                </a:ln>
                <a:solidFill>
                  <a:schemeClr val="tx2">
                    <a:lumMod val="75000"/>
                  </a:schemeClr>
                </a:solidFill>
                <a:effectLst/>
                <a:latin typeface="Calibri" pitchFamily="34" charset="0"/>
                <a:ea typeface="Calibri" pitchFamily="34" charset="0"/>
                <a:cs typeface="Times New Roman" pitchFamily="18" charset="0"/>
              </a:rPr>
              <a:t>Выводы: </a:t>
            </a:r>
            <a:endParaRPr kumimoji="0" lang="ru-RU" sz="2800" b="1" i="0" u="sng" strike="noStrike" cap="none" normalizeH="0" baseline="0" dirty="0" smtClean="0">
              <a:ln>
                <a:noFill/>
              </a:ln>
              <a:solidFill>
                <a:schemeClr val="tx2">
                  <a:lumMod val="75000"/>
                </a:schemeClr>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tx2">
                    <a:lumMod val="75000"/>
                  </a:schemeClr>
                </a:solidFill>
                <a:effectLst/>
                <a:latin typeface="Calibri" pitchFamily="34" charset="0"/>
                <a:ea typeface="Calibri" pitchFamily="34" charset="0"/>
                <a:cs typeface="Times New Roman" pitchFamily="18" charset="0"/>
              </a:rPr>
              <a:t>1.Кровь - это уникальная жидкость, которая несет в себе большой запас энергии для жизни; </a:t>
            </a:r>
            <a:endParaRPr kumimoji="0" lang="en-US" sz="2800" b="0" i="0" u="none" strike="noStrike" cap="none" normalizeH="0" baseline="0" dirty="0" smtClean="0">
              <a:ln>
                <a:noFill/>
              </a:ln>
              <a:solidFill>
                <a:schemeClr val="tx2">
                  <a:lumMod val="75000"/>
                </a:schemeClr>
              </a:solidFill>
              <a:effectLst/>
              <a:latin typeface="Calibri"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2800" b="0" i="0" u="none" strike="noStrike" cap="none" normalizeH="0" baseline="0" dirty="0" smtClean="0">
              <a:ln>
                <a:noFill/>
              </a:ln>
              <a:solidFill>
                <a:schemeClr val="tx2">
                  <a:lumMod val="75000"/>
                </a:schemeClr>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tx2">
                    <a:lumMod val="75000"/>
                  </a:schemeClr>
                </a:solidFill>
                <a:effectLst/>
                <a:latin typeface="Calibri" pitchFamily="34" charset="0"/>
                <a:ea typeface="Calibri" pitchFamily="34" charset="0"/>
                <a:cs typeface="Times New Roman" pitchFamily="18" charset="0"/>
              </a:rPr>
              <a:t>2. Кровь состоит из разного рода форменных элементов, отличающихся друг от друга формой, продолжительностью жизни, количеством, функциями; </a:t>
            </a:r>
            <a:endParaRPr kumimoji="0" lang="en-US" sz="2800" b="0" i="0" u="none" strike="noStrike" cap="none" normalizeH="0" baseline="0" dirty="0" smtClean="0">
              <a:ln>
                <a:noFill/>
              </a:ln>
              <a:solidFill>
                <a:schemeClr val="tx2">
                  <a:lumMod val="75000"/>
                </a:schemeClr>
              </a:solidFill>
              <a:effectLst/>
              <a:latin typeface="Calibri" pitchFamily="34" charset="0"/>
              <a:ea typeface="Calibri" pitchFamily="34" charset="0"/>
              <a:cs typeface="Times New Roman"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2800" b="0" i="0" u="none" strike="noStrike" cap="none" normalizeH="0" baseline="0" dirty="0" smtClean="0">
              <a:ln>
                <a:noFill/>
              </a:ln>
              <a:solidFill>
                <a:schemeClr val="tx2">
                  <a:lumMod val="75000"/>
                </a:schemeClr>
              </a:solidFill>
              <a:effectLst/>
              <a:latin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2800" b="0" i="0" u="none" strike="noStrike" cap="none" normalizeH="0" baseline="0" dirty="0" smtClean="0">
                <a:ln>
                  <a:noFill/>
                </a:ln>
                <a:solidFill>
                  <a:schemeClr val="tx2">
                    <a:lumMod val="75000"/>
                  </a:schemeClr>
                </a:solidFill>
                <a:effectLst/>
                <a:latin typeface="Calibri" pitchFamily="34" charset="0"/>
                <a:ea typeface="Calibri" pitchFamily="34" charset="0"/>
                <a:cs typeface="Times New Roman" pitchFamily="18" charset="0"/>
              </a:rPr>
              <a:t>3. Оказывается, кровь - это двигатель жизни, так как отмороженные уши и нос сильно болят. Здесь нарушен кровоток, и функции, которые должны выполнять форменные элементы крови - не выполняются. </a:t>
            </a:r>
            <a:endParaRPr kumimoji="0" lang="ru-RU" sz="2800" b="0" i="0" u="none" strike="noStrike" cap="none" normalizeH="0" baseline="0" dirty="0" smtClean="0">
              <a:ln>
                <a:noFill/>
              </a:ln>
              <a:solidFill>
                <a:schemeClr val="tx2">
                  <a:lumMod val="75000"/>
                </a:schemeClr>
              </a:solidFill>
              <a:effectLst/>
              <a:latin typeface="Arial" pitchFamily="34" charset="0"/>
            </a:endParaRPr>
          </a:p>
        </p:txBody>
      </p:sp>
    </p:spTree>
  </p:cSld>
  <p:clrMapOvr>
    <a:masterClrMapping/>
  </p:clrMapOv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FF0000"/>
                </a:solidFill>
              </a:rPr>
              <a:t>2  ГРУППА</a:t>
            </a:r>
            <a:endParaRPr lang="ru-RU" b="1" dirty="0">
              <a:solidFill>
                <a:srgbClr val="FF0000"/>
              </a:solidFill>
            </a:endParaRPr>
          </a:p>
        </p:txBody>
      </p:sp>
      <p:sp>
        <p:nvSpPr>
          <p:cNvPr id="3" name="Содержимое 2"/>
          <p:cNvSpPr>
            <a:spLocks noGrp="1"/>
          </p:cNvSpPr>
          <p:nvPr>
            <p:ph idx="1"/>
          </p:nvPr>
        </p:nvSpPr>
        <p:spPr>
          <a:xfrm>
            <a:off x="214282" y="1142984"/>
            <a:ext cx="8472518" cy="4983179"/>
          </a:xfrm>
        </p:spPr>
        <p:txBody>
          <a:bodyPr>
            <a:normAutofit fontScale="40000" lnSpcReduction="20000"/>
          </a:bodyPr>
          <a:lstStyle/>
          <a:p>
            <a:r>
              <a:rPr lang="ru-RU" sz="5100" b="1" u="sng" dirty="0" smtClean="0">
                <a:solidFill>
                  <a:srgbClr val="FF0000"/>
                </a:solidFill>
              </a:rPr>
              <a:t>ВЫВОДЫ</a:t>
            </a:r>
          </a:p>
          <a:p>
            <a:r>
              <a:rPr lang="ru-RU" sz="6000" b="1" dirty="0" smtClean="0"/>
              <a:t>1. В разных участках кровяного русла скорость кровотока и давление разное, зависящее от строения и разных факторов.</a:t>
            </a:r>
          </a:p>
          <a:p>
            <a:pPr>
              <a:buNone/>
            </a:pPr>
            <a:r>
              <a:rPr lang="ru-RU" sz="6000" b="1" dirty="0" smtClean="0"/>
              <a:t> </a:t>
            </a:r>
          </a:p>
          <a:p>
            <a:r>
              <a:rPr lang="ru-RU" sz="6000" b="1" dirty="0" smtClean="0"/>
              <a:t>2. В результате опытов доказано, что кровь движется в одном направлении. </a:t>
            </a:r>
          </a:p>
          <a:p>
            <a:pPr>
              <a:buNone/>
            </a:pPr>
            <a:endParaRPr lang="ru-RU" sz="6000" b="1" dirty="0" smtClean="0"/>
          </a:p>
          <a:p>
            <a:r>
              <a:rPr lang="ru-RU" sz="6000" b="1" dirty="0" smtClean="0"/>
              <a:t>3. Движение крови поддерживается за счет деятельности сердца, сокращения скелетных мышц и дыхательных движений. </a:t>
            </a:r>
          </a:p>
          <a:p>
            <a:pPr>
              <a:buNone/>
            </a:pPr>
            <a:endParaRPr lang="ru-RU" sz="6000" b="1" dirty="0" smtClean="0"/>
          </a:p>
          <a:p>
            <a:r>
              <a:rPr lang="ru-RU" sz="6000" b="1" dirty="0" smtClean="0"/>
              <a:t>4.Кровеносная система представляет из себя систему сообщающихся сосудов, и если хоть на минутку иссякнет источник кровотока, то прекратится и сама жизнь. </a:t>
            </a:r>
          </a:p>
          <a:p>
            <a:endParaRPr lang="ru-RU" dirty="0"/>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58204" cy="1296974"/>
          </a:xfrm>
        </p:spPr>
        <p:txBody>
          <a:bodyPr>
            <a:normAutofit/>
          </a:bodyPr>
          <a:lstStyle/>
          <a:p>
            <a:r>
              <a:rPr lang="ru-RU" sz="3600" b="1" dirty="0" smtClean="0">
                <a:solidFill>
                  <a:srgbClr val="FF0000"/>
                </a:solidFill>
              </a:rPr>
              <a:t>Нарушение концентрации солей в плазме вызывает гибель эритроцитов</a:t>
            </a:r>
            <a:endParaRPr lang="ru-RU" sz="3600" b="1" dirty="0">
              <a:solidFill>
                <a:srgbClr val="FF0000"/>
              </a:solidFill>
            </a:endParaRPr>
          </a:p>
        </p:txBody>
      </p:sp>
      <p:pic>
        <p:nvPicPr>
          <p:cNvPr id="40962" name="Picture 2" descr="C:\Documents and Settings\Admin\Рабочий стол\школа\P1070724.JPG"/>
          <p:cNvPicPr>
            <a:picLocks noGrp="1" noChangeAspect="1" noChangeArrowheads="1"/>
          </p:cNvPicPr>
          <p:nvPr>
            <p:ph idx="1"/>
          </p:nvPr>
        </p:nvPicPr>
        <p:blipFill>
          <a:blip r:embed="rId2" cstate="print"/>
          <a:stretch>
            <a:fillRect/>
          </a:stretch>
        </p:blipFill>
        <p:spPr bwMode="auto">
          <a:xfrm>
            <a:off x="4143372" y="1571612"/>
            <a:ext cx="4643438" cy="4143404"/>
          </a:xfrm>
          <a:prstGeom prst="rect">
            <a:avLst/>
          </a:prstGeom>
          <a:noFill/>
        </p:spPr>
      </p:pic>
      <p:sp>
        <p:nvSpPr>
          <p:cNvPr id="7" name="Прямоугольник 6"/>
          <p:cNvSpPr/>
          <p:nvPr/>
        </p:nvSpPr>
        <p:spPr>
          <a:xfrm>
            <a:off x="285720" y="1785926"/>
            <a:ext cx="3071834" cy="369332"/>
          </a:xfrm>
          <a:prstGeom prst="rect">
            <a:avLst/>
          </a:prstGeom>
        </p:spPr>
        <p:txBody>
          <a:bodyPr wrap="square">
            <a:spAutoFit/>
          </a:bodyPr>
          <a:lstStyle/>
          <a:p>
            <a:r>
              <a:rPr lang="ru-RU" b="1" dirty="0" smtClean="0">
                <a:solidFill>
                  <a:srgbClr val="FF0000"/>
                </a:solidFill>
              </a:rPr>
              <a:t> </a:t>
            </a:r>
            <a:endParaRPr lang="ru-RU" dirty="0"/>
          </a:p>
        </p:txBody>
      </p:sp>
      <p:sp>
        <p:nvSpPr>
          <p:cNvPr id="8" name="Прямоугольник 7"/>
          <p:cNvSpPr/>
          <p:nvPr/>
        </p:nvSpPr>
        <p:spPr>
          <a:xfrm>
            <a:off x="214282" y="1500175"/>
            <a:ext cx="4143404" cy="1631216"/>
          </a:xfrm>
          <a:prstGeom prst="rect">
            <a:avLst/>
          </a:prstGeom>
        </p:spPr>
        <p:txBody>
          <a:bodyPr wrap="square">
            <a:spAutoFit/>
          </a:bodyPr>
          <a:lstStyle/>
          <a:p>
            <a:r>
              <a:rPr lang="ru-RU" sz="2800" dirty="0" smtClean="0">
                <a:solidFill>
                  <a:srgbClr val="FF0000"/>
                </a:solidFill>
              </a:rPr>
              <a:t> </a:t>
            </a:r>
          </a:p>
          <a:p>
            <a:endParaRPr lang="ru-RU" b="1" dirty="0" smtClean="0">
              <a:solidFill>
                <a:srgbClr val="FF0000"/>
              </a:solidFill>
            </a:endParaRPr>
          </a:p>
          <a:p>
            <a:endParaRPr lang="ru-RU" b="1" dirty="0" smtClean="0">
              <a:solidFill>
                <a:srgbClr val="FF0000"/>
              </a:solidFill>
            </a:endParaRPr>
          </a:p>
          <a:p>
            <a:endParaRPr lang="ru-RU" b="1" dirty="0" smtClean="0">
              <a:solidFill>
                <a:srgbClr val="FF0000"/>
              </a:solidFill>
            </a:endParaRPr>
          </a:p>
          <a:p>
            <a:endParaRPr lang="ru-RU" dirty="0"/>
          </a:p>
        </p:txBody>
      </p:sp>
      <p:sp>
        <p:nvSpPr>
          <p:cNvPr id="9" name="Прямоугольник 8"/>
          <p:cNvSpPr/>
          <p:nvPr/>
        </p:nvSpPr>
        <p:spPr>
          <a:xfrm>
            <a:off x="1643042" y="5715016"/>
            <a:ext cx="7286676" cy="954107"/>
          </a:xfrm>
          <a:prstGeom prst="rect">
            <a:avLst/>
          </a:prstGeom>
        </p:spPr>
        <p:txBody>
          <a:bodyPr wrap="square">
            <a:spAutoFit/>
          </a:bodyPr>
          <a:lstStyle/>
          <a:p>
            <a:pPr lvl="0"/>
            <a:r>
              <a:rPr lang="ru-RU" sz="2800" b="1" dirty="0" err="1" smtClean="0">
                <a:solidFill>
                  <a:srgbClr val="FF0000"/>
                </a:solidFill>
              </a:rPr>
              <a:t>Кровь+физиологический</a:t>
            </a:r>
            <a:r>
              <a:rPr lang="ru-RU" sz="2800" b="1" dirty="0" smtClean="0">
                <a:solidFill>
                  <a:srgbClr val="FF0000"/>
                </a:solidFill>
              </a:rPr>
              <a:t> </a:t>
            </a:r>
            <a:r>
              <a:rPr lang="ru-RU" sz="2800" b="1" dirty="0" err="1" smtClean="0">
                <a:solidFill>
                  <a:srgbClr val="FF0000"/>
                </a:solidFill>
              </a:rPr>
              <a:t>раствор=</a:t>
            </a:r>
            <a:r>
              <a:rPr lang="ru-RU" sz="2800" b="1" dirty="0" smtClean="0">
                <a:solidFill>
                  <a:srgbClr val="FF0000"/>
                </a:solidFill>
              </a:rPr>
              <a:t> жидкость красная, эритроциты не повреждены.</a:t>
            </a:r>
          </a:p>
        </p:txBody>
      </p:sp>
      <p:sp>
        <p:nvSpPr>
          <p:cNvPr id="10" name="Прямоугольник 9"/>
          <p:cNvSpPr/>
          <p:nvPr/>
        </p:nvSpPr>
        <p:spPr>
          <a:xfrm>
            <a:off x="285720" y="1643050"/>
            <a:ext cx="3571900" cy="2862322"/>
          </a:xfrm>
          <a:prstGeom prst="rect">
            <a:avLst/>
          </a:prstGeom>
        </p:spPr>
        <p:txBody>
          <a:bodyPr wrap="square">
            <a:spAutoFit/>
          </a:bodyPr>
          <a:lstStyle/>
          <a:p>
            <a:r>
              <a:rPr lang="ru-RU" sz="3600" dirty="0" smtClean="0">
                <a:solidFill>
                  <a:srgbClr val="0070C0"/>
                </a:solidFill>
              </a:rPr>
              <a:t>Кровь + вода = жидкость стала прозрачной,</a:t>
            </a:r>
          </a:p>
          <a:p>
            <a:r>
              <a:rPr lang="ru-RU" sz="3600" dirty="0" smtClean="0">
                <a:solidFill>
                  <a:srgbClr val="0070C0"/>
                </a:solidFill>
              </a:rPr>
              <a:t>эритроциты разрушены.</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FF0000"/>
                </a:solidFill>
              </a:rPr>
              <a:t>3 ГРУППА</a:t>
            </a:r>
            <a:endParaRPr lang="ru-RU" b="1" dirty="0">
              <a:solidFill>
                <a:srgbClr val="FF0000"/>
              </a:solidFill>
            </a:endParaRPr>
          </a:p>
        </p:txBody>
      </p:sp>
      <p:sp>
        <p:nvSpPr>
          <p:cNvPr id="3" name="Содержимое 2"/>
          <p:cNvSpPr>
            <a:spLocks noGrp="1"/>
          </p:cNvSpPr>
          <p:nvPr>
            <p:ph idx="1"/>
          </p:nvPr>
        </p:nvSpPr>
        <p:spPr/>
        <p:txBody>
          <a:bodyPr>
            <a:normAutofit fontScale="47500" lnSpcReduction="20000"/>
          </a:bodyPr>
          <a:lstStyle/>
          <a:p>
            <a:r>
              <a:rPr lang="ru-RU" sz="6700" b="1" u="sng" dirty="0" smtClean="0">
                <a:solidFill>
                  <a:srgbClr val="FF0000"/>
                </a:solidFill>
              </a:rPr>
              <a:t>Выводы: </a:t>
            </a:r>
          </a:p>
          <a:p>
            <a:r>
              <a:rPr lang="ru-RU" sz="6700" b="1" dirty="0" smtClean="0">
                <a:solidFill>
                  <a:srgbClr val="FF0000"/>
                </a:solidFill>
              </a:rPr>
              <a:t>Сердце – это рабочий орган, состоящий из соединительной и мышечной ткани, 4 камер, 2 типов клапанов. </a:t>
            </a:r>
          </a:p>
          <a:p>
            <a:r>
              <a:rPr lang="ru-RU" sz="6700" b="1" dirty="0" smtClean="0">
                <a:solidFill>
                  <a:srgbClr val="FF0000"/>
                </a:solidFill>
              </a:rPr>
              <a:t>Сердце работает автоматически, работа которого регулируется с помощью нервной и гуморальной системы. </a:t>
            </a:r>
          </a:p>
          <a:p>
            <a:r>
              <a:rPr lang="ru-RU" sz="6700" b="1" dirty="0" smtClean="0">
                <a:solidFill>
                  <a:srgbClr val="FF0000"/>
                </a:solidFill>
              </a:rPr>
              <a:t>На работу сердца оказывает влияние физические, психологические и внешние факторы. </a:t>
            </a:r>
          </a:p>
          <a:p>
            <a:pPr>
              <a:buNone/>
            </a:pPr>
            <a:r>
              <a:rPr lang="ru-RU" b="1" dirty="0" smtClean="0">
                <a:solidFill>
                  <a:srgbClr val="FF0000"/>
                </a:solidFill>
              </a:rPr>
              <a:t> </a:t>
            </a:r>
          </a:p>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714612" y="357166"/>
            <a:ext cx="6143668" cy="2500330"/>
          </a:xfrm>
        </p:spPr>
        <p:txBody>
          <a:bodyPr>
            <a:normAutofit fontScale="90000"/>
          </a:bodyPr>
          <a:lstStyle/>
          <a:p>
            <a:r>
              <a:rPr lang="ru-RU" dirty="0" smtClean="0"/>
              <a:t/>
            </a:r>
            <a:br>
              <a:rPr lang="ru-RU" dirty="0" smtClean="0"/>
            </a:br>
            <a:r>
              <a:rPr lang="ru-RU" sz="4000" i="1" dirty="0" smtClean="0">
                <a:latin typeface="Century" pitchFamily="18" charset="0"/>
              </a:rPr>
              <a:t>Программа  курса биологии   «Человек  и его  здоровье», авторы : </a:t>
            </a:r>
            <a:br>
              <a:rPr lang="ru-RU" sz="4000" i="1" dirty="0" smtClean="0">
                <a:latin typeface="Century" pitchFamily="18" charset="0"/>
              </a:rPr>
            </a:br>
            <a:r>
              <a:rPr lang="ru-RU" sz="4000" i="1" dirty="0" smtClean="0">
                <a:latin typeface="Century" pitchFamily="18" charset="0"/>
              </a:rPr>
              <a:t>А.Г. </a:t>
            </a:r>
            <a:r>
              <a:rPr lang="ru-RU" sz="4000" i="1" dirty="0" err="1" smtClean="0">
                <a:latin typeface="Century" pitchFamily="18" charset="0"/>
              </a:rPr>
              <a:t>Драгомилов</a:t>
            </a:r>
            <a:r>
              <a:rPr lang="ru-RU" sz="4000" dirty="0" smtClean="0">
                <a:latin typeface="Century" pitchFamily="18" charset="0"/>
              </a:rPr>
              <a:t>,</a:t>
            </a:r>
            <a:br>
              <a:rPr lang="ru-RU" sz="4000" dirty="0" smtClean="0">
                <a:latin typeface="Century" pitchFamily="18" charset="0"/>
              </a:rPr>
            </a:br>
            <a:r>
              <a:rPr lang="ru-RU" sz="4000" dirty="0" smtClean="0">
                <a:latin typeface="Century" pitchFamily="18" charset="0"/>
              </a:rPr>
              <a:t>Р.Д. Маш.  </a:t>
            </a:r>
            <a:br>
              <a:rPr lang="ru-RU" sz="4000" dirty="0" smtClean="0">
                <a:latin typeface="Century" pitchFamily="18" charset="0"/>
              </a:rPr>
            </a:br>
            <a:r>
              <a:rPr lang="ru-RU" sz="4000" dirty="0" smtClean="0">
                <a:latin typeface="Century" pitchFamily="18" charset="0"/>
              </a:rPr>
              <a:t>                 </a:t>
            </a:r>
            <a:br>
              <a:rPr lang="ru-RU" sz="4000" dirty="0" smtClean="0">
                <a:latin typeface="Century" pitchFamily="18" charset="0"/>
              </a:rPr>
            </a:br>
            <a:r>
              <a:rPr lang="ru-RU" sz="6000" dirty="0" smtClean="0">
                <a:latin typeface="Century" pitchFamily="18" charset="0"/>
              </a:rPr>
              <a:t>8 класс </a:t>
            </a:r>
            <a:endParaRPr lang="ru-RU" sz="6000" dirty="0">
              <a:latin typeface="Century" pitchFamily="18" charset="0"/>
            </a:endParaRPr>
          </a:p>
        </p:txBody>
      </p:sp>
      <p:pic>
        <p:nvPicPr>
          <p:cNvPr id="32771" name="Picture 3" descr="C:\Documents and Settings\Admin\Рабочий стол\школа\P1070737.JPG"/>
          <p:cNvPicPr>
            <a:picLocks noChangeAspect="1" noChangeArrowheads="1"/>
          </p:cNvPicPr>
          <p:nvPr/>
        </p:nvPicPr>
        <p:blipFill>
          <a:blip r:embed="rId2" cstate="print"/>
          <a:srcRect l="28774" t="3488" r="27484" b="19200"/>
          <a:stretch>
            <a:fillRect/>
          </a:stretch>
        </p:blipFill>
        <p:spPr bwMode="auto">
          <a:xfrm>
            <a:off x="214282" y="285728"/>
            <a:ext cx="2571769" cy="3409088"/>
          </a:xfrm>
          <a:prstGeom prst="rect">
            <a:avLst/>
          </a:prstGeom>
          <a:noFill/>
        </p:spPr>
      </p:pic>
      <p:sp>
        <p:nvSpPr>
          <p:cNvPr id="6" name="Прямоугольник 5"/>
          <p:cNvSpPr/>
          <p:nvPr/>
        </p:nvSpPr>
        <p:spPr>
          <a:xfrm>
            <a:off x="214282" y="3929066"/>
            <a:ext cx="8643998" cy="830997"/>
          </a:xfrm>
          <a:prstGeom prst="rect">
            <a:avLst/>
          </a:prstGeom>
        </p:spPr>
        <p:txBody>
          <a:bodyPr wrap="square">
            <a:spAutoFit/>
          </a:bodyPr>
          <a:lstStyle/>
          <a:p>
            <a:r>
              <a:rPr lang="ru-RU" sz="4800" b="1" dirty="0" smtClean="0">
                <a:latin typeface="Cambria" pitchFamily="18" charset="0"/>
              </a:rPr>
              <a:t>Тема урока:   </a:t>
            </a:r>
            <a:endParaRPr lang="ru-RU" sz="4800" b="1" dirty="0">
              <a:latin typeface="Cambria" pitchFamily="18" charset="0"/>
            </a:endParaRPr>
          </a:p>
        </p:txBody>
      </p:sp>
      <p:sp>
        <p:nvSpPr>
          <p:cNvPr id="7" name="Прямоугольник 6"/>
          <p:cNvSpPr/>
          <p:nvPr/>
        </p:nvSpPr>
        <p:spPr>
          <a:xfrm>
            <a:off x="500034" y="4643446"/>
            <a:ext cx="8429684" cy="1446550"/>
          </a:xfrm>
          <a:prstGeom prst="rect">
            <a:avLst/>
          </a:prstGeom>
        </p:spPr>
        <p:txBody>
          <a:bodyPr wrap="square">
            <a:spAutoFit/>
          </a:bodyPr>
          <a:lstStyle/>
          <a:p>
            <a:r>
              <a:rPr lang="ru-RU" sz="4400" b="1" i="1" dirty="0" smtClean="0">
                <a:solidFill>
                  <a:srgbClr val="FF0000"/>
                </a:solidFill>
                <a:latin typeface="CA Chess" pitchFamily="34" charset="0"/>
              </a:rPr>
              <a:t> «Кровеносная система» .</a:t>
            </a:r>
          </a:p>
          <a:p>
            <a:r>
              <a:rPr lang="ru-RU" sz="4400" b="1" i="1" dirty="0" smtClean="0">
                <a:solidFill>
                  <a:srgbClr val="FF0000"/>
                </a:solidFill>
                <a:latin typeface="CA Chess" pitchFamily="34" charset="0"/>
              </a:rPr>
              <a:t>Тип урока:    урок обобщения .</a:t>
            </a:r>
            <a:endParaRPr lang="ru-RU" sz="4400" i="1" dirty="0">
              <a:solidFill>
                <a:srgbClr val="FF0000"/>
              </a:solidFill>
              <a:latin typeface="CA Chess" pitchFamily="34" charset="0"/>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214942" y="274638"/>
            <a:ext cx="3643338" cy="1939916"/>
          </a:xfrm>
        </p:spPr>
        <p:txBody>
          <a:bodyPr>
            <a:normAutofit fontScale="90000"/>
          </a:bodyPr>
          <a:lstStyle/>
          <a:p>
            <a:r>
              <a:rPr lang="ru-RU" dirty="0" smtClean="0"/>
              <a:t>Артериальная кровь + клетки дрожжей</a:t>
            </a:r>
            <a:endParaRPr lang="ru-RU" dirty="0"/>
          </a:p>
        </p:txBody>
      </p:sp>
      <p:pic>
        <p:nvPicPr>
          <p:cNvPr id="38914" name="Picture 2" descr="C:\Documents and Settings\Admin\Рабочий стол\школа\P1070721.JPG"/>
          <p:cNvPicPr>
            <a:picLocks noGrp="1" noChangeAspect="1" noChangeArrowheads="1"/>
          </p:cNvPicPr>
          <p:nvPr>
            <p:ph idx="1"/>
          </p:nvPr>
        </p:nvPicPr>
        <p:blipFill>
          <a:blip r:embed="rId2" cstate="print"/>
          <a:srcRect/>
          <a:stretch>
            <a:fillRect/>
          </a:stretch>
        </p:blipFill>
        <p:spPr bwMode="auto">
          <a:xfrm>
            <a:off x="5524477" y="2357430"/>
            <a:ext cx="3619524" cy="2714644"/>
          </a:xfrm>
          <a:prstGeom prst="rect">
            <a:avLst/>
          </a:prstGeom>
          <a:noFill/>
        </p:spPr>
      </p:pic>
      <p:pic>
        <p:nvPicPr>
          <p:cNvPr id="5" name="Picture 2" descr="C:\Documents and Settings\Admin\Рабочий стол\школа\P1070722.JPG"/>
          <p:cNvPicPr>
            <a:picLocks noChangeAspect="1" noChangeArrowheads="1"/>
          </p:cNvPicPr>
          <p:nvPr/>
        </p:nvPicPr>
        <p:blipFill>
          <a:blip r:embed="rId3" cstate="print"/>
          <a:srcRect/>
          <a:stretch>
            <a:fillRect/>
          </a:stretch>
        </p:blipFill>
        <p:spPr bwMode="auto">
          <a:xfrm>
            <a:off x="214282" y="857232"/>
            <a:ext cx="4572032" cy="3429024"/>
          </a:xfrm>
          <a:prstGeom prst="rect">
            <a:avLst/>
          </a:prstGeom>
          <a:noFill/>
        </p:spPr>
      </p:pic>
      <p:sp>
        <p:nvSpPr>
          <p:cNvPr id="6" name="Прямоугольник 5"/>
          <p:cNvSpPr/>
          <p:nvPr/>
        </p:nvSpPr>
        <p:spPr>
          <a:xfrm>
            <a:off x="142844" y="4643446"/>
            <a:ext cx="5214974" cy="1323439"/>
          </a:xfrm>
          <a:prstGeom prst="rect">
            <a:avLst/>
          </a:prstGeom>
        </p:spPr>
        <p:txBody>
          <a:bodyPr wrap="square">
            <a:spAutoFit/>
          </a:bodyPr>
          <a:lstStyle/>
          <a:p>
            <a:pPr>
              <a:buNone/>
            </a:pPr>
            <a:r>
              <a:rPr lang="ru-RU" b="1" u="sng" dirty="0" smtClean="0"/>
              <a:t> </a:t>
            </a:r>
            <a:r>
              <a:rPr lang="ru-RU" sz="4000" b="1" dirty="0" smtClean="0">
                <a:solidFill>
                  <a:srgbClr val="FF0000"/>
                </a:solidFill>
              </a:rPr>
              <a:t>Артериальная кровь + физ.раствор  </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FF0000"/>
                </a:solidFill>
              </a:rPr>
              <a:t>Обобщение</a:t>
            </a:r>
            <a:r>
              <a:rPr lang="en-US" b="1" dirty="0" smtClean="0"/>
              <a:t> </a:t>
            </a:r>
            <a:r>
              <a:rPr lang="ru-RU" b="1" dirty="0" smtClean="0"/>
              <a:t> </a:t>
            </a:r>
            <a:endParaRPr lang="ru-RU" dirty="0"/>
          </a:p>
        </p:txBody>
      </p:sp>
      <p:sp>
        <p:nvSpPr>
          <p:cNvPr id="3" name="Содержимое 2"/>
          <p:cNvSpPr>
            <a:spLocks noGrp="1"/>
          </p:cNvSpPr>
          <p:nvPr>
            <p:ph idx="1"/>
          </p:nvPr>
        </p:nvSpPr>
        <p:spPr>
          <a:xfrm>
            <a:off x="457200" y="1600200"/>
            <a:ext cx="7972452" cy="4757757"/>
          </a:xfrm>
        </p:spPr>
        <p:txBody>
          <a:bodyPr>
            <a:normAutofit/>
          </a:bodyPr>
          <a:lstStyle/>
          <a:p>
            <a:r>
              <a:rPr lang="ru-RU" b="1" dirty="0" smtClean="0"/>
              <a:t> </a:t>
            </a:r>
            <a:r>
              <a:rPr lang="ru-RU" b="1" dirty="0" smtClean="0">
                <a:hlinkClick r:id="rId3" action="ppaction://hlinkpres?slideindex=1&amp;slidetitle="/>
              </a:rPr>
              <a:t>2.Интерактивная </a:t>
            </a:r>
            <a:r>
              <a:rPr lang="ru-RU" b="1" dirty="0" err="1" smtClean="0">
                <a:hlinkClick r:id="rId3" action="ppaction://hlinkpres?slideindex=1&amp;slidetitle="/>
              </a:rPr>
              <a:t>игра.ppt</a:t>
            </a:r>
            <a:endParaRPr lang="ru-RU" dirty="0" smtClean="0"/>
          </a:p>
          <a:p>
            <a:r>
              <a:rPr lang="ru-RU" b="1" dirty="0" smtClean="0">
                <a:hlinkClick r:id="rId3" action="ppaction://hlinkpres?slideindex=1&amp;slidetitle="/>
              </a:rPr>
              <a:t>Урок </a:t>
            </a:r>
            <a:r>
              <a:rPr lang="ru-RU" b="1" dirty="0" err="1" smtClean="0">
                <a:hlinkClick r:id="rId3" action="ppaction://hlinkpres?slideindex=1&amp;slidetitle="/>
              </a:rPr>
              <a:t>Кровь\Шидиева</a:t>
            </a:r>
            <a:r>
              <a:rPr lang="ru-RU" b="1" dirty="0" smtClean="0">
                <a:hlinkClick r:id="rId3" action="ppaction://hlinkpres?slideindex=1&amp;slidetitle="/>
              </a:rPr>
              <a:t> </a:t>
            </a:r>
            <a:r>
              <a:rPr lang="ru-RU" b="1" dirty="0" err="1" smtClean="0">
                <a:hlinkClick r:id="rId3" action="ppaction://hlinkpres?slideindex=1&amp;slidetitle="/>
              </a:rPr>
              <a:t>урок</a:t>
            </a:r>
            <a:r>
              <a:rPr lang="ru-RU" b="1" dirty="0" smtClean="0">
                <a:hlinkClick r:id="rId3" action="ppaction://hlinkpres?slideindex=1&amp;slidetitle="/>
              </a:rPr>
              <a:t> на </a:t>
            </a:r>
            <a:r>
              <a:rPr lang="ru-RU" b="1" dirty="0" err="1" smtClean="0">
                <a:hlinkClick r:id="rId3" action="ppaction://hlinkpres?slideindex=1&amp;slidetitle="/>
              </a:rPr>
              <a:t>конкурс\приложения\Приложение</a:t>
            </a:r>
            <a:endParaRPr lang="ru-RU" b="1" dirty="0" smtClean="0"/>
          </a:p>
          <a:p>
            <a:r>
              <a:rPr lang="en-US" b="1" dirty="0" smtClean="0"/>
              <a:t> </a:t>
            </a:r>
            <a:endParaRPr lang="ru-RU" dirty="0" smtClean="0"/>
          </a:p>
          <a:p>
            <a:endParaRPr lang="ru-RU" dirty="0"/>
          </a:p>
        </p:txBody>
      </p:sp>
      <p:sp>
        <p:nvSpPr>
          <p:cNvPr id="717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7169" name="Object 1"/>
          <p:cNvGraphicFramePr>
            <a:graphicFrameLocks noChangeAspect="1"/>
          </p:cNvGraphicFramePr>
          <p:nvPr/>
        </p:nvGraphicFramePr>
        <p:xfrm>
          <a:off x="4572000" y="3500438"/>
          <a:ext cx="3500462" cy="2625347"/>
        </p:xfrm>
        <a:graphic>
          <a:graphicData uri="http://schemas.openxmlformats.org/presentationml/2006/ole">
            <p:oleObj spid="_x0000_s1026" name="Слайд" r:id="rId4" imgW="4570378" imgH="3427597" progId="PowerPoint.Slide.12">
              <p:embed/>
            </p:oleObj>
          </a:graphicData>
        </a:graphic>
      </p:graphicFrame>
      <p:sp>
        <p:nvSpPr>
          <p:cNvPr id="7172" name="Rectangle 4"/>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ru-RU"/>
          </a:p>
        </p:txBody>
      </p:sp>
      <p:graphicFrame>
        <p:nvGraphicFramePr>
          <p:cNvPr id="7171" name="Object 3"/>
          <p:cNvGraphicFramePr>
            <a:graphicFrameLocks noChangeAspect="1"/>
          </p:cNvGraphicFramePr>
          <p:nvPr/>
        </p:nvGraphicFramePr>
        <p:xfrm>
          <a:off x="357158" y="3571876"/>
          <a:ext cx="3571900" cy="2684686"/>
        </p:xfrm>
        <a:graphic>
          <a:graphicData uri="http://schemas.openxmlformats.org/presentationml/2006/ole">
            <p:oleObj spid="_x0000_s1027" name="Слайд" r:id="rId5" imgW="4570378" imgH="3427597" progId="PowerPoint.Slide.12">
              <p:embed/>
            </p:oleObj>
          </a:graphicData>
        </a:graphic>
      </p:graphicFrame>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8000" b="1" dirty="0" smtClean="0">
                <a:solidFill>
                  <a:srgbClr val="FF0000"/>
                </a:solidFill>
              </a:rPr>
              <a:t>Рефлексия</a:t>
            </a:r>
            <a:endParaRPr lang="ru-RU" sz="8000" b="1" dirty="0">
              <a:solidFill>
                <a:srgbClr val="FF0000"/>
              </a:solidFill>
            </a:endParaRPr>
          </a:p>
        </p:txBody>
      </p:sp>
      <p:sp>
        <p:nvSpPr>
          <p:cNvPr id="3" name="Содержимое 2"/>
          <p:cNvSpPr>
            <a:spLocks noGrp="1"/>
          </p:cNvSpPr>
          <p:nvPr>
            <p:ph idx="1"/>
          </p:nvPr>
        </p:nvSpPr>
        <p:spPr/>
        <p:txBody>
          <a:bodyPr/>
          <a:lstStyle/>
          <a:p>
            <a:pPr lvl="0"/>
            <a:r>
              <a:rPr lang="ru-RU" dirty="0" smtClean="0"/>
              <a:t> Что из пройденного на уроке вам понравилось больше всего? </a:t>
            </a:r>
          </a:p>
          <a:p>
            <a:pPr lvl="0"/>
            <a:r>
              <a:rPr lang="ru-RU" dirty="0" smtClean="0"/>
              <a:t>Продолжите начатые фразы: </a:t>
            </a:r>
          </a:p>
          <a:p>
            <a:r>
              <a:rPr lang="ru-RU" dirty="0" smtClean="0"/>
              <a:t>Я хочу узнать больше  о………………………….</a:t>
            </a:r>
          </a:p>
          <a:p>
            <a:r>
              <a:rPr lang="ru-RU" dirty="0" smtClean="0"/>
              <a:t>Меня удивило …………………………………….</a:t>
            </a:r>
          </a:p>
          <a:p>
            <a:r>
              <a:rPr lang="ru-RU" dirty="0" smtClean="0"/>
              <a:t>Я хорошо усвоил, что …………………………….</a:t>
            </a:r>
          </a:p>
          <a:p>
            <a:r>
              <a:rPr lang="ru-RU" dirty="0" smtClean="0"/>
              <a:t>Я понял, что ……………………………………….</a:t>
            </a:r>
          </a:p>
          <a:p>
            <a:pPr eaLnBrk="1" hangingPunct="1">
              <a:lnSpc>
                <a:spcPct val="90000"/>
              </a:lnSpc>
            </a:pPr>
            <a:endParaRPr lang="ru-RU" dirty="0" smtClean="0"/>
          </a:p>
          <a:p>
            <a:endParaRPr lang="ru-RU" dirty="0"/>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rgbClr val="FF0000"/>
                </a:solidFill>
              </a:rPr>
              <a:t>Ответ на проблемный вопрос</a:t>
            </a:r>
            <a:endParaRPr lang="ru-RU" b="1" dirty="0">
              <a:solidFill>
                <a:srgbClr val="FF0000"/>
              </a:solidFill>
            </a:endParaRPr>
          </a:p>
        </p:txBody>
      </p:sp>
      <p:sp>
        <p:nvSpPr>
          <p:cNvPr id="3" name="Содержимое 2"/>
          <p:cNvSpPr>
            <a:spLocks noGrp="1"/>
          </p:cNvSpPr>
          <p:nvPr>
            <p:ph idx="1"/>
          </p:nvPr>
        </p:nvSpPr>
        <p:spPr>
          <a:xfrm>
            <a:off x="457200" y="1600200"/>
            <a:ext cx="8686800" cy="5257800"/>
          </a:xfrm>
        </p:spPr>
        <p:txBody>
          <a:bodyPr>
            <a:normAutofit fontScale="92500" lnSpcReduction="10000"/>
          </a:bodyPr>
          <a:lstStyle/>
          <a:p>
            <a:r>
              <a:rPr lang="ru-RU" b="1" dirty="0" smtClean="0"/>
              <a:t> </a:t>
            </a:r>
            <a:r>
              <a:rPr lang="ru-RU" b="1" i="1" dirty="0" smtClean="0"/>
              <a:t>Но почему же все-таки сокращалось сердце трупа? Неужели такой выдающийся врач, каким был Везалий, принял за умершего живого человека?  </a:t>
            </a:r>
            <a:endParaRPr lang="ru-RU" b="1" i="1" dirty="0"/>
          </a:p>
          <a:p>
            <a:pPr>
              <a:buNone/>
            </a:pPr>
            <a:r>
              <a:rPr lang="ru-RU" sz="5200" b="1" dirty="0" smtClean="0">
                <a:solidFill>
                  <a:srgbClr val="FF0000"/>
                </a:solidFill>
              </a:rPr>
              <a:t>Ответ</a:t>
            </a:r>
            <a:endParaRPr lang="ru-RU" sz="5200" b="1" dirty="0">
              <a:solidFill>
                <a:srgbClr val="FF0000"/>
              </a:solidFill>
            </a:endParaRPr>
          </a:p>
          <a:p>
            <a:r>
              <a:rPr lang="ru-RU" b="1" dirty="0" smtClean="0"/>
              <a:t>Иногда </a:t>
            </a:r>
            <a:r>
              <a:rPr lang="ru-RU" b="1" dirty="0"/>
              <a:t>у человек после смерти автоматическая способность в слабом виде сохраняется еще некоторое время. Это бывает очень редко. Везалий, видимо, при вскрытии трупа натолкнулся именно на такой случай.</a:t>
            </a:r>
          </a:p>
          <a:p>
            <a:pPr>
              <a:buNone/>
            </a:pPr>
            <a:r>
              <a:rPr lang="ru-RU" dirty="0" smtClean="0"/>
              <a:t> </a:t>
            </a:r>
            <a:endParaRPr lang="ru-RU" dirty="0"/>
          </a:p>
          <a:p>
            <a:endParaRPr lang="ru-RU"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3">
                                            <p:txEl>
                                              <p:pRg st="0" end="0"/>
                                            </p:txEl>
                                          </p:spTgt>
                                        </p:tgtEl>
                                        <p:attrNameLst>
                                          <p:attrName>style.visibility</p:attrName>
                                        </p:attrNameLst>
                                      </p:cBhvr>
                                      <p:to>
                                        <p:strVal val="visible"/>
                                      </p:to>
                                    </p:set>
                                    <p:anim calcmode="lin" valueType="num">
                                      <p:cBhvr additive="base">
                                        <p:cTn id="13"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anim calcmode="lin" valueType="num">
                                      <p:cBhvr additive="base">
                                        <p:cTn id="19"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1" end="1"/>
                                            </p:txEl>
                                          </p:spTgt>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3">
                                            <p:txEl>
                                              <p:pRg st="2" end="2"/>
                                            </p:txEl>
                                          </p:spTgt>
                                        </p:tgtEl>
                                        <p:attrNameLst>
                                          <p:attrName>style.visibility</p:attrName>
                                        </p:attrNameLst>
                                      </p:cBhvr>
                                      <p:to>
                                        <p:strVal val="visible"/>
                                      </p:to>
                                    </p:set>
                                    <p:anim calcmode="lin" valueType="num">
                                      <p:cBhvr additive="base">
                                        <p:cTn id="23"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
                                            <p:txEl>
                                              <p:pRg st="3" end="3"/>
                                            </p:txEl>
                                          </p:spTgt>
                                        </p:tgtEl>
                                        <p:attrNameLst>
                                          <p:attrName>style.visibility</p:attrName>
                                        </p:attrNameLst>
                                      </p:cBhvr>
                                      <p:to>
                                        <p:strVal val="visible"/>
                                      </p:to>
                                    </p:set>
                                    <p:anim calcmode="lin" valueType="num">
                                      <p:cBhvr additive="base">
                                        <p:cTn id="2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GB" b="1" dirty="0" err="1" smtClean="0">
                <a:solidFill>
                  <a:srgbClr val="000000"/>
                </a:solidFill>
              </a:rPr>
              <a:t>Домашнее</a:t>
            </a:r>
            <a:r>
              <a:rPr lang="en-GB" b="1" dirty="0" smtClean="0">
                <a:solidFill>
                  <a:srgbClr val="000000"/>
                </a:solidFill>
              </a:rPr>
              <a:t> </a:t>
            </a:r>
            <a:r>
              <a:rPr lang="en-GB" b="1" dirty="0" err="1" smtClean="0">
                <a:solidFill>
                  <a:srgbClr val="000000"/>
                </a:solidFill>
              </a:rPr>
              <a:t>задание</a:t>
            </a:r>
            <a:r>
              <a:rPr lang="en-GB" b="1" dirty="0" smtClean="0">
                <a:solidFill>
                  <a:srgbClr val="000000"/>
                </a:solidFill>
              </a:rPr>
              <a:t> </a:t>
            </a:r>
            <a:r>
              <a:rPr lang="ru-RU" b="1" dirty="0" smtClean="0"/>
              <a:t> </a:t>
            </a:r>
            <a:r>
              <a:rPr lang="ru-RU" b="1" dirty="0" smtClean="0">
                <a:solidFill>
                  <a:srgbClr val="000000"/>
                </a:solidFill>
              </a:rPr>
              <a:t> </a:t>
            </a:r>
            <a:r>
              <a:rPr lang="en-GB" b="1" dirty="0" smtClean="0">
                <a:solidFill>
                  <a:srgbClr val="000000"/>
                </a:solidFill>
              </a:rPr>
              <a:t/>
            </a:r>
            <a:br>
              <a:rPr lang="en-GB" b="1" dirty="0" smtClean="0">
                <a:solidFill>
                  <a:srgbClr val="000000"/>
                </a:solidFill>
              </a:rPr>
            </a:br>
            <a:endParaRPr lang="ru-RU" dirty="0"/>
          </a:p>
        </p:txBody>
      </p:sp>
      <p:sp>
        <p:nvSpPr>
          <p:cNvPr id="3" name="Содержимое 2"/>
          <p:cNvSpPr>
            <a:spLocks noGrp="1"/>
          </p:cNvSpPr>
          <p:nvPr>
            <p:ph idx="1"/>
          </p:nvPr>
        </p:nvSpPr>
        <p:spPr>
          <a:xfrm>
            <a:off x="1219200" y="1600200"/>
            <a:ext cx="7467600" cy="4876799"/>
          </a:xfrm>
        </p:spPr>
        <p:txBody>
          <a:bodyPr/>
          <a:lstStyle/>
          <a:p>
            <a:endParaRPr lang="ru-RU" dirty="0"/>
          </a:p>
        </p:txBody>
      </p:sp>
      <p:sp>
        <p:nvSpPr>
          <p:cNvPr id="4" name="Прямоугольник 3"/>
          <p:cNvSpPr/>
          <p:nvPr/>
        </p:nvSpPr>
        <p:spPr>
          <a:xfrm>
            <a:off x="304800" y="2667000"/>
            <a:ext cx="8534400" cy="2308324"/>
          </a:xfrm>
          <a:prstGeom prst="rect">
            <a:avLst/>
          </a:prstGeom>
        </p:spPr>
        <p:txBody>
          <a:bodyPr wrap="square">
            <a:spAutoFit/>
          </a:bodyPr>
          <a:lstStyle/>
          <a:p>
            <a:pPr indent="341313" algn="ctr">
              <a:lnSpc>
                <a:spcPct val="100000"/>
              </a:lnSpc>
              <a:buClr>
                <a:srgbClr val="000000"/>
              </a:buClr>
              <a:tabLst>
                <a:tab pos="0" algn="l"/>
                <a:tab pos="914400" algn="l"/>
                <a:tab pos="1828800" algn="l"/>
                <a:tab pos="2743200" algn="l"/>
                <a:tab pos="3657600" algn="l"/>
                <a:tab pos="4572000" algn="l"/>
                <a:tab pos="5486400" algn="l"/>
                <a:tab pos="6400800" algn="l"/>
                <a:tab pos="7315200" algn="l"/>
                <a:tab pos="8229600" algn="l"/>
                <a:tab pos="9144000" algn="l"/>
                <a:tab pos="10058400" algn="l"/>
                <a:tab pos="10134600" algn="l"/>
              </a:tabLst>
            </a:pPr>
            <a:r>
              <a:rPr lang="en-GB" sz="2400" b="1" dirty="0" smtClean="0">
                <a:solidFill>
                  <a:srgbClr val="000000"/>
                </a:solidFill>
              </a:rPr>
              <a:t>«</a:t>
            </a:r>
            <a:r>
              <a:rPr lang="en-GB" sz="2400" b="1" dirty="0" smtClean="0">
                <a:solidFill>
                  <a:srgbClr val="000000"/>
                </a:solidFill>
              </a:rPr>
              <a:t>5» - </a:t>
            </a:r>
            <a:r>
              <a:rPr lang="en-GB" sz="2400" b="1" dirty="0" err="1" smtClean="0">
                <a:solidFill>
                  <a:srgbClr val="000000"/>
                </a:solidFill>
              </a:rPr>
              <a:t>творческое</a:t>
            </a:r>
            <a:r>
              <a:rPr lang="en-GB" sz="2400" b="1" dirty="0" smtClean="0">
                <a:solidFill>
                  <a:srgbClr val="000000"/>
                </a:solidFill>
              </a:rPr>
              <a:t> </a:t>
            </a:r>
            <a:r>
              <a:rPr lang="en-GB" sz="2400" b="1" dirty="0" err="1" smtClean="0">
                <a:solidFill>
                  <a:srgbClr val="000000"/>
                </a:solidFill>
              </a:rPr>
              <a:t>задание</a:t>
            </a:r>
            <a:r>
              <a:rPr lang="en-GB" sz="2400" b="1" dirty="0" smtClean="0">
                <a:solidFill>
                  <a:srgbClr val="000000"/>
                </a:solidFill>
              </a:rPr>
              <a:t> -  </a:t>
            </a:r>
            <a:r>
              <a:rPr lang="en-GB" sz="2400" b="1" dirty="0" err="1" smtClean="0">
                <a:solidFill>
                  <a:srgbClr val="000000"/>
                </a:solidFill>
              </a:rPr>
              <a:t>презентация</a:t>
            </a:r>
            <a:r>
              <a:rPr lang="ru-RU" sz="2400" b="1" dirty="0" smtClean="0">
                <a:latin typeface="Century Schoolbook" pitchFamily="18" charset="0"/>
              </a:rPr>
              <a:t> </a:t>
            </a:r>
            <a:r>
              <a:rPr lang="en-GB" sz="2400" b="1" dirty="0" err="1" smtClean="0">
                <a:solidFill>
                  <a:srgbClr val="000000"/>
                </a:solidFill>
              </a:rPr>
              <a:t>по</a:t>
            </a:r>
            <a:r>
              <a:rPr lang="en-GB" sz="2400" b="1" dirty="0" smtClean="0">
                <a:solidFill>
                  <a:srgbClr val="000000"/>
                </a:solidFill>
              </a:rPr>
              <a:t> </a:t>
            </a:r>
            <a:r>
              <a:rPr lang="en-GB" sz="2400" b="1" dirty="0" err="1" smtClean="0">
                <a:solidFill>
                  <a:srgbClr val="000000"/>
                </a:solidFill>
              </a:rPr>
              <a:t>теме</a:t>
            </a:r>
            <a:endParaRPr lang="ru-RU" sz="2400" b="1" dirty="0" smtClean="0">
              <a:solidFill>
                <a:srgbClr val="000000"/>
              </a:solidFill>
            </a:endParaRPr>
          </a:p>
          <a:p>
            <a:pPr indent="341313" algn="ctr">
              <a:lnSpc>
                <a:spcPct val="100000"/>
              </a:lnSpc>
              <a:buClr>
                <a:srgbClr val="000000"/>
              </a:buClr>
              <a:tabLst>
                <a:tab pos="0" algn="l"/>
                <a:tab pos="914400" algn="l"/>
                <a:tab pos="1828800" algn="l"/>
                <a:tab pos="2743200" algn="l"/>
                <a:tab pos="3657600" algn="l"/>
                <a:tab pos="4572000" algn="l"/>
                <a:tab pos="5486400" algn="l"/>
                <a:tab pos="6400800" algn="l"/>
                <a:tab pos="7315200" algn="l"/>
                <a:tab pos="8229600" algn="l"/>
                <a:tab pos="9144000" algn="l"/>
                <a:tab pos="10058400" algn="l"/>
                <a:tab pos="10134600" algn="l"/>
              </a:tabLst>
            </a:pPr>
            <a:r>
              <a:rPr lang="en-GB" sz="2400" b="1" dirty="0" smtClean="0">
                <a:solidFill>
                  <a:srgbClr val="000000"/>
                </a:solidFill>
              </a:rPr>
              <a:t> «</a:t>
            </a:r>
            <a:r>
              <a:rPr lang="ru-RU" sz="2400" b="1" dirty="0" err="1" smtClean="0">
                <a:solidFill>
                  <a:srgbClr val="000000"/>
                </a:solidFill>
              </a:rPr>
              <a:t>Кровеноснаясистема</a:t>
            </a:r>
            <a:r>
              <a:rPr lang="ru-RU" sz="2400" b="1" dirty="0" smtClean="0">
                <a:solidFill>
                  <a:srgbClr val="000000"/>
                </a:solidFill>
              </a:rPr>
              <a:t>»</a:t>
            </a:r>
            <a:endParaRPr lang="en-US" sz="2400" b="1" dirty="0" smtClean="0">
              <a:solidFill>
                <a:srgbClr val="000000"/>
              </a:solidFill>
            </a:endParaRPr>
          </a:p>
          <a:p>
            <a:pPr indent="341313" algn="ctr">
              <a:lnSpc>
                <a:spcPct val="100000"/>
              </a:lnSpc>
              <a:buClr>
                <a:srgbClr val="000000"/>
              </a:buClr>
              <a:tabLst>
                <a:tab pos="0" algn="l"/>
                <a:tab pos="914400" algn="l"/>
                <a:tab pos="1828800" algn="l"/>
                <a:tab pos="2743200" algn="l"/>
                <a:tab pos="3657600" algn="l"/>
                <a:tab pos="4572000" algn="l"/>
                <a:tab pos="5486400" algn="l"/>
                <a:tab pos="6400800" algn="l"/>
                <a:tab pos="7315200" algn="l"/>
                <a:tab pos="8229600" algn="l"/>
                <a:tab pos="9144000" algn="l"/>
                <a:tab pos="10058400" algn="l"/>
                <a:tab pos="10134600" algn="l"/>
              </a:tabLst>
            </a:pPr>
            <a:r>
              <a:rPr lang="ru-RU" sz="2400" b="1" u="sng" dirty="0" smtClean="0">
                <a:latin typeface="Century Schoolbook" pitchFamily="18" charset="0"/>
                <a:hlinkClick r:id="rId2"/>
              </a:rPr>
              <a:t>http</a:t>
            </a:r>
            <a:r>
              <a:rPr lang="ru-RU" sz="2400" b="1" u="sng" dirty="0" smtClean="0">
                <a:latin typeface="Century Schoolbook" pitchFamily="18" charset="0"/>
                <a:hlinkClick r:id="rId2"/>
              </a:rPr>
              <a:t>://www.poslovitsi.ru/data.php?word=%D1%E5%F0%E4%F6%E5&amp;bukva=%D1</a:t>
            </a:r>
            <a:r>
              <a:rPr lang="en-GB" sz="2400" dirty="0" smtClean="0">
                <a:solidFill>
                  <a:srgbClr val="000000"/>
                </a:solidFill>
              </a:rPr>
              <a:t> </a:t>
            </a:r>
          </a:p>
          <a:p>
            <a:pPr indent="341313" algn="ctr">
              <a:lnSpc>
                <a:spcPct val="100000"/>
              </a:lnSpc>
              <a:buClr>
                <a:srgbClr val="000000"/>
              </a:buClr>
              <a:tabLst>
                <a:tab pos="0" algn="l"/>
                <a:tab pos="914400" algn="l"/>
                <a:tab pos="1828800" algn="l"/>
                <a:tab pos="2743200" algn="l"/>
                <a:tab pos="3657600" algn="l"/>
                <a:tab pos="4572000" algn="l"/>
                <a:tab pos="5486400" algn="l"/>
                <a:tab pos="6400800" algn="l"/>
                <a:tab pos="7315200" algn="l"/>
                <a:tab pos="8229600" algn="l"/>
                <a:tab pos="9144000" algn="l"/>
                <a:tab pos="10058400" algn="l"/>
                <a:tab pos="10134600" algn="l"/>
              </a:tabLst>
            </a:pPr>
            <a:r>
              <a:rPr lang="en-GB" sz="2400" dirty="0" smtClean="0">
                <a:solidFill>
                  <a:srgbClr val="000000"/>
                </a:solidFill>
              </a:rPr>
              <a:t>«4» - </a:t>
            </a:r>
            <a:r>
              <a:rPr lang="ru-RU" sz="2400" dirty="0" smtClean="0">
                <a:solidFill>
                  <a:srgbClr val="000000"/>
                </a:solidFill>
              </a:rPr>
              <a:t> </a:t>
            </a:r>
            <a:r>
              <a:rPr lang="en-GB" sz="2400" dirty="0" smtClean="0">
                <a:solidFill>
                  <a:srgbClr val="000000"/>
                </a:solidFill>
              </a:rPr>
              <a:t> </a:t>
            </a:r>
            <a:r>
              <a:rPr lang="en-GB" sz="2400" dirty="0" err="1" smtClean="0">
                <a:solidFill>
                  <a:srgbClr val="000000"/>
                </a:solidFill>
              </a:rPr>
              <a:t>рассказ</a:t>
            </a:r>
            <a:r>
              <a:rPr lang="en-GB" sz="2400" dirty="0" smtClean="0">
                <a:solidFill>
                  <a:srgbClr val="000000"/>
                </a:solidFill>
              </a:rPr>
              <a:t> </a:t>
            </a:r>
            <a:r>
              <a:rPr lang="en-GB" sz="2400" dirty="0" err="1" smtClean="0">
                <a:solidFill>
                  <a:srgbClr val="000000"/>
                </a:solidFill>
              </a:rPr>
              <a:t>про</a:t>
            </a:r>
            <a:r>
              <a:rPr lang="en-GB" sz="2400" dirty="0" smtClean="0">
                <a:solidFill>
                  <a:srgbClr val="000000"/>
                </a:solidFill>
              </a:rPr>
              <a:t> </a:t>
            </a:r>
            <a:r>
              <a:rPr lang="ru-RU" sz="2400" dirty="0" smtClean="0">
                <a:solidFill>
                  <a:srgbClr val="000000"/>
                </a:solidFill>
              </a:rPr>
              <a:t> сердце</a:t>
            </a:r>
            <a:r>
              <a:rPr lang="en-GB" sz="2400" dirty="0" smtClean="0">
                <a:solidFill>
                  <a:srgbClr val="000000"/>
                </a:solidFill>
              </a:rPr>
              <a:t>;</a:t>
            </a:r>
          </a:p>
          <a:p>
            <a:pPr indent="341313" algn="ctr">
              <a:lnSpc>
                <a:spcPct val="100000"/>
              </a:lnSpc>
              <a:buClr>
                <a:srgbClr val="000000"/>
              </a:buClr>
              <a:tabLst>
                <a:tab pos="0" algn="l"/>
                <a:tab pos="914400" algn="l"/>
                <a:tab pos="1828800" algn="l"/>
                <a:tab pos="2743200" algn="l"/>
                <a:tab pos="3657600" algn="l"/>
                <a:tab pos="4572000" algn="l"/>
                <a:tab pos="5486400" algn="l"/>
                <a:tab pos="6400800" algn="l"/>
                <a:tab pos="7315200" algn="l"/>
                <a:tab pos="8229600" algn="l"/>
                <a:tab pos="9144000" algn="l"/>
                <a:tab pos="10058400" algn="l"/>
                <a:tab pos="10134600" algn="l"/>
              </a:tabLst>
            </a:pPr>
            <a:r>
              <a:rPr lang="en-GB" sz="2400" dirty="0" smtClean="0">
                <a:solidFill>
                  <a:srgbClr val="000000"/>
                </a:solidFill>
              </a:rPr>
              <a:t>«3» - §</a:t>
            </a:r>
            <a:r>
              <a:rPr lang="ru-RU" sz="2400" dirty="0" smtClean="0">
                <a:solidFill>
                  <a:srgbClr val="000000"/>
                </a:solidFill>
              </a:rPr>
              <a:t> 17</a:t>
            </a:r>
            <a:r>
              <a:rPr lang="en-GB" sz="2400" dirty="0" smtClean="0">
                <a:solidFill>
                  <a:srgbClr val="000000"/>
                </a:solidFill>
              </a:rPr>
              <a:t>, №1,4.</a:t>
            </a:r>
            <a:endParaRPr lang="en-GB" sz="2400" dirty="0">
              <a:solidFill>
                <a:srgbClr val="000000"/>
              </a:solidFill>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285728"/>
            <a:ext cx="8401080" cy="5840435"/>
          </a:xfrm>
        </p:spPr>
        <p:txBody>
          <a:bodyPr>
            <a:normAutofit fontScale="55000" lnSpcReduction="20000"/>
          </a:bodyPr>
          <a:lstStyle/>
          <a:p>
            <a:pPr algn="ctr">
              <a:buNone/>
            </a:pPr>
            <a:r>
              <a:rPr lang="ru-RU" sz="8000" b="1" dirty="0" smtClean="0">
                <a:solidFill>
                  <a:srgbClr val="FF0000"/>
                </a:solidFill>
                <a:latin typeface="Arial Black" pitchFamily="34" charset="0"/>
              </a:rPr>
              <a:t>Большое спасибо за творчество,  позитивное настроение. </a:t>
            </a:r>
            <a:endParaRPr lang="en-US" sz="8000" b="1" dirty="0" smtClean="0">
              <a:solidFill>
                <a:srgbClr val="FF0000"/>
              </a:solidFill>
              <a:latin typeface="Arial Black" pitchFamily="34" charset="0"/>
            </a:endParaRPr>
          </a:p>
          <a:p>
            <a:pPr algn="ctr">
              <a:buNone/>
            </a:pPr>
            <a:endParaRPr lang="en-US" sz="9600" b="1" dirty="0" smtClean="0">
              <a:solidFill>
                <a:srgbClr val="FF0000"/>
              </a:solidFill>
            </a:endParaRPr>
          </a:p>
          <a:p>
            <a:pPr algn="ctr">
              <a:buNone/>
            </a:pPr>
            <a:endParaRPr lang="ru-RU" sz="9600" b="1" dirty="0" smtClean="0">
              <a:solidFill>
                <a:srgbClr val="FF0000"/>
              </a:solidFill>
            </a:endParaRPr>
          </a:p>
          <a:p>
            <a:pPr algn="ctr">
              <a:buNone/>
            </a:pPr>
            <a:r>
              <a:rPr lang="ru-RU" sz="9600" b="1" dirty="0" smtClean="0">
                <a:solidFill>
                  <a:srgbClr val="FF0000"/>
                </a:solidFill>
                <a:latin typeface="Arial Black" pitchFamily="34" charset="0"/>
              </a:rPr>
              <a:t>Берегите сердце!</a:t>
            </a:r>
          </a:p>
          <a:p>
            <a:pPr algn="ctr">
              <a:buNone/>
            </a:pPr>
            <a:r>
              <a:rPr lang="en-US" sz="6000" b="1" i="1" dirty="0" smtClean="0">
                <a:solidFill>
                  <a:srgbClr val="FF0000"/>
                </a:solidFill>
                <a:latin typeface="Arial Black" pitchFamily="34" charset="0"/>
              </a:rPr>
              <a:t> </a:t>
            </a:r>
          </a:p>
          <a:p>
            <a:pPr algn="ctr">
              <a:buNone/>
            </a:pPr>
            <a:endParaRPr lang="ru-RU" sz="6000" b="1" i="1" dirty="0" smtClean="0">
              <a:solidFill>
                <a:srgbClr val="FF0000"/>
              </a:solidFill>
              <a:latin typeface="Arial Black" pitchFamily="34" charset="0"/>
            </a:endParaRPr>
          </a:p>
          <a:p>
            <a:endParaRPr lang="ru-RU" dirty="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t>Используемые ресурсы</a:t>
            </a:r>
            <a:endParaRPr lang="ru-RU" b="1" dirty="0"/>
          </a:p>
        </p:txBody>
      </p:sp>
      <p:sp>
        <p:nvSpPr>
          <p:cNvPr id="3" name="Содержимое 2"/>
          <p:cNvSpPr>
            <a:spLocks noGrp="1"/>
          </p:cNvSpPr>
          <p:nvPr>
            <p:ph idx="1"/>
          </p:nvPr>
        </p:nvSpPr>
        <p:spPr/>
        <p:txBody>
          <a:bodyPr>
            <a:normAutofit fontScale="92500" lnSpcReduction="20000"/>
          </a:bodyPr>
          <a:lstStyle/>
          <a:p>
            <a:pPr eaLnBrk="1" hangingPunct="1">
              <a:lnSpc>
                <a:spcPct val="90000"/>
              </a:lnSpc>
            </a:pPr>
            <a:r>
              <a:rPr lang="ru-RU" b="1" dirty="0" smtClean="0">
                <a:solidFill>
                  <a:schemeClr val="hlink"/>
                </a:solidFill>
              </a:rPr>
              <a:t>Власова З.А. </a:t>
            </a:r>
            <a:r>
              <a:rPr lang="ru-RU" b="1" dirty="0" err="1" smtClean="0">
                <a:solidFill>
                  <a:schemeClr val="hlink"/>
                </a:solidFill>
              </a:rPr>
              <a:t>Биология.-М.:ТКО</a:t>
            </a:r>
            <a:r>
              <a:rPr lang="ru-RU" b="1" dirty="0" smtClean="0">
                <a:solidFill>
                  <a:schemeClr val="hlink"/>
                </a:solidFill>
              </a:rPr>
              <a:t> АСТ,1995</a:t>
            </a:r>
          </a:p>
          <a:p>
            <a:pPr eaLnBrk="1" hangingPunct="1">
              <a:lnSpc>
                <a:spcPct val="90000"/>
              </a:lnSpc>
            </a:pPr>
            <a:r>
              <a:rPr lang="ru-RU" b="1" dirty="0" err="1" smtClean="0">
                <a:solidFill>
                  <a:schemeClr val="hlink"/>
                </a:solidFill>
              </a:rPr>
              <a:t>Драгомилов</a:t>
            </a:r>
            <a:r>
              <a:rPr lang="ru-RU" b="1" dirty="0" smtClean="0">
                <a:solidFill>
                  <a:schemeClr val="hlink"/>
                </a:solidFill>
              </a:rPr>
              <a:t> </a:t>
            </a:r>
            <a:r>
              <a:rPr lang="ru-RU" b="1" dirty="0" err="1" smtClean="0">
                <a:solidFill>
                  <a:schemeClr val="hlink"/>
                </a:solidFill>
              </a:rPr>
              <a:t>А.Г.,Маш</a:t>
            </a:r>
            <a:r>
              <a:rPr lang="ru-RU" b="1" dirty="0" smtClean="0">
                <a:solidFill>
                  <a:schemeClr val="hlink"/>
                </a:solidFill>
              </a:rPr>
              <a:t> Р.Д. </a:t>
            </a:r>
            <a:r>
              <a:rPr lang="ru-RU" b="1" dirty="0" err="1" smtClean="0">
                <a:solidFill>
                  <a:schemeClr val="hlink"/>
                </a:solidFill>
              </a:rPr>
              <a:t>Биология:учебник</a:t>
            </a:r>
            <a:r>
              <a:rPr lang="ru-RU" b="1" dirty="0" smtClean="0">
                <a:solidFill>
                  <a:schemeClr val="hlink"/>
                </a:solidFill>
              </a:rPr>
              <a:t> для учащихся 8 класса общеобразовательных </a:t>
            </a:r>
            <a:r>
              <a:rPr lang="ru-RU" b="1" dirty="0" err="1" smtClean="0">
                <a:solidFill>
                  <a:schemeClr val="hlink"/>
                </a:solidFill>
              </a:rPr>
              <a:t>учреждений.-М</a:t>
            </a:r>
            <a:r>
              <a:rPr lang="ru-RU" b="1" dirty="0" smtClean="0">
                <a:solidFill>
                  <a:schemeClr val="hlink"/>
                </a:solidFill>
              </a:rPr>
              <a:t>.: </a:t>
            </a:r>
            <a:r>
              <a:rPr lang="ru-RU" b="1" dirty="0" err="1" smtClean="0">
                <a:solidFill>
                  <a:schemeClr val="hlink"/>
                </a:solidFill>
              </a:rPr>
              <a:t>Вентана-Граф</a:t>
            </a:r>
            <a:r>
              <a:rPr lang="ru-RU" b="1" dirty="0" smtClean="0">
                <a:solidFill>
                  <a:schemeClr val="hlink"/>
                </a:solidFill>
              </a:rPr>
              <a:t>, 2007</a:t>
            </a:r>
          </a:p>
          <a:p>
            <a:r>
              <a:rPr lang="en-US" dirty="0" smtClean="0"/>
              <a:t>http://www.origins.org.ua/pictures/sist_krov_2.jpg</a:t>
            </a:r>
            <a:endParaRPr lang="ru-RU" dirty="0" smtClean="0"/>
          </a:p>
          <a:p>
            <a:r>
              <a:rPr lang="en-US" dirty="0" smtClean="0"/>
              <a:t>http://www.rkm.com.au/imagelibrary/thumbnails/CELL-Red-Blood-Cell-150.jpg</a:t>
            </a:r>
            <a:r>
              <a:rPr lang="ru-RU" dirty="0" smtClean="0"/>
              <a:t> - эритроциты</a:t>
            </a:r>
          </a:p>
          <a:p>
            <a:r>
              <a:rPr lang="en-US" dirty="0" smtClean="0"/>
              <a:t>http://img-fotki.yandex.ru/get/3213/kuzminvladi.0/0_3c13_21dad9f4_L</a:t>
            </a:r>
            <a:r>
              <a:rPr lang="ru-RU" dirty="0" smtClean="0"/>
              <a:t> – кровь лягушки</a:t>
            </a:r>
          </a:p>
          <a:p>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357158" y="642918"/>
            <a:ext cx="8101042" cy="1428760"/>
          </a:xfrm>
        </p:spPr>
        <p:txBody>
          <a:bodyPr>
            <a:normAutofit fontScale="90000"/>
          </a:bodyPr>
          <a:lstStyle/>
          <a:p>
            <a:pPr algn="l"/>
            <a:r>
              <a:rPr lang="ru-RU" b="1" u="sng" dirty="0" smtClean="0"/>
              <a:t>Цель урока:</a:t>
            </a:r>
            <a:r>
              <a:rPr lang="ru-RU" dirty="0" smtClean="0"/>
              <a:t/>
            </a:r>
            <a:br>
              <a:rPr lang="ru-RU" dirty="0" smtClean="0"/>
            </a:br>
            <a:r>
              <a:rPr lang="ru-RU" dirty="0" smtClean="0"/>
              <a:t> Обобщить знания об особенностях    кровеносной системы  человека.</a:t>
            </a:r>
            <a:br>
              <a:rPr lang="ru-RU" dirty="0" smtClean="0"/>
            </a:br>
            <a:r>
              <a:rPr lang="ru-RU" u="sng" dirty="0" smtClean="0"/>
              <a:t>Задачи</a:t>
            </a:r>
            <a:endParaRPr lang="ru-RU" u="sng" dirty="0"/>
          </a:p>
        </p:txBody>
      </p:sp>
      <p:sp>
        <p:nvSpPr>
          <p:cNvPr id="3" name="Подзаголовок 2"/>
          <p:cNvSpPr>
            <a:spLocks noGrp="1"/>
          </p:cNvSpPr>
          <p:nvPr>
            <p:ph type="subTitle" idx="1"/>
          </p:nvPr>
        </p:nvSpPr>
        <p:spPr>
          <a:xfrm>
            <a:off x="428596" y="6357958"/>
            <a:ext cx="9001188" cy="214314"/>
          </a:xfrm>
        </p:spPr>
        <p:txBody>
          <a:bodyPr>
            <a:normAutofit fontScale="32500" lnSpcReduction="20000"/>
          </a:bodyPr>
          <a:lstStyle/>
          <a:p>
            <a:r>
              <a:rPr lang="ru-RU" b="1" dirty="0" smtClean="0"/>
              <a:t> </a:t>
            </a:r>
            <a:endParaRPr lang="ru-RU" dirty="0"/>
          </a:p>
        </p:txBody>
      </p:sp>
      <p:sp>
        <p:nvSpPr>
          <p:cNvPr id="4" name="Прямоугольник 3"/>
          <p:cNvSpPr/>
          <p:nvPr/>
        </p:nvSpPr>
        <p:spPr>
          <a:xfrm>
            <a:off x="0" y="2428868"/>
            <a:ext cx="9144000" cy="1384995"/>
          </a:xfrm>
          <a:prstGeom prst="rect">
            <a:avLst/>
          </a:prstGeom>
        </p:spPr>
        <p:txBody>
          <a:bodyPr wrap="square">
            <a:spAutoFit/>
          </a:bodyPr>
          <a:lstStyle/>
          <a:p>
            <a:r>
              <a:rPr lang="ru-RU" sz="2800" i="1" dirty="0" smtClean="0"/>
              <a:t>1.Расширить представления обучающихся о строении, свойствах и функционировании    кровообращения  человека.</a:t>
            </a:r>
            <a:endParaRPr lang="ru-RU" sz="2800" i="1" dirty="0"/>
          </a:p>
        </p:txBody>
      </p:sp>
      <p:sp>
        <p:nvSpPr>
          <p:cNvPr id="5" name="Прямоугольник 4"/>
          <p:cNvSpPr/>
          <p:nvPr/>
        </p:nvSpPr>
        <p:spPr>
          <a:xfrm>
            <a:off x="0" y="3500438"/>
            <a:ext cx="9144000" cy="3323987"/>
          </a:xfrm>
          <a:prstGeom prst="rect">
            <a:avLst/>
          </a:prstGeom>
        </p:spPr>
        <p:txBody>
          <a:bodyPr wrap="square">
            <a:spAutoFit/>
          </a:bodyPr>
          <a:lstStyle/>
          <a:p>
            <a:pPr lvl="0"/>
            <a:endParaRPr lang="ru-RU" sz="2400" dirty="0" smtClean="0"/>
          </a:p>
          <a:p>
            <a:pPr lvl="0"/>
            <a:r>
              <a:rPr lang="ru-RU" sz="2400" i="1" dirty="0" smtClean="0">
                <a:latin typeface="Arial Unicode MS" pitchFamily="34" charset="-128"/>
                <a:ea typeface="Arial Unicode MS" pitchFamily="34" charset="-128"/>
                <a:cs typeface="Arial Unicode MS" pitchFamily="34" charset="-128"/>
              </a:rPr>
              <a:t>2.Способствовать развитию умений работать с различными источниками информации, устанавливать причинно-следственные связи, аргументировать свои выводы. </a:t>
            </a:r>
          </a:p>
          <a:p>
            <a:pPr lvl="0"/>
            <a:endParaRPr lang="ru-RU" sz="2400" i="1" dirty="0" smtClean="0">
              <a:latin typeface="Arial Unicode MS" pitchFamily="34" charset="-128"/>
              <a:ea typeface="Arial Unicode MS" pitchFamily="34" charset="-128"/>
              <a:cs typeface="Arial Unicode MS" pitchFamily="34" charset="-128"/>
            </a:endParaRPr>
          </a:p>
          <a:p>
            <a:pPr lvl="0"/>
            <a:r>
              <a:rPr lang="ru-RU" sz="2400" i="1" dirty="0" smtClean="0">
                <a:latin typeface="Arial Unicode MS" pitchFamily="34" charset="-128"/>
                <a:ea typeface="Arial Unicode MS" pitchFamily="34" charset="-128"/>
                <a:cs typeface="Arial Unicode MS" pitchFamily="34" charset="-128"/>
              </a:rPr>
              <a:t>3.Воспитывать культуру поведения, чувства уважения друг к другу, понимания важности познания человека с его физиологической и психологической стороны.</a:t>
            </a:r>
          </a:p>
          <a:p>
            <a:endParaRPr lang="ru-RU" dirty="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Терминологическая разминка</a:t>
            </a:r>
            <a:r>
              <a:rPr lang="ru-RU" dirty="0" smtClean="0"/>
              <a:t> </a:t>
            </a:r>
            <a:br>
              <a:rPr lang="ru-RU" dirty="0" smtClean="0"/>
            </a:br>
            <a:r>
              <a:rPr lang="ru-RU" dirty="0" smtClean="0"/>
              <a:t>(подумай и ответь)</a:t>
            </a:r>
            <a:endParaRPr lang="ru-RU" dirty="0"/>
          </a:p>
        </p:txBody>
      </p:sp>
      <p:sp>
        <p:nvSpPr>
          <p:cNvPr id="3" name="Содержимое 2"/>
          <p:cNvSpPr>
            <a:spLocks noGrp="1"/>
          </p:cNvSpPr>
          <p:nvPr>
            <p:ph idx="1"/>
          </p:nvPr>
        </p:nvSpPr>
        <p:spPr/>
        <p:txBody>
          <a:bodyPr/>
          <a:lstStyle/>
          <a:p>
            <a:r>
              <a:rPr lang="ru-RU" dirty="0" smtClean="0"/>
              <a:t>Что такое артерия? </a:t>
            </a:r>
          </a:p>
          <a:p>
            <a:r>
              <a:rPr lang="ru-RU" dirty="0" smtClean="0"/>
              <a:t>Что такое вена? </a:t>
            </a:r>
          </a:p>
          <a:p>
            <a:r>
              <a:rPr lang="ru-RU" dirty="0" smtClean="0"/>
              <a:t>Что такое капилляр?</a:t>
            </a:r>
          </a:p>
          <a:p>
            <a:r>
              <a:rPr lang="ru-RU" dirty="0" smtClean="0"/>
              <a:t>Что такое большой круг кровообращения?</a:t>
            </a:r>
          </a:p>
          <a:p>
            <a:r>
              <a:rPr lang="ru-RU" dirty="0" smtClean="0"/>
              <a:t>Что такое малый круг кровообращения?</a:t>
            </a:r>
          </a:p>
          <a:p>
            <a:r>
              <a:rPr lang="ru-RU" dirty="0" smtClean="0"/>
              <a:t> </a:t>
            </a:r>
          </a:p>
          <a:p>
            <a:endParaRPr lang="ru-RU"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7" name="Rectangle 1"/>
          <p:cNvSpPr>
            <a:spLocks noChangeArrowheads="1"/>
          </p:cNvSpPr>
          <p:nvPr/>
        </p:nvSpPr>
        <p:spPr bwMode="auto">
          <a:xfrm>
            <a:off x="1143000" y="5715000"/>
            <a:ext cx="8143875" cy="892175"/>
          </a:xfrm>
          <a:prstGeom prst="rect">
            <a:avLst/>
          </a:prstGeom>
          <a:noFill/>
          <a:ln w="9525">
            <a:noFill/>
            <a:miter lim="800000"/>
            <a:headEnd/>
            <a:tailEnd/>
          </a:ln>
        </p:spPr>
        <p:txBody>
          <a:bodyPr anchor="ctr">
            <a:spAutoFit/>
          </a:bodyPr>
          <a:lstStyle/>
          <a:p>
            <a:pPr>
              <a:tabLst>
                <a:tab pos="342900" algn="l"/>
              </a:tabLst>
            </a:pPr>
            <a:endParaRPr lang="ru-RU" sz="2000"/>
          </a:p>
          <a:p>
            <a:pPr eaLnBrk="0" hangingPunct="0">
              <a:tabLst>
                <a:tab pos="342900" algn="l"/>
              </a:tabLst>
            </a:pPr>
            <a:r>
              <a:rPr lang="ru-RU" sz="3200" b="1">
                <a:latin typeface="Times New Roman" pitchFamily="18" charset="0"/>
                <a:cs typeface="Times New Roman" pitchFamily="18" charset="0"/>
              </a:rPr>
              <a:t>Сосуды, несущие кровь от сердца </a:t>
            </a:r>
            <a:r>
              <a:rPr lang="ru-RU" sz="3200" b="1" i="1">
                <a:latin typeface="Times New Roman" pitchFamily="18" charset="0"/>
                <a:cs typeface="Times New Roman" pitchFamily="18" charset="0"/>
              </a:rPr>
              <a:t> </a:t>
            </a:r>
            <a:endParaRPr lang="ru-RU" sz="3200" b="1"/>
          </a:p>
        </p:txBody>
      </p:sp>
      <p:graphicFrame>
        <p:nvGraphicFramePr>
          <p:cNvPr id="8" name="Таблица 7"/>
          <p:cNvGraphicFramePr>
            <a:graphicFrameLocks noGrp="1"/>
          </p:cNvGraphicFramePr>
          <p:nvPr/>
        </p:nvGraphicFramePr>
        <p:xfrm>
          <a:off x="1500188" y="857250"/>
          <a:ext cx="7162800" cy="262636"/>
        </p:xfrm>
        <a:graphic>
          <a:graphicData uri="http://schemas.openxmlformats.org/drawingml/2006/table">
            <a:tbl>
              <a:tblPr/>
              <a:tblGrid>
                <a:gridCol w="374650"/>
                <a:gridCol w="374650"/>
                <a:gridCol w="374650"/>
                <a:gridCol w="374650"/>
                <a:gridCol w="374650"/>
                <a:gridCol w="376237"/>
                <a:gridCol w="374650"/>
                <a:gridCol w="374650"/>
                <a:gridCol w="374650"/>
                <a:gridCol w="395288"/>
                <a:gridCol w="395287"/>
                <a:gridCol w="374650"/>
                <a:gridCol w="374650"/>
                <a:gridCol w="374650"/>
                <a:gridCol w="374650"/>
                <a:gridCol w="374650"/>
                <a:gridCol w="376238"/>
                <a:gridCol w="374650"/>
                <a:gridCol w="374650"/>
              </a:tblGrid>
              <a:tr h="190500">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Times New Roman" pitchFamily="18" charset="0"/>
                          <a:cs typeface="Times New Roman" pitchFamily="18" charset="0"/>
                        </a:rPr>
                        <a:t>Э</a:t>
                      </a: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Times New Roman" pitchFamily="18" charset="0"/>
                          <a:cs typeface="Times New Roman" pitchFamily="18" charset="0"/>
                        </a:rPr>
                        <a:t>Л</a:t>
                      </a: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600" b="1" i="0" u="none" strike="noStrike" cap="none" normalizeH="0" baseline="0" smtClean="0">
                          <a:ln>
                            <a:noFill/>
                          </a:ln>
                          <a:solidFill>
                            <a:srgbClr val="FF0000"/>
                          </a:solidFill>
                          <a:effectLst/>
                          <a:latin typeface="Times New Roman" pitchFamily="18" charset="0"/>
                          <a:cs typeface="Times New Roman" pitchFamily="18" charset="0"/>
                        </a:rPr>
                        <a:t>Е</a:t>
                      </a: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Times New Roman" pitchFamily="18" charset="0"/>
                          <a:cs typeface="Times New Roman" pitchFamily="18" charset="0"/>
                        </a:rPr>
                        <a:t>К</a:t>
                      </a: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Times New Roman" pitchFamily="18" charset="0"/>
                          <a:cs typeface="Times New Roman" pitchFamily="18" charset="0"/>
                        </a:rPr>
                        <a:t>Т</a:t>
                      </a: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Times New Roman" pitchFamily="18" charset="0"/>
                          <a:cs typeface="Times New Roman" pitchFamily="18" charset="0"/>
                        </a:rPr>
                        <a:t>Р</a:t>
                      </a: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Times New Roman" pitchFamily="18" charset="0"/>
                          <a:cs typeface="Times New Roman" pitchFamily="18" charset="0"/>
                        </a:rPr>
                        <a:t>О</a:t>
                      </a: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Times New Roman" pitchFamily="18" charset="0"/>
                          <a:cs typeface="Times New Roman" pitchFamily="18" charset="0"/>
                        </a:rPr>
                        <a:t>К</a:t>
                      </a: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Times New Roman" pitchFamily="18" charset="0"/>
                          <a:cs typeface="Times New Roman" pitchFamily="18" charset="0"/>
                        </a:rPr>
                        <a:t>А</a:t>
                      </a: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Times New Roman" pitchFamily="18" charset="0"/>
                          <a:cs typeface="Times New Roman" pitchFamily="18" charset="0"/>
                        </a:rPr>
                        <a:t>Р</a:t>
                      </a: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Times New Roman" pitchFamily="18" charset="0"/>
                          <a:cs typeface="Times New Roman" pitchFamily="18" charset="0"/>
                        </a:rPr>
                        <a:t>Д</a:t>
                      </a: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Times New Roman" pitchFamily="18" charset="0"/>
                          <a:cs typeface="Times New Roman" pitchFamily="18" charset="0"/>
                        </a:rPr>
                        <a:t>И</a:t>
                      </a: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Times New Roman" pitchFamily="18" charset="0"/>
                          <a:cs typeface="Times New Roman" pitchFamily="18" charset="0"/>
                        </a:rPr>
                        <a:t>О</a:t>
                      </a: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Times New Roman" pitchFamily="18" charset="0"/>
                          <a:cs typeface="Times New Roman" pitchFamily="18" charset="0"/>
                        </a:rPr>
                        <a:t>Г</a:t>
                      </a: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Times New Roman" pitchFamily="18" charset="0"/>
                          <a:cs typeface="Times New Roman" pitchFamily="18" charset="0"/>
                        </a:rPr>
                        <a:t>Р</a:t>
                      </a: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Times New Roman" pitchFamily="18" charset="0"/>
                          <a:cs typeface="Times New Roman" pitchFamily="18" charset="0"/>
                        </a:rPr>
                        <a:t>А</a:t>
                      </a: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Times New Roman" pitchFamily="18" charset="0"/>
                          <a:cs typeface="Times New Roman" pitchFamily="18" charset="0"/>
                        </a:rPr>
                        <a:t>М</a:t>
                      </a: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Times New Roman" pitchFamily="18" charset="0"/>
                          <a:cs typeface="Times New Roman" pitchFamily="18" charset="0"/>
                        </a:rPr>
                        <a:t>М</a:t>
                      </a: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Times New Roman" pitchFamily="18" charset="0"/>
                          <a:cs typeface="Times New Roman" pitchFamily="18" charset="0"/>
                        </a:rPr>
                        <a:t>А</a:t>
                      </a: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graphicFrame>
        <p:nvGraphicFramePr>
          <p:cNvPr id="9" name="Таблица 8"/>
          <p:cNvGraphicFramePr>
            <a:graphicFrameLocks noGrp="1"/>
          </p:cNvGraphicFramePr>
          <p:nvPr/>
        </p:nvGraphicFramePr>
        <p:xfrm>
          <a:off x="785813" y="571500"/>
          <a:ext cx="1873250" cy="262636"/>
        </p:xfrm>
        <a:graphic>
          <a:graphicData uri="http://schemas.openxmlformats.org/drawingml/2006/table">
            <a:tbl>
              <a:tblPr/>
              <a:tblGrid>
                <a:gridCol w="374650"/>
                <a:gridCol w="374650"/>
                <a:gridCol w="374650"/>
                <a:gridCol w="374650"/>
                <a:gridCol w="374650"/>
              </a:tblGrid>
              <a:tr h="190500">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Times New Roman" pitchFamily="18" charset="0"/>
                          <a:cs typeface="Times New Roman" pitchFamily="18" charset="0"/>
                        </a:rPr>
                        <a:t>П</a:t>
                      </a: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Times New Roman" pitchFamily="18" charset="0"/>
                          <a:cs typeface="Times New Roman" pitchFamily="18" charset="0"/>
                        </a:rPr>
                        <a:t>У</a:t>
                      </a: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Times New Roman" pitchFamily="18" charset="0"/>
                          <a:cs typeface="Times New Roman" pitchFamily="18" charset="0"/>
                        </a:rPr>
                        <a:t>Л</a:t>
                      </a: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Times New Roman" pitchFamily="18" charset="0"/>
                          <a:cs typeface="Times New Roman" pitchFamily="18" charset="0"/>
                        </a:rPr>
                        <a:t>Ь</a:t>
                      </a: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600" b="1" i="0" u="none" strike="noStrike" cap="none" normalizeH="0" baseline="0" smtClean="0">
                          <a:ln>
                            <a:noFill/>
                          </a:ln>
                          <a:solidFill>
                            <a:srgbClr val="FF0000"/>
                          </a:solidFill>
                          <a:effectLst/>
                          <a:latin typeface="Times New Roman" pitchFamily="18" charset="0"/>
                          <a:cs typeface="Times New Roman" pitchFamily="18" charset="0"/>
                        </a:rPr>
                        <a:t>С</a:t>
                      </a:r>
                      <a:endParaRPr kumimoji="0" lang="ru-RU" sz="1600" b="0"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graphicFrame>
        <p:nvGraphicFramePr>
          <p:cNvPr id="10" name="Таблица 9"/>
          <p:cNvGraphicFramePr>
            <a:graphicFrameLocks noGrp="1"/>
          </p:cNvGraphicFramePr>
          <p:nvPr/>
        </p:nvGraphicFramePr>
        <p:xfrm>
          <a:off x="1857375" y="1143000"/>
          <a:ext cx="5287963" cy="262636"/>
        </p:xfrm>
        <a:graphic>
          <a:graphicData uri="http://schemas.openxmlformats.org/drawingml/2006/table">
            <a:tbl>
              <a:tblPr/>
              <a:tblGrid>
                <a:gridCol w="374650"/>
                <a:gridCol w="374650"/>
                <a:gridCol w="374650"/>
                <a:gridCol w="374650"/>
                <a:gridCol w="374650"/>
                <a:gridCol w="376238"/>
                <a:gridCol w="374650"/>
                <a:gridCol w="374650"/>
                <a:gridCol w="395287"/>
                <a:gridCol w="395288"/>
                <a:gridCol w="374650"/>
                <a:gridCol w="374650"/>
                <a:gridCol w="374650"/>
                <a:gridCol w="374650"/>
              </a:tblGrid>
              <a:tr h="190500">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Times New Roman" pitchFamily="18" charset="0"/>
                          <a:cs typeface="Times New Roman" pitchFamily="18" charset="0"/>
                        </a:rPr>
                        <a:t>К</a:t>
                      </a: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600" b="1" i="0" u="none" strike="noStrike" cap="none" normalizeH="0" baseline="0" smtClean="0">
                          <a:ln>
                            <a:noFill/>
                          </a:ln>
                          <a:solidFill>
                            <a:srgbClr val="FF0000"/>
                          </a:solidFill>
                          <a:effectLst/>
                          <a:latin typeface="Times New Roman" pitchFamily="18" charset="0"/>
                          <a:cs typeface="Times New Roman" pitchFamily="18" charset="0"/>
                        </a:rPr>
                        <a:t>Р</a:t>
                      </a: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Times New Roman" pitchFamily="18" charset="0"/>
                          <a:cs typeface="Times New Roman" pitchFamily="18" charset="0"/>
                        </a:rPr>
                        <a:t>О</a:t>
                      </a: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Times New Roman" pitchFamily="18" charset="0"/>
                          <a:cs typeface="Times New Roman" pitchFamily="18" charset="0"/>
                        </a:rPr>
                        <a:t>В</a:t>
                      </a: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Times New Roman" pitchFamily="18" charset="0"/>
                          <a:cs typeface="Times New Roman" pitchFamily="18" charset="0"/>
                        </a:rPr>
                        <a:t>О</a:t>
                      </a: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Times New Roman" pitchFamily="18" charset="0"/>
                          <a:cs typeface="Times New Roman" pitchFamily="18" charset="0"/>
                        </a:rPr>
                        <a:t>О</a:t>
                      </a: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Times New Roman" pitchFamily="18" charset="0"/>
                          <a:cs typeface="Times New Roman" pitchFamily="18" charset="0"/>
                        </a:rPr>
                        <a:t>Б</a:t>
                      </a: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Times New Roman" pitchFamily="18" charset="0"/>
                          <a:cs typeface="Times New Roman" pitchFamily="18" charset="0"/>
                        </a:rPr>
                        <a:t>Р</a:t>
                      </a: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Times New Roman" pitchFamily="18" charset="0"/>
                          <a:cs typeface="Times New Roman" pitchFamily="18" charset="0"/>
                        </a:rPr>
                        <a:t>А</a:t>
                      </a: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Times New Roman" pitchFamily="18" charset="0"/>
                          <a:cs typeface="Times New Roman" pitchFamily="18" charset="0"/>
                        </a:rPr>
                        <a:t>Щ</a:t>
                      </a: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Times New Roman" pitchFamily="18" charset="0"/>
                          <a:cs typeface="Times New Roman" pitchFamily="18" charset="0"/>
                        </a:rPr>
                        <a:t>Е</a:t>
                      </a: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Times New Roman" pitchFamily="18" charset="0"/>
                          <a:cs typeface="Times New Roman" pitchFamily="18" charset="0"/>
                        </a:rPr>
                        <a:t>Н</a:t>
                      </a: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Times New Roman" pitchFamily="18" charset="0"/>
                          <a:cs typeface="Times New Roman" pitchFamily="18" charset="0"/>
                        </a:rPr>
                        <a:t>И</a:t>
                      </a: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Times New Roman" pitchFamily="18" charset="0"/>
                          <a:cs typeface="Times New Roman" pitchFamily="18" charset="0"/>
                        </a:rPr>
                        <a:t>Е</a:t>
                      </a: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graphicFrame>
        <p:nvGraphicFramePr>
          <p:cNvPr id="11" name="Таблица 10"/>
          <p:cNvGraphicFramePr>
            <a:graphicFrameLocks noGrp="1"/>
          </p:cNvGraphicFramePr>
          <p:nvPr/>
        </p:nvGraphicFramePr>
        <p:xfrm>
          <a:off x="1071563" y="1428750"/>
          <a:ext cx="3748087" cy="262636"/>
        </p:xfrm>
        <a:graphic>
          <a:graphicData uri="http://schemas.openxmlformats.org/drawingml/2006/table">
            <a:tbl>
              <a:tblPr/>
              <a:tblGrid>
                <a:gridCol w="374650"/>
                <a:gridCol w="374650"/>
                <a:gridCol w="374650"/>
                <a:gridCol w="374650"/>
                <a:gridCol w="374650"/>
                <a:gridCol w="376237"/>
                <a:gridCol w="374650"/>
                <a:gridCol w="374650"/>
                <a:gridCol w="374650"/>
                <a:gridCol w="374650"/>
              </a:tblGrid>
              <a:tr h="190500">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Times New Roman" pitchFamily="18" charset="0"/>
                          <a:cs typeface="Times New Roman" pitchFamily="18" charset="0"/>
                        </a:rPr>
                        <a:t>П</a:t>
                      </a: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Times New Roman" pitchFamily="18" charset="0"/>
                          <a:cs typeface="Times New Roman" pitchFamily="18" charset="0"/>
                        </a:rPr>
                        <a:t>Р</a:t>
                      </a: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Times New Roman" pitchFamily="18" charset="0"/>
                          <a:cs typeface="Times New Roman" pitchFamily="18" charset="0"/>
                        </a:rPr>
                        <a:t>Е</a:t>
                      </a: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600" b="1" i="0" u="none" strike="noStrike" cap="none" normalizeH="0" baseline="0" smtClean="0">
                          <a:ln>
                            <a:noFill/>
                          </a:ln>
                          <a:solidFill>
                            <a:srgbClr val="FF0000"/>
                          </a:solidFill>
                          <a:effectLst/>
                          <a:latin typeface="Times New Roman" pitchFamily="18" charset="0"/>
                          <a:cs typeface="Times New Roman" pitchFamily="18" charset="0"/>
                        </a:rPr>
                        <a:t>Д</a:t>
                      </a: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Times New Roman" pitchFamily="18" charset="0"/>
                          <a:cs typeface="Times New Roman" pitchFamily="18" charset="0"/>
                        </a:rPr>
                        <a:t>С</a:t>
                      </a: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Times New Roman" pitchFamily="18" charset="0"/>
                          <a:cs typeface="Times New Roman" pitchFamily="18" charset="0"/>
                        </a:rPr>
                        <a:t>Е</a:t>
                      </a: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Times New Roman" pitchFamily="18" charset="0"/>
                          <a:cs typeface="Times New Roman" pitchFamily="18" charset="0"/>
                        </a:rPr>
                        <a:t>Р</a:t>
                      </a: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Times New Roman" pitchFamily="18" charset="0"/>
                          <a:cs typeface="Times New Roman" pitchFamily="18" charset="0"/>
                        </a:rPr>
                        <a:t>Д</a:t>
                      </a: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Times New Roman" pitchFamily="18" charset="0"/>
                          <a:cs typeface="Times New Roman" pitchFamily="18" charset="0"/>
                        </a:rPr>
                        <a:t>И</a:t>
                      </a: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Times New Roman" pitchFamily="18" charset="0"/>
                          <a:cs typeface="Times New Roman" pitchFamily="18" charset="0"/>
                        </a:rPr>
                        <a:t>Е</a:t>
                      </a: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graphicFrame>
        <p:nvGraphicFramePr>
          <p:cNvPr id="12" name="Таблица 11"/>
          <p:cNvGraphicFramePr>
            <a:graphicFrameLocks noGrp="1"/>
          </p:cNvGraphicFramePr>
          <p:nvPr/>
        </p:nvGraphicFramePr>
        <p:xfrm>
          <a:off x="2214563" y="1714500"/>
          <a:ext cx="1498600" cy="262636"/>
        </p:xfrm>
        <a:graphic>
          <a:graphicData uri="http://schemas.openxmlformats.org/drawingml/2006/table">
            <a:tbl>
              <a:tblPr/>
              <a:tblGrid>
                <a:gridCol w="374650"/>
                <a:gridCol w="374650"/>
                <a:gridCol w="374650"/>
                <a:gridCol w="374650"/>
              </a:tblGrid>
              <a:tr h="190500">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600" b="1" i="0" u="none" strike="noStrike" cap="none" normalizeH="0" baseline="0" smtClean="0">
                          <a:ln>
                            <a:noFill/>
                          </a:ln>
                          <a:solidFill>
                            <a:srgbClr val="FF0000"/>
                          </a:solidFill>
                          <a:effectLst/>
                          <a:latin typeface="Times New Roman" pitchFamily="18" charset="0"/>
                          <a:cs typeface="Times New Roman" pitchFamily="18" charset="0"/>
                        </a:rPr>
                        <a:t>Ц</a:t>
                      </a: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Times New Roman" pitchFamily="18" charset="0"/>
                          <a:cs typeface="Times New Roman" pitchFamily="18" charset="0"/>
                        </a:rPr>
                        <a:t>И</a:t>
                      </a: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Times New Roman" pitchFamily="18" charset="0"/>
                          <a:cs typeface="Times New Roman" pitchFamily="18" charset="0"/>
                        </a:rPr>
                        <a:t>К</a:t>
                      </a: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Times New Roman" pitchFamily="18" charset="0"/>
                          <a:cs typeface="Times New Roman" pitchFamily="18" charset="0"/>
                        </a:rPr>
                        <a:t>Л</a:t>
                      </a: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graphicFrame>
        <p:nvGraphicFramePr>
          <p:cNvPr id="13" name="Таблица 12"/>
          <p:cNvGraphicFramePr>
            <a:graphicFrameLocks noGrp="1"/>
          </p:cNvGraphicFramePr>
          <p:nvPr/>
        </p:nvGraphicFramePr>
        <p:xfrm>
          <a:off x="1071563" y="2000250"/>
          <a:ext cx="2624137" cy="262636"/>
        </p:xfrm>
        <a:graphic>
          <a:graphicData uri="http://schemas.openxmlformats.org/drawingml/2006/table">
            <a:tbl>
              <a:tblPr/>
              <a:tblGrid>
                <a:gridCol w="374650"/>
                <a:gridCol w="374650"/>
                <a:gridCol w="374650"/>
                <a:gridCol w="374650"/>
                <a:gridCol w="374650"/>
                <a:gridCol w="376237"/>
                <a:gridCol w="374650"/>
              </a:tblGrid>
              <a:tr h="190500">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Times New Roman" pitchFamily="18" charset="0"/>
                          <a:cs typeface="Times New Roman" pitchFamily="18" charset="0"/>
                        </a:rPr>
                        <a:t>А</a:t>
                      </a: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Times New Roman" pitchFamily="18" charset="0"/>
                          <a:cs typeface="Times New Roman" pitchFamily="18" charset="0"/>
                        </a:rPr>
                        <a:t>Р</a:t>
                      </a: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Times New Roman" pitchFamily="18" charset="0"/>
                          <a:cs typeface="Times New Roman" pitchFamily="18" charset="0"/>
                        </a:rPr>
                        <a:t>Т</a:t>
                      </a: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600" b="1" i="0" u="none" strike="noStrike" cap="none" normalizeH="0" baseline="0" smtClean="0">
                          <a:ln>
                            <a:noFill/>
                          </a:ln>
                          <a:solidFill>
                            <a:srgbClr val="FF0000"/>
                          </a:solidFill>
                          <a:effectLst/>
                          <a:latin typeface="Times New Roman" pitchFamily="18" charset="0"/>
                          <a:cs typeface="Times New Roman" pitchFamily="18" charset="0"/>
                        </a:rPr>
                        <a:t>Е</a:t>
                      </a: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Times New Roman" pitchFamily="18" charset="0"/>
                          <a:cs typeface="Times New Roman" pitchFamily="18" charset="0"/>
                        </a:rPr>
                        <a:t>Р</a:t>
                      </a: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Times New Roman" pitchFamily="18" charset="0"/>
                          <a:cs typeface="Times New Roman" pitchFamily="18" charset="0"/>
                        </a:rPr>
                        <a:t>И</a:t>
                      </a: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600" b="1" i="0" u="none" strike="noStrike" cap="none" normalizeH="0" baseline="0" smtClean="0">
                          <a:ln>
                            <a:noFill/>
                          </a:ln>
                          <a:solidFill>
                            <a:schemeClr val="tx1"/>
                          </a:solidFill>
                          <a:effectLst/>
                          <a:latin typeface="Times New Roman" pitchFamily="18" charset="0"/>
                          <a:cs typeface="Times New Roman" pitchFamily="18" charset="0"/>
                        </a:rPr>
                        <a:t>И</a:t>
                      </a: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graphicFrame>
        <p:nvGraphicFramePr>
          <p:cNvPr id="14" name="Таблица 13"/>
          <p:cNvGraphicFramePr>
            <a:graphicFrameLocks noGrp="1"/>
          </p:cNvGraphicFramePr>
          <p:nvPr/>
        </p:nvGraphicFramePr>
        <p:xfrm>
          <a:off x="1500188" y="857250"/>
          <a:ext cx="7162800" cy="280416"/>
        </p:xfrm>
        <a:graphic>
          <a:graphicData uri="http://schemas.openxmlformats.org/drawingml/2006/table">
            <a:tbl>
              <a:tblPr/>
              <a:tblGrid>
                <a:gridCol w="374650"/>
                <a:gridCol w="374650"/>
                <a:gridCol w="374650"/>
                <a:gridCol w="374650"/>
                <a:gridCol w="374650"/>
                <a:gridCol w="376237"/>
                <a:gridCol w="374650"/>
                <a:gridCol w="374650"/>
                <a:gridCol w="374650"/>
                <a:gridCol w="395288"/>
                <a:gridCol w="395287"/>
                <a:gridCol w="374650"/>
                <a:gridCol w="374650"/>
                <a:gridCol w="374650"/>
                <a:gridCol w="374650"/>
                <a:gridCol w="374650"/>
                <a:gridCol w="376238"/>
                <a:gridCol w="374650"/>
                <a:gridCol w="374650"/>
              </a:tblGrid>
              <a:tr h="190500">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600" b="1" i="0" u="none" strike="noStrike" cap="none" normalizeH="0" baseline="0" smtClean="0">
                          <a:ln>
                            <a:noFill/>
                          </a:ln>
                          <a:solidFill>
                            <a:srgbClr val="FF0000"/>
                          </a:solidFill>
                          <a:effectLst/>
                          <a:latin typeface="Times New Roman" pitchFamily="18" charset="0"/>
                          <a:cs typeface="Times New Roman" pitchFamily="18" charset="0"/>
                        </a:rPr>
                        <a:t>Е</a:t>
                      </a: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graphicFrame>
        <p:nvGraphicFramePr>
          <p:cNvPr id="15" name="Таблица 14"/>
          <p:cNvGraphicFramePr>
            <a:graphicFrameLocks noGrp="1"/>
          </p:cNvGraphicFramePr>
          <p:nvPr/>
        </p:nvGraphicFramePr>
        <p:xfrm>
          <a:off x="785813" y="571500"/>
          <a:ext cx="1873250" cy="280416"/>
        </p:xfrm>
        <a:graphic>
          <a:graphicData uri="http://schemas.openxmlformats.org/drawingml/2006/table">
            <a:tbl>
              <a:tblPr/>
              <a:tblGrid>
                <a:gridCol w="374650"/>
                <a:gridCol w="374650"/>
                <a:gridCol w="374650"/>
                <a:gridCol w="374650"/>
                <a:gridCol w="374650"/>
              </a:tblGrid>
              <a:tr h="190500">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600" b="1" i="0" u="none" strike="noStrike" cap="none" normalizeH="0" baseline="0" smtClean="0">
                          <a:ln>
                            <a:noFill/>
                          </a:ln>
                          <a:solidFill>
                            <a:srgbClr val="FF0000"/>
                          </a:solidFill>
                          <a:effectLst/>
                          <a:latin typeface="Times New Roman" pitchFamily="18" charset="0"/>
                          <a:cs typeface="Times New Roman" pitchFamily="18" charset="0"/>
                        </a:rPr>
                        <a:t>С</a:t>
                      </a:r>
                      <a:endParaRPr kumimoji="0" lang="ru-RU" sz="1600" b="0"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graphicFrame>
        <p:nvGraphicFramePr>
          <p:cNvPr id="16" name="Таблица 15"/>
          <p:cNvGraphicFramePr>
            <a:graphicFrameLocks noGrp="1"/>
          </p:cNvGraphicFramePr>
          <p:nvPr/>
        </p:nvGraphicFramePr>
        <p:xfrm>
          <a:off x="1857375" y="1143000"/>
          <a:ext cx="5287963" cy="280416"/>
        </p:xfrm>
        <a:graphic>
          <a:graphicData uri="http://schemas.openxmlformats.org/drawingml/2006/table">
            <a:tbl>
              <a:tblPr/>
              <a:tblGrid>
                <a:gridCol w="374650"/>
                <a:gridCol w="374650"/>
                <a:gridCol w="374650"/>
                <a:gridCol w="374650"/>
                <a:gridCol w="374650"/>
                <a:gridCol w="376238"/>
                <a:gridCol w="374650"/>
                <a:gridCol w="374650"/>
                <a:gridCol w="395287"/>
                <a:gridCol w="395288"/>
                <a:gridCol w="374650"/>
                <a:gridCol w="374650"/>
                <a:gridCol w="374650"/>
                <a:gridCol w="374650"/>
              </a:tblGrid>
              <a:tr h="190500">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600" b="1" i="0" u="none" strike="noStrike" cap="none" normalizeH="0" baseline="0" smtClean="0">
                          <a:ln>
                            <a:noFill/>
                          </a:ln>
                          <a:solidFill>
                            <a:srgbClr val="FF0000"/>
                          </a:solidFill>
                          <a:effectLst/>
                          <a:latin typeface="Times New Roman" pitchFamily="18" charset="0"/>
                          <a:cs typeface="Times New Roman" pitchFamily="18" charset="0"/>
                        </a:rPr>
                        <a:t>Р</a:t>
                      </a: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graphicFrame>
        <p:nvGraphicFramePr>
          <p:cNvPr id="17" name="Таблица 16"/>
          <p:cNvGraphicFramePr>
            <a:graphicFrameLocks noGrp="1"/>
          </p:cNvGraphicFramePr>
          <p:nvPr/>
        </p:nvGraphicFramePr>
        <p:xfrm>
          <a:off x="1071563" y="1428750"/>
          <a:ext cx="3748087" cy="280416"/>
        </p:xfrm>
        <a:graphic>
          <a:graphicData uri="http://schemas.openxmlformats.org/drawingml/2006/table">
            <a:tbl>
              <a:tblPr/>
              <a:tblGrid>
                <a:gridCol w="374650"/>
                <a:gridCol w="374650"/>
                <a:gridCol w="374650"/>
                <a:gridCol w="374650"/>
                <a:gridCol w="374650"/>
                <a:gridCol w="376237"/>
                <a:gridCol w="374650"/>
                <a:gridCol w="374650"/>
                <a:gridCol w="374650"/>
                <a:gridCol w="374650"/>
              </a:tblGrid>
              <a:tr h="190500">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600" b="1" i="0" u="none" strike="noStrike" cap="none" normalizeH="0" baseline="0" smtClean="0">
                          <a:ln>
                            <a:noFill/>
                          </a:ln>
                          <a:solidFill>
                            <a:srgbClr val="FF0000"/>
                          </a:solidFill>
                          <a:effectLst/>
                          <a:latin typeface="Times New Roman" pitchFamily="18" charset="0"/>
                          <a:cs typeface="Times New Roman" pitchFamily="18" charset="0"/>
                        </a:rPr>
                        <a:t>Д</a:t>
                      </a: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graphicFrame>
        <p:nvGraphicFramePr>
          <p:cNvPr id="18" name="Таблица 17"/>
          <p:cNvGraphicFramePr>
            <a:graphicFrameLocks noGrp="1"/>
          </p:cNvGraphicFramePr>
          <p:nvPr/>
        </p:nvGraphicFramePr>
        <p:xfrm>
          <a:off x="1071563" y="2000250"/>
          <a:ext cx="2624137" cy="280416"/>
        </p:xfrm>
        <a:graphic>
          <a:graphicData uri="http://schemas.openxmlformats.org/drawingml/2006/table">
            <a:tbl>
              <a:tblPr/>
              <a:tblGrid>
                <a:gridCol w="374650"/>
                <a:gridCol w="374650"/>
                <a:gridCol w="374650"/>
                <a:gridCol w="374650"/>
                <a:gridCol w="374650"/>
                <a:gridCol w="376237"/>
                <a:gridCol w="374650"/>
              </a:tblGrid>
              <a:tr h="190500">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600" b="1" i="0" u="none" strike="noStrike" cap="none" normalizeH="0" baseline="0" smtClean="0">
                          <a:ln>
                            <a:noFill/>
                          </a:ln>
                          <a:solidFill>
                            <a:srgbClr val="FF0000"/>
                          </a:solidFill>
                          <a:effectLst/>
                          <a:latin typeface="Times New Roman" pitchFamily="18" charset="0"/>
                          <a:cs typeface="Times New Roman" pitchFamily="18" charset="0"/>
                        </a:rPr>
                        <a:t>Е</a:t>
                      </a: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graphicFrame>
        <p:nvGraphicFramePr>
          <p:cNvPr id="19" name="Таблица 18"/>
          <p:cNvGraphicFramePr>
            <a:graphicFrameLocks noGrp="1"/>
          </p:cNvGraphicFramePr>
          <p:nvPr/>
        </p:nvGraphicFramePr>
        <p:xfrm>
          <a:off x="2214563" y="1714500"/>
          <a:ext cx="1498600" cy="280416"/>
        </p:xfrm>
        <a:graphic>
          <a:graphicData uri="http://schemas.openxmlformats.org/drawingml/2006/table">
            <a:tbl>
              <a:tblPr/>
              <a:tblGrid>
                <a:gridCol w="374650"/>
                <a:gridCol w="374650"/>
                <a:gridCol w="374650"/>
                <a:gridCol w="374650"/>
              </a:tblGrid>
              <a:tr h="190500">
                <a:tc>
                  <a:txBody>
                    <a:bodyPr/>
                    <a:lstStyle/>
                    <a:p>
                      <a:pPr marL="0" marR="0" lvl="0" indent="0" algn="l" defTabSz="914400" rtl="0" eaLnBrk="1" fontAlgn="base" latinLnBrk="0" hangingPunct="1">
                        <a:lnSpc>
                          <a:spcPct val="115000"/>
                        </a:lnSpc>
                        <a:spcBef>
                          <a:spcPct val="0"/>
                        </a:spcBef>
                        <a:spcAft>
                          <a:spcPct val="0"/>
                        </a:spcAft>
                        <a:buClrTx/>
                        <a:buSzTx/>
                        <a:buFontTx/>
                        <a:buNone/>
                        <a:tabLst/>
                      </a:pPr>
                      <a:r>
                        <a:rPr kumimoji="0" lang="ru-RU" sz="1600" b="1" i="0" u="none" strike="noStrike" cap="none" normalizeH="0" baseline="0" smtClean="0">
                          <a:ln>
                            <a:noFill/>
                          </a:ln>
                          <a:solidFill>
                            <a:srgbClr val="FF0000"/>
                          </a:solidFill>
                          <a:effectLst/>
                          <a:latin typeface="Times New Roman" pitchFamily="18" charset="0"/>
                          <a:cs typeface="Times New Roman" pitchFamily="18" charset="0"/>
                        </a:rPr>
                        <a:t>Ц</a:t>
                      </a: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15000"/>
                        </a:lnSpc>
                        <a:spcBef>
                          <a:spcPct val="0"/>
                        </a:spcBef>
                        <a:spcAft>
                          <a:spcPct val="0"/>
                        </a:spcAft>
                        <a:buClrTx/>
                        <a:buSzTx/>
                        <a:buFontTx/>
                        <a:buNone/>
                        <a:tabLst/>
                      </a:pPr>
                      <a:endParaRPr kumimoji="0" lang="ru-RU" sz="1600" b="1" i="0" u="none" strike="noStrike" cap="none" normalizeH="0" baseline="0" smtClean="0">
                        <a:ln>
                          <a:noFill/>
                        </a:ln>
                        <a:solidFill>
                          <a:schemeClr val="tx1"/>
                        </a:solidFill>
                        <a:effectLst/>
                        <a:latin typeface="Calibri" pitchFamily="34" charset="0"/>
                        <a:cs typeface="Times New Roman" pitchFamily="18" charset="0"/>
                      </a:endParaRPr>
                    </a:p>
                  </a:txBody>
                  <a:tcPr marL="68452" marR="68452" marT="0" marB="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
        <p:nvSpPr>
          <p:cNvPr id="20" name="Прямоугольник 19"/>
          <p:cNvSpPr>
            <a:spLocks noChangeArrowheads="1"/>
          </p:cNvSpPr>
          <p:nvPr/>
        </p:nvSpPr>
        <p:spPr bwMode="auto">
          <a:xfrm>
            <a:off x="857250" y="2428875"/>
            <a:ext cx="7331075" cy="584200"/>
          </a:xfrm>
          <a:prstGeom prst="rect">
            <a:avLst/>
          </a:prstGeom>
          <a:noFill/>
          <a:ln w="9525">
            <a:noFill/>
            <a:miter lim="800000"/>
            <a:headEnd/>
            <a:tailEnd/>
          </a:ln>
        </p:spPr>
        <p:txBody>
          <a:bodyPr wrap="none">
            <a:spAutoFit/>
          </a:bodyPr>
          <a:lstStyle/>
          <a:p>
            <a:r>
              <a:rPr lang="ru-RU" sz="3200" b="1">
                <a:latin typeface="Times New Roman" pitchFamily="18" charset="0"/>
                <a:cs typeface="Times New Roman" pitchFamily="18" charset="0"/>
              </a:rPr>
              <a:t>Ритмичное колебание стенок артерий </a:t>
            </a:r>
            <a:endParaRPr lang="ru-RU" sz="3200" b="1">
              <a:latin typeface="Century Schoolbook" pitchFamily="18" charset="0"/>
            </a:endParaRPr>
          </a:p>
        </p:txBody>
      </p:sp>
      <p:sp>
        <p:nvSpPr>
          <p:cNvPr id="22" name="Прямоугольник 21"/>
          <p:cNvSpPr>
            <a:spLocks noChangeArrowheads="1"/>
          </p:cNvSpPr>
          <p:nvPr/>
        </p:nvSpPr>
        <p:spPr bwMode="auto">
          <a:xfrm>
            <a:off x="642938" y="2928938"/>
            <a:ext cx="7786687" cy="1077912"/>
          </a:xfrm>
          <a:prstGeom prst="rect">
            <a:avLst/>
          </a:prstGeom>
          <a:noFill/>
          <a:ln w="9525">
            <a:noFill/>
            <a:miter lim="800000"/>
            <a:headEnd/>
            <a:tailEnd/>
          </a:ln>
        </p:spPr>
        <p:txBody>
          <a:bodyPr>
            <a:spAutoFit/>
          </a:bodyPr>
          <a:lstStyle/>
          <a:p>
            <a:pPr algn="ctr" eaLnBrk="0" hangingPunct="0">
              <a:tabLst>
                <a:tab pos="342900" algn="l"/>
              </a:tabLst>
            </a:pPr>
            <a:r>
              <a:rPr lang="ru-RU" sz="3200" b="1">
                <a:latin typeface="Times New Roman" pitchFamily="18" charset="0"/>
                <a:cs typeface="Times New Roman" pitchFamily="18" charset="0"/>
              </a:rPr>
              <a:t>Биоэлектрические сигналы сердца, записанные на бумажной ленте</a:t>
            </a:r>
            <a:endParaRPr lang="ru-RU" sz="3200" b="1"/>
          </a:p>
        </p:txBody>
      </p:sp>
      <p:sp>
        <p:nvSpPr>
          <p:cNvPr id="23" name="Прямоугольник 22"/>
          <p:cNvSpPr>
            <a:spLocks noChangeArrowheads="1"/>
          </p:cNvSpPr>
          <p:nvPr/>
        </p:nvSpPr>
        <p:spPr bwMode="auto">
          <a:xfrm>
            <a:off x="571500" y="3929063"/>
            <a:ext cx="8118475" cy="584200"/>
          </a:xfrm>
          <a:prstGeom prst="rect">
            <a:avLst/>
          </a:prstGeom>
          <a:noFill/>
          <a:ln w="9525">
            <a:noFill/>
            <a:miter lim="800000"/>
            <a:headEnd/>
            <a:tailEnd/>
          </a:ln>
        </p:spPr>
        <p:txBody>
          <a:bodyPr wrap="none">
            <a:spAutoFit/>
          </a:bodyPr>
          <a:lstStyle/>
          <a:p>
            <a:pPr eaLnBrk="0" hangingPunct="0">
              <a:tabLst>
                <a:tab pos="342900" algn="l"/>
              </a:tabLst>
            </a:pPr>
            <a:r>
              <a:rPr lang="ru-RU" sz="3200" b="1">
                <a:latin typeface="Times New Roman" pitchFamily="18" charset="0"/>
                <a:cs typeface="Times New Roman" pitchFamily="18" charset="0"/>
              </a:rPr>
              <a:t>Движение крови по сосудам и через сердце</a:t>
            </a:r>
            <a:endParaRPr lang="ru-RU" sz="3200" b="1"/>
          </a:p>
        </p:txBody>
      </p:sp>
      <p:sp>
        <p:nvSpPr>
          <p:cNvPr id="24" name="Прямоугольник 23"/>
          <p:cNvSpPr>
            <a:spLocks noChangeArrowheads="1"/>
          </p:cNvSpPr>
          <p:nvPr/>
        </p:nvSpPr>
        <p:spPr bwMode="auto">
          <a:xfrm>
            <a:off x="2643188" y="4500563"/>
            <a:ext cx="3025775" cy="584200"/>
          </a:xfrm>
          <a:prstGeom prst="rect">
            <a:avLst/>
          </a:prstGeom>
          <a:noFill/>
          <a:ln w="9525">
            <a:noFill/>
            <a:miter lim="800000"/>
            <a:headEnd/>
            <a:tailEnd/>
          </a:ln>
        </p:spPr>
        <p:txBody>
          <a:bodyPr wrap="none">
            <a:spAutoFit/>
          </a:bodyPr>
          <a:lstStyle/>
          <a:p>
            <a:pPr eaLnBrk="0" hangingPunct="0">
              <a:tabLst>
                <a:tab pos="342900" algn="l"/>
              </a:tabLst>
            </a:pPr>
            <a:r>
              <a:rPr lang="ru-RU" sz="3200" b="1">
                <a:latin typeface="Times New Roman" pitchFamily="18" charset="0"/>
                <a:cs typeface="Times New Roman" pitchFamily="18" charset="0"/>
              </a:rPr>
              <a:t>Камера сердца</a:t>
            </a:r>
            <a:r>
              <a:rPr lang="ru-RU" sz="3200" b="1" i="1">
                <a:latin typeface="Times New Roman" pitchFamily="18" charset="0"/>
                <a:cs typeface="Times New Roman" pitchFamily="18" charset="0"/>
              </a:rPr>
              <a:t> </a:t>
            </a:r>
            <a:endParaRPr lang="ru-RU" sz="3200" b="1"/>
          </a:p>
        </p:txBody>
      </p:sp>
      <p:sp>
        <p:nvSpPr>
          <p:cNvPr id="25" name="Прямоугольник 24"/>
          <p:cNvSpPr>
            <a:spLocks noChangeArrowheads="1"/>
          </p:cNvSpPr>
          <p:nvPr/>
        </p:nvSpPr>
        <p:spPr bwMode="auto">
          <a:xfrm>
            <a:off x="428625" y="5000625"/>
            <a:ext cx="8001000" cy="1077913"/>
          </a:xfrm>
          <a:prstGeom prst="rect">
            <a:avLst/>
          </a:prstGeom>
          <a:noFill/>
          <a:ln w="9525">
            <a:noFill/>
            <a:miter lim="800000"/>
            <a:headEnd/>
            <a:tailEnd/>
          </a:ln>
        </p:spPr>
        <p:txBody>
          <a:bodyPr>
            <a:spAutoFit/>
          </a:bodyPr>
          <a:lstStyle/>
          <a:p>
            <a:pPr algn="ctr" eaLnBrk="0" hangingPunct="0">
              <a:tabLst>
                <a:tab pos="342900" algn="l"/>
              </a:tabLst>
            </a:pPr>
            <a:r>
              <a:rPr lang="ru-RU" sz="3200" b="1">
                <a:latin typeface="Times New Roman" pitchFamily="18" charset="0"/>
                <a:cs typeface="Times New Roman" pitchFamily="18" charset="0"/>
              </a:rPr>
              <a:t>Период сокращения предсердия, желудочков и их общего расслабления </a:t>
            </a:r>
            <a:endParaRPr lang="ru-RU" sz="3200" b="1"/>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nodeType="clickEffect">
                                  <p:stCondLst>
                                    <p:cond delay="0"/>
                                  </p:stCondLst>
                                  <p:childTnLst>
                                    <p:set>
                                      <p:cBhvr>
                                        <p:cTn id="11" dur="1" fill="hold">
                                          <p:stCondLst>
                                            <p:cond delay="0"/>
                                          </p:stCondLst>
                                        </p:cTn>
                                        <p:tgtEl>
                                          <p:spTgt spid="9"/>
                                        </p:tgtEl>
                                        <p:attrNameLst>
                                          <p:attrName>style.visibility</p:attrName>
                                        </p:attrNameLst>
                                      </p:cBhvr>
                                      <p:to>
                                        <p:strVal val="visible"/>
                                      </p:to>
                                    </p:set>
                                    <p:animEffect transition="in" filter="blinds(horizontal)">
                                      <p:cBhvr>
                                        <p:cTn id="12" dur="500"/>
                                        <p:tgtEl>
                                          <p:spTgt spid="9"/>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xit" presetSubtype="0" fill="hold" grpId="1" nodeType="clickEffect">
                                  <p:stCondLst>
                                    <p:cond delay="0"/>
                                  </p:stCondLst>
                                  <p:childTnLst>
                                    <p:animEffect transition="out" filter="dissolve">
                                      <p:cBhvr>
                                        <p:cTn id="16" dur="500"/>
                                        <p:tgtEl>
                                          <p:spTgt spid="20"/>
                                        </p:tgtEl>
                                      </p:cBhvr>
                                    </p:animEffect>
                                    <p:set>
                                      <p:cBhvr>
                                        <p:cTn id="17" dur="1" fill="hold">
                                          <p:stCondLst>
                                            <p:cond delay="499"/>
                                          </p:stCondLst>
                                        </p:cTn>
                                        <p:tgtEl>
                                          <p:spTgt spid="20"/>
                                        </p:tgtEl>
                                        <p:attrNameLst>
                                          <p:attrName>style.visibility</p:attrName>
                                        </p:attrNameLst>
                                      </p:cBhvr>
                                      <p:to>
                                        <p:strVal val="hidden"/>
                                      </p:to>
                                    </p:set>
                                  </p:childTnLst>
                                </p:cTn>
                              </p:par>
                            </p:childTnLst>
                          </p:cTn>
                        </p:par>
                        <p:par>
                          <p:cTn id="18" fill="hold">
                            <p:stCondLst>
                              <p:cond delay="500"/>
                            </p:stCondLst>
                            <p:childTnLst>
                              <p:par>
                                <p:cTn id="19" presetID="22" presetClass="entr" presetSubtype="4" fill="hold" grpId="0" nodeType="afterEffect">
                                  <p:stCondLst>
                                    <p:cond delay="0"/>
                                  </p:stCondLst>
                                  <p:childTnLst>
                                    <p:set>
                                      <p:cBhvr>
                                        <p:cTn id="20" dur="1" fill="hold">
                                          <p:stCondLst>
                                            <p:cond delay="0"/>
                                          </p:stCondLst>
                                        </p:cTn>
                                        <p:tgtEl>
                                          <p:spTgt spid="22"/>
                                        </p:tgtEl>
                                        <p:attrNameLst>
                                          <p:attrName>style.visibility</p:attrName>
                                        </p:attrNameLst>
                                      </p:cBhvr>
                                      <p:to>
                                        <p:strVal val="visible"/>
                                      </p:to>
                                    </p:set>
                                    <p:animEffect transition="in" filter="wipe(down)">
                                      <p:cBhvr>
                                        <p:cTn id="21" dur="500"/>
                                        <p:tgtEl>
                                          <p:spTgt spid="22"/>
                                        </p:tgtEl>
                                      </p:cBhvr>
                                    </p:animEffect>
                                  </p:childTnLst>
                                </p:cTn>
                              </p:par>
                            </p:childTnLst>
                          </p:cTn>
                        </p:par>
                      </p:childTnLst>
                    </p:cTn>
                  </p:par>
                  <p:par>
                    <p:cTn id="22" fill="hold">
                      <p:stCondLst>
                        <p:cond delay="indefinite"/>
                      </p:stCondLst>
                      <p:childTnLst>
                        <p:par>
                          <p:cTn id="23" fill="hold">
                            <p:stCondLst>
                              <p:cond delay="0"/>
                            </p:stCondLst>
                            <p:childTnLst>
                              <p:par>
                                <p:cTn id="24" presetID="3" presetClass="entr" presetSubtype="10" fill="hold" nodeType="click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linds(horizontal)">
                                      <p:cBhvr>
                                        <p:cTn id="26" dur="500"/>
                                        <p:tgtEl>
                                          <p:spTgt spid="8"/>
                                        </p:tgtEl>
                                      </p:cBhvr>
                                    </p:animEffect>
                                  </p:childTnLst>
                                </p:cTn>
                              </p:par>
                            </p:childTnLst>
                          </p:cTn>
                        </p:par>
                      </p:childTnLst>
                    </p:cTn>
                  </p:par>
                  <p:par>
                    <p:cTn id="27" fill="hold">
                      <p:stCondLst>
                        <p:cond delay="indefinite"/>
                      </p:stCondLst>
                      <p:childTnLst>
                        <p:par>
                          <p:cTn id="28" fill="hold">
                            <p:stCondLst>
                              <p:cond delay="0"/>
                            </p:stCondLst>
                            <p:childTnLst>
                              <p:par>
                                <p:cTn id="29" presetID="9" presetClass="exit" presetSubtype="0" fill="hold" grpId="1" nodeType="clickEffect">
                                  <p:stCondLst>
                                    <p:cond delay="0"/>
                                  </p:stCondLst>
                                  <p:childTnLst>
                                    <p:animEffect transition="out" filter="dissolve">
                                      <p:cBhvr>
                                        <p:cTn id="30" dur="500"/>
                                        <p:tgtEl>
                                          <p:spTgt spid="22"/>
                                        </p:tgtEl>
                                      </p:cBhvr>
                                    </p:animEffect>
                                    <p:set>
                                      <p:cBhvr>
                                        <p:cTn id="31" dur="1" fill="hold">
                                          <p:stCondLst>
                                            <p:cond delay="499"/>
                                          </p:stCondLst>
                                        </p:cTn>
                                        <p:tgtEl>
                                          <p:spTgt spid="22"/>
                                        </p:tgtEl>
                                        <p:attrNameLst>
                                          <p:attrName>style.visibility</p:attrName>
                                        </p:attrNameLst>
                                      </p:cBhvr>
                                      <p:to>
                                        <p:strVal val="hidden"/>
                                      </p:to>
                                    </p:set>
                                  </p:childTnLst>
                                </p:cTn>
                              </p:par>
                            </p:childTnLst>
                          </p:cTn>
                        </p:par>
                        <p:par>
                          <p:cTn id="32" fill="hold">
                            <p:stCondLst>
                              <p:cond delay="500"/>
                            </p:stCondLst>
                            <p:childTnLst>
                              <p:par>
                                <p:cTn id="33" presetID="22" presetClass="entr" presetSubtype="4" fill="hold" grpId="0" nodeType="afterEffect">
                                  <p:stCondLst>
                                    <p:cond delay="0"/>
                                  </p:stCondLst>
                                  <p:childTnLst>
                                    <p:set>
                                      <p:cBhvr>
                                        <p:cTn id="34" dur="1" fill="hold">
                                          <p:stCondLst>
                                            <p:cond delay="0"/>
                                          </p:stCondLst>
                                        </p:cTn>
                                        <p:tgtEl>
                                          <p:spTgt spid="23"/>
                                        </p:tgtEl>
                                        <p:attrNameLst>
                                          <p:attrName>style.visibility</p:attrName>
                                        </p:attrNameLst>
                                      </p:cBhvr>
                                      <p:to>
                                        <p:strVal val="visible"/>
                                      </p:to>
                                    </p:set>
                                    <p:animEffect transition="in" filter="wipe(down)">
                                      <p:cBhvr>
                                        <p:cTn id="35" dur="500"/>
                                        <p:tgtEl>
                                          <p:spTgt spid="23"/>
                                        </p:tgtEl>
                                      </p:cBhvr>
                                    </p:animEffect>
                                  </p:childTnLst>
                                </p:cTn>
                              </p:par>
                            </p:childTnLst>
                          </p:cTn>
                        </p:par>
                      </p:childTnLst>
                    </p:cTn>
                  </p:par>
                  <p:par>
                    <p:cTn id="36" fill="hold">
                      <p:stCondLst>
                        <p:cond delay="indefinite"/>
                      </p:stCondLst>
                      <p:childTnLst>
                        <p:par>
                          <p:cTn id="37" fill="hold">
                            <p:stCondLst>
                              <p:cond delay="0"/>
                            </p:stCondLst>
                            <p:childTnLst>
                              <p:par>
                                <p:cTn id="38" presetID="3" presetClass="entr" presetSubtype="10" fill="hold" nodeType="clickEffect">
                                  <p:stCondLst>
                                    <p:cond delay="0"/>
                                  </p:stCondLst>
                                  <p:childTnLst>
                                    <p:set>
                                      <p:cBhvr>
                                        <p:cTn id="39" dur="1" fill="hold">
                                          <p:stCondLst>
                                            <p:cond delay="0"/>
                                          </p:stCondLst>
                                        </p:cTn>
                                        <p:tgtEl>
                                          <p:spTgt spid="10"/>
                                        </p:tgtEl>
                                        <p:attrNameLst>
                                          <p:attrName>style.visibility</p:attrName>
                                        </p:attrNameLst>
                                      </p:cBhvr>
                                      <p:to>
                                        <p:strVal val="visible"/>
                                      </p:to>
                                    </p:set>
                                    <p:animEffect transition="in" filter="blinds(horizontal)">
                                      <p:cBhvr>
                                        <p:cTn id="40" dur="500"/>
                                        <p:tgtEl>
                                          <p:spTgt spid="10"/>
                                        </p:tgtEl>
                                      </p:cBhvr>
                                    </p:animEffect>
                                  </p:childTnLst>
                                </p:cTn>
                              </p:par>
                            </p:childTnLst>
                          </p:cTn>
                        </p:par>
                      </p:childTnLst>
                    </p:cTn>
                  </p:par>
                  <p:par>
                    <p:cTn id="41" fill="hold">
                      <p:stCondLst>
                        <p:cond delay="indefinite"/>
                      </p:stCondLst>
                      <p:childTnLst>
                        <p:par>
                          <p:cTn id="42" fill="hold">
                            <p:stCondLst>
                              <p:cond delay="0"/>
                            </p:stCondLst>
                            <p:childTnLst>
                              <p:par>
                                <p:cTn id="43" presetID="9" presetClass="exit" presetSubtype="0" fill="hold" grpId="1" nodeType="clickEffect">
                                  <p:stCondLst>
                                    <p:cond delay="0"/>
                                  </p:stCondLst>
                                  <p:childTnLst>
                                    <p:animEffect transition="out" filter="dissolve">
                                      <p:cBhvr>
                                        <p:cTn id="44" dur="500"/>
                                        <p:tgtEl>
                                          <p:spTgt spid="23"/>
                                        </p:tgtEl>
                                      </p:cBhvr>
                                    </p:animEffect>
                                    <p:set>
                                      <p:cBhvr>
                                        <p:cTn id="45" dur="1" fill="hold">
                                          <p:stCondLst>
                                            <p:cond delay="499"/>
                                          </p:stCondLst>
                                        </p:cTn>
                                        <p:tgtEl>
                                          <p:spTgt spid="23"/>
                                        </p:tgtEl>
                                        <p:attrNameLst>
                                          <p:attrName>style.visibility</p:attrName>
                                        </p:attrNameLst>
                                      </p:cBhvr>
                                      <p:to>
                                        <p:strVal val="hidden"/>
                                      </p:to>
                                    </p:set>
                                  </p:childTnLst>
                                </p:cTn>
                              </p:par>
                            </p:childTnLst>
                          </p:cTn>
                        </p:par>
                        <p:par>
                          <p:cTn id="46" fill="hold">
                            <p:stCondLst>
                              <p:cond delay="500"/>
                            </p:stCondLst>
                            <p:childTnLst>
                              <p:par>
                                <p:cTn id="47" presetID="22" presetClass="entr" presetSubtype="4" fill="hold" grpId="0" nodeType="afterEffect">
                                  <p:stCondLst>
                                    <p:cond delay="0"/>
                                  </p:stCondLst>
                                  <p:childTnLst>
                                    <p:set>
                                      <p:cBhvr>
                                        <p:cTn id="48" dur="1" fill="hold">
                                          <p:stCondLst>
                                            <p:cond delay="0"/>
                                          </p:stCondLst>
                                        </p:cTn>
                                        <p:tgtEl>
                                          <p:spTgt spid="24"/>
                                        </p:tgtEl>
                                        <p:attrNameLst>
                                          <p:attrName>style.visibility</p:attrName>
                                        </p:attrNameLst>
                                      </p:cBhvr>
                                      <p:to>
                                        <p:strVal val="visible"/>
                                      </p:to>
                                    </p:set>
                                    <p:animEffect transition="in" filter="wipe(down)">
                                      <p:cBhvr>
                                        <p:cTn id="49" dur="500"/>
                                        <p:tgtEl>
                                          <p:spTgt spid="24"/>
                                        </p:tgtEl>
                                      </p:cBhvr>
                                    </p:animEffect>
                                  </p:childTnLst>
                                </p:cTn>
                              </p:par>
                            </p:childTnLst>
                          </p:cTn>
                        </p:par>
                      </p:childTnLst>
                    </p:cTn>
                  </p:par>
                  <p:par>
                    <p:cTn id="50" fill="hold">
                      <p:stCondLst>
                        <p:cond delay="indefinite"/>
                      </p:stCondLst>
                      <p:childTnLst>
                        <p:par>
                          <p:cTn id="51" fill="hold">
                            <p:stCondLst>
                              <p:cond delay="0"/>
                            </p:stCondLst>
                            <p:childTnLst>
                              <p:par>
                                <p:cTn id="52" presetID="3" presetClass="entr" presetSubtype="10" fill="hold" nodeType="click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blinds(horizontal)">
                                      <p:cBhvr>
                                        <p:cTn id="54" dur="500"/>
                                        <p:tgtEl>
                                          <p:spTgt spid="11"/>
                                        </p:tgtEl>
                                      </p:cBhvr>
                                    </p:animEffect>
                                  </p:childTnLst>
                                </p:cTn>
                              </p:par>
                            </p:childTnLst>
                          </p:cTn>
                        </p:par>
                      </p:childTnLst>
                    </p:cTn>
                  </p:par>
                  <p:par>
                    <p:cTn id="55" fill="hold">
                      <p:stCondLst>
                        <p:cond delay="indefinite"/>
                      </p:stCondLst>
                      <p:childTnLst>
                        <p:par>
                          <p:cTn id="56" fill="hold">
                            <p:stCondLst>
                              <p:cond delay="0"/>
                            </p:stCondLst>
                            <p:childTnLst>
                              <p:par>
                                <p:cTn id="57" presetID="9" presetClass="exit" presetSubtype="0" fill="hold" grpId="1" nodeType="clickEffect">
                                  <p:stCondLst>
                                    <p:cond delay="0"/>
                                  </p:stCondLst>
                                  <p:childTnLst>
                                    <p:animEffect transition="out" filter="dissolve">
                                      <p:cBhvr>
                                        <p:cTn id="58" dur="500"/>
                                        <p:tgtEl>
                                          <p:spTgt spid="24"/>
                                        </p:tgtEl>
                                      </p:cBhvr>
                                    </p:animEffect>
                                    <p:set>
                                      <p:cBhvr>
                                        <p:cTn id="59" dur="1" fill="hold">
                                          <p:stCondLst>
                                            <p:cond delay="499"/>
                                          </p:stCondLst>
                                        </p:cTn>
                                        <p:tgtEl>
                                          <p:spTgt spid="24"/>
                                        </p:tgtEl>
                                        <p:attrNameLst>
                                          <p:attrName>style.visibility</p:attrName>
                                        </p:attrNameLst>
                                      </p:cBhvr>
                                      <p:to>
                                        <p:strVal val="hidden"/>
                                      </p:to>
                                    </p:set>
                                  </p:childTnLst>
                                </p:cTn>
                              </p:par>
                            </p:childTnLst>
                          </p:cTn>
                        </p:par>
                        <p:par>
                          <p:cTn id="60" fill="hold">
                            <p:stCondLst>
                              <p:cond delay="500"/>
                            </p:stCondLst>
                            <p:childTnLst>
                              <p:par>
                                <p:cTn id="61" presetID="22" presetClass="entr" presetSubtype="4" fill="hold" grpId="0" nodeType="afterEffect">
                                  <p:stCondLst>
                                    <p:cond delay="0"/>
                                  </p:stCondLst>
                                  <p:childTnLst>
                                    <p:set>
                                      <p:cBhvr>
                                        <p:cTn id="62" dur="1" fill="hold">
                                          <p:stCondLst>
                                            <p:cond delay="0"/>
                                          </p:stCondLst>
                                        </p:cTn>
                                        <p:tgtEl>
                                          <p:spTgt spid="25"/>
                                        </p:tgtEl>
                                        <p:attrNameLst>
                                          <p:attrName>style.visibility</p:attrName>
                                        </p:attrNameLst>
                                      </p:cBhvr>
                                      <p:to>
                                        <p:strVal val="visible"/>
                                      </p:to>
                                    </p:set>
                                    <p:animEffect transition="in" filter="wipe(down)">
                                      <p:cBhvr>
                                        <p:cTn id="63" dur="500"/>
                                        <p:tgtEl>
                                          <p:spTgt spid="25"/>
                                        </p:tgtEl>
                                      </p:cBhvr>
                                    </p:animEffect>
                                  </p:childTnLst>
                                </p:cTn>
                              </p:par>
                            </p:childTnLst>
                          </p:cTn>
                        </p:par>
                      </p:childTnLst>
                    </p:cTn>
                  </p:par>
                  <p:par>
                    <p:cTn id="64" fill="hold">
                      <p:stCondLst>
                        <p:cond delay="indefinite"/>
                      </p:stCondLst>
                      <p:childTnLst>
                        <p:par>
                          <p:cTn id="65" fill="hold">
                            <p:stCondLst>
                              <p:cond delay="0"/>
                            </p:stCondLst>
                            <p:childTnLst>
                              <p:par>
                                <p:cTn id="66" presetID="3" presetClass="entr" presetSubtype="10" fill="hold" nodeType="clickEffect">
                                  <p:stCondLst>
                                    <p:cond delay="0"/>
                                  </p:stCondLst>
                                  <p:childTnLst>
                                    <p:set>
                                      <p:cBhvr>
                                        <p:cTn id="67" dur="1" fill="hold">
                                          <p:stCondLst>
                                            <p:cond delay="0"/>
                                          </p:stCondLst>
                                        </p:cTn>
                                        <p:tgtEl>
                                          <p:spTgt spid="12"/>
                                        </p:tgtEl>
                                        <p:attrNameLst>
                                          <p:attrName>style.visibility</p:attrName>
                                        </p:attrNameLst>
                                      </p:cBhvr>
                                      <p:to>
                                        <p:strVal val="visible"/>
                                      </p:to>
                                    </p:set>
                                    <p:animEffect transition="in" filter="blinds(horizontal)">
                                      <p:cBhvr>
                                        <p:cTn id="68" dur="500"/>
                                        <p:tgtEl>
                                          <p:spTgt spid="12"/>
                                        </p:tgtEl>
                                      </p:cBhvr>
                                    </p:animEffect>
                                  </p:childTnLst>
                                </p:cTn>
                              </p:par>
                            </p:childTnLst>
                          </p:cTn>
                        </p:par>
                      </p:childTnLst>
                    </p:cTn>
                  </p:par>
                  <p:par>
                    <p:cTn id="69" fill="hold">
                      <p:stCondLst>
                        <p:cond delay="indefinite"/>
                      </p:stCondLst>
                      <p:childTnLst>
                        <p:par>
                          <p:cTn id="70" fill="hold">
                            <p:stCondLst>
                              <p:cond delay="0"/>
                            </p:stCondLst>
                            <p:childTnLst>
                              <p:par>
                                <p:cTn id="71" presetID="9" presetClass="exit" presetSubtype="0" fill="hold" grpId="1" nodeType="clickEffect">
                                  <p:stCondLst>
                                    <p:cond delay="0"/>
                                  </p:stCondLst>
                                  <p:childTnLst>
                                    <p:animEffect transition="out" filter="dissolve">
                                      <p:cBhvr>
                                        <p:cTn id="72" dur="500"/>
                                        <p:tgtEl>
                                          <p:spTgt spid="25"/>
                                        </p:tgtEl>
                                      </p:cBhvr>
                                    </p:animEffect>
                                    <p:set>
                                      <p:cBhvr>
                                        <p:cTn id="73" dur="1" fill="hold">
                                          <p:stCondLst>
                                            <p:cond delay="499"/>
                                          </p:stCondLst>
                                        </p:cTn>
                                        <p:tgtEl>
                                          <p:spTgt spid="25"/>
                                        </p:tgtEl>
                                        <p:attrNameLst>
                                          <p:attrName>style.visibility</p:attrName>
                                        </p:attrNameLst>
                                      </p:cBhvr>
                                      <p:to>
                                        <p:strVal val="hidden"/>
                                      </p:to>
                                    </p:set>
                                  </p:childTnLst>
                                </p:cTn>
                              </p:par>
                            </p:childTnLst>
                          </p:cTn>
                        </p:par>
                        <p:par>
                          <p:cTn id="74" fill="hold">
                            <p:stCondLst>
                              <p:cond delay="500"/>
                            </p:stCondLst>
                            <p:childTnLst>
                              <p:par>
                                <p:cTn id="75" presetID="22" presetClass="entr" presetSubtype="4" fill="hold" grpId="0" nodeType="afterEffect">
                                  <p:stCondLst>
                                    <p:cond delay="0"/>
                                  </p:stCondLst>
                                  <p:childTnLst>
                                    <p:set>
                                      <p:cBhvr>
                                        <p:cTn id="76" dur="1" fill="hold">
                                          <p:stCondLst>
                                            <p:cond delay="0"/>
                                          </p:stCondLst>
                                        </p:cTn>
                                        <p:tgtEl>
                                          <p:spTgt spid="4097"/>
                                        </p:tgtEl>
                                        <p:attrNameLst>
                                          <p:attrName>style.visibility</p:attrName>
                                        </p:attrNameLst>
                                      </p:cBhvr>
                                      <p:to>
                                        <p:strVal val="visible"/>
                                      </p:to>
                                    </p:set>
                                    <p:animEffect transition="in" filter="wipe(down)">
                                      <p:cBhvr>
                                        <p:cTn id="77" dur="500"/>
                                        <p:tgtEl>
                                          <p:spTgt spid="4097"/>
                                        </p:tgtEl>
                                      </p:cBhvr>
                                    </p:animEffect>
                                  </p:childTnLst>
                                </p:cTn>
                              </p:par>
                            </p:childTnLst>
                          </p:cTn>
                        </p:par>
                      </p:childTnLst>
                    </p:cTn>
                  </p:par>
                  <p:par>
                    <p:cTn id="78" fill="hold">
                      <p:stCondLst>
                        <p:cond delay="indefinite"/>
                      </p:stCondLst>
                      <p:childTnLst>
                        <p:par>
                          <p:cTn id="79" fill="hold">
                            <p:stCondLst>
                              <p:cond delay="0"/>
                            </p:stCondLst>
                            <p:childTnLst>
                              <p:par>
                                <p:cTn id="80" presetID="3" presetClass="entr" presetSubtype="10" fill="hold" nodeType="clickEffect">
                                  <p:stCondLst>
                                    <p:cond delay="0"/>
                                  </p:stCondLst>
                                  <p:childTnLst>
                                    <p:set>
                                      <p:cBhvr>
                                        <p:cTn id="81" dur="1" fill="hold">
                                          <p:stCondLst>
                                            <p:cond delay="0"/>
                                          </p:stCondLst>
                                        </p:cTn>
                                        <p:tgtEl>
                                          <p:spTgt spid="13"/>
                                        </p:tgtEl>
                                        <p:attrNameLst>
                                          <p:attrName>style.visibility</p:attrName>
                                        </p:attrNameLst>
                                      </p:cBhvr>
                                      <p:to>
                                        <p:strVal val="visible"/>
                                      </p:to>
                                    </p:set>
                                    <p:animEffect transition="in" filter="blinds(horizontal)">
                                      <p:cBhvr>
                                        <p:cTn id="82" dur="500"/>
                                        <p:tgtEl>
                                          <p:spTgt spid="13"/>
                                        </p:tgtEl>
                                      </p:cBhvr>
                                    </p:animEffect>
                                  </p:childTnLst>
                                </p:cTn>
                              </p:par>
                            </p:childTnLst>
                          </p:cTn>
                        </p:par>
                      </p:childTnLst>
                    </p:cTn>
                  </p:par>
                  <p:par>
                    <p:cTn id="83" fill="hold">
                      <p:stCondLst>
                        <p:cond delay="indefinite"/>
                      </p:stCondLst>
                      <p:childTnLst>
                        <p:par>
                          <p:cTn id="84" fill="hold">
                            <p:stCondLst>
                              <p:cond delay="0"/>
                            </p:stCondLst>
                            <p:childTnLst>
                              <p:par>
                                <p:cTn id="85" presetID="9" presetClass="exit" presetSubtype="0" fill="hold" grpId="1" nodeType="clickEffect">
                                  <p:stCondLst>
                                    <p:cond delay="0"/>
                                  </p:stCondLst>
                                  <p:childTnLst>
                                    <p:animEffect transition="out" filter="dissolve">
                                      <p:cBhvr>
                                        <p:cTn id="86" dur="500"/>
                                        <p:tgtEl>
                                          <p:spTgt spid="4097"/>
                                        </p:tgtEl>
                                      </p:cBhvr>
                                    </p:animEffect>
                                    <p:set>
                                      <p:cBhvr>
                                        <p:cTn id="87" dur="1" fill="hold">
                                          <p:stCondLst>
                                            <p:cond delay="499"/>
                                          </p:stCondLst>
                                        </p:cTn>
                                        <p:tgtEl>
                                          <p:spTgt spid="409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7" grpId="0"/>
      <p:bldP spid="4097" grpId="1"/>
      <p:bldP spid="20" grpId="0"/>
      <p:bldP spid="20" grpId="1"/>
      <p:bldP spid="22" grpId="0"/>
      <p:bldP spid="22" grpId="1"/>
      <p:bldP spid="23" grpId="0"/>
      <p:bldP spid="23" grpId="1"/>
      <p:bldP spid="24" grpId="0"/>
      <p:bldP spid="24" grpId="1"/>
      <p:bldP spid="25" grpId="0"/>
      <p:bldP spid="25" grpId="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a:spLocks noChangeArrowheads="1"/>
          </p:cNvSpPr>
          <p:nvPr/>
        </p:nvSpPr>
        <p:spPr bwMode="auto">
          <a:xfrm>
            <a:off x="428625" y="357188"/>
            <a:ext cx="8143875" cy="523875"/>
          </a:xfrm>
          <a:prstGeom prst="rect">
            <a:avLst/>
          </a:prstGeom>
          <a:noFill/>
          <a:ln w="9525">
            <a:noFill/>
            <a:miter lim="800000"/>
            <a:headEnd/>
            <a:tailEnd/>
          </a:ln>
        </p:spPr>
        <p:txBody>
          <a:bodyPr>
            <a:spAutoFit/>
          </a:bodyPr>
          <a:lstStyle/>
          <a:p>
            <a:r>
              <a:rPr lang="ru-RU" sz="2800" b="1">
                <a:solidFill>
                  <a:srgbClr val="D60093"/>
                </a:solidFill>
                <a:latin typeface="Century Schoolbook" pitchFamily="18" charset="0"/>
              </a:rPr>
              <a:t>Сколько камер имеет сердце человека? </a:t>
            </a:r>
          </a:p>
        </p:txBody>
      </p:sp>
      <p:sp>
        <p:nvSpPr>
          <p:cNvPr id="5" name="Прямоугольник 4"/>
          <p:cNvSpPr>
            <a:spLocks noChangeArrowheads="1"/>
          </p:cNvSpPr>
          <p:nvPr/>
        </p:nvSpPr>
        <p:spPr bwMode="auto">
          <a:xfrm>
            <a:off x="8143875" y="357188"/>
            <a:ext cx="500063" cy="708025"/>
          </a:xfrm>
          <a:prstGeom prst="rect">
            <a:avLst/>
          </a:prstGeom>
          <a:noFill/>
          <a:ln w="9525">
            <a:noFill/>
            <a:miter lim="800000"/>
            <a:headEnd/>
            <a:tailEnd/>
          </a:ln>
        </p:spPr>
        <p:txBody>
          <a:bodyPr>
            <a:spAutoFit/>
          </a:bodyPr>
          <a:lstStyle/>
          <a:p>
            <a:r>
              <a:rPr lang="ru-RU" sz="4000" b="1">
                <a:latin typeface="Century Schoolbook" pitchFamily="18" charset="0"/>
              </a:rPr>
              <a:t>4</a:t>
            </a:r>
            <a:endParaRPr lang="ru-RU" sz="4000">
              <a:latin typeface="Century Schoolbook" pitchFamily="18" charset="0"/>
            </a:endParaRPr>
          </a:p>
        </p:txBody>
      </p:sp>
      <p:sp>
        <p:nvSpPr>
          <p:cNvPr id="6" name="Прямоугольник 5"/>
          <p:cNvSpPr>
            <a:spLocks noChangeArrowheads="1"/>
          </p:cNvSpPr>
          <p:nvPr/>
        </p:nvSpPr>
        <p:spPr bwMode="auto">
          <a:xfrm>
            <a:off x="3214688" y="1143000"/>
            <a:ext cx="4116387" cy="523875"/>
          </a:xfrm>
          <a:prstGeom prst="rect">
            <a:avLst/>
          </a:prstGeom>
          <a:noFill/>
          <a:ln w="9525">
            <a:noFill/>
            <a:miter lim="800000"/>
            <a:headEnd/>
            <a:tailEnd/>
          </a:ln>
        </p:spPr>
        <p:txBody>
          <a:bodyPr wrap="none">
            <a:spAutoFit/>
          </a:bodyPr>
          <a:lstStyle/>
          <a:p>
            <a:r>
              <a:rPr lang="ru-RU" sz="2800" b="1">
                <a:solidFill>
                  <a:srgbClr val="D60093"/>
                </a:solidFill>
                <a:latin typeface="Century Schoolbook" pitchFamily="18" charset="0"/>
              </a:rPr>
              <a:t>Что такое миокард? </a:t>
            </a:r>
          </a:p>
        </p:txBody>
      </p:sp>
      <p:sp>
        <p:nvSpPr>
          <p:cNvPr id="7" name="Прямоугольник 6"/>
          <p:cNvSpPr>
            <a:spLocks noChangeArrowheads="1"/>
          </p:cNvSpPr>
          <p:nvPr/>
        </p:nvSpPr>
        <p:spPr bwMode="auto">
          <a:xfrm>
            <a:off x="5214938" y="1714500"/>
            <a:ext cx="3222625" cy="461963"/>
          </a:xfrm>
          <a:prstGeom prst="rect">
            <a:avLst/>
          </a:prstGeom>
          <a:noFill/>
          <a:ln w="9525">
            <a:noFill/>
            <a:miter lim="800000"/>
            <a:headEnd/>
            <a:tailEnd/>
          </a:ln>
        </p:spPr>
        <p:txBody>
          <a:bodyPr wrap="none">
            <a:spAutoFit/>
          </a:bodyPr>
          <a:lstStyle/>
          <a:p>
            <a:r>
              <a:rPr lang="ru-RU" sz="2400" b="1">
                <a:latin typeface="Century Schoolbook" pitchFamily="18" charset="0"/>
              </a:rPr>
              <a:t>Сердечная мышца</a:t>
            </a:r>
          </a:p>
        </p:txBody>
      </p:sp>
      <p:sp>
        <p:nvSpPr>
          <p:cNvPr id="11" name="Прямоугольник 10"/>
          <p:cNvSpPr>
            <a:spLocks noChangeArrowheads="1"/>
          </p:cNvSpPr>
          <p:nvPr/>
        </p:nvSpPr>
        <p:spPr bwMode="auto">
          <a:xfrm>
            <a:off x="3143250" y="2357438"/>
            <a:ext cx="4303713" cy="523875"/>
          </a:xfrm>
          <a:prstGeom prst="rect">
            <a:avLst/>
          </a:prstGeom>
          <a:noFill/>
          <a:ln w="9525">
            <a:noFill/>
            <a:miter lim="800000"/>
            <a:headEnd/>
            <a:tailEnd/>
          </a:ln>
        </p:spPr>
        <p:txBody>
          <a:bodyPr wrap="none">
            <a:spAutoFit/>
          </a:bodyPr>
          <a:lstStyle/>
          <a:p>
            <a:r>
              <a:rPr lang="ru-RU" sz="2800" b="1">
                <a:solidFill>
                  <a:srgbClr val="D60093"/>
                </a:solidFill>
                <a:latin typeface="Century Schoolbook" pitchFamily="18" charset="0"/>
              </a:rPr>
              <a:t>Что такое перикард? </a:t>
            </a:r>
          </a:p>
        </p:txBody>
      </p:sp>
      <p:sp>
        <p:nvSpPr>
          <p:cNvPr id="12" name="Прямоугольник 11"/>
          <p:cNvSpPr>
            <a:spLocks noChangeArrowheads="1"/>
          </p:cNvSpPr>
          <p:nvPr/>
        </p:nvSpPr>
        <p:spPr bwMode="auto">
          <a:xfrm>
            <a:off x="4214813" y="2928938"/>
            <a:ext cx="3981450" cy="461962"/>
          </a:xfrm>
          <a:prstGeom prst="rect">
            <a:avLst/>
          </a:prstGeom>
          <a:noFill/>
          <a:ln w="9525">
            <a:noFill/>
            <a:miter lim="800000"/>
            <a:headEnd/>
            <a:tailEnd/>
          </a:ln>
        </p:spPr>
        <p:txBody>
          <a:bodyPr wrap="none">
            <a:spAutoFit/>
          </a:bodyPr>
          <a:lstStyle/>
          <a:p>
            <a:r>
              <a:rPr lang="ru-RU" sz="2400" b="1">
                <a:latin typeface="Century Schoolbook" pitchFamily="18" charset="0"/>
              </a:rPr>
              <a:t>Околосердечная сумка</a:t>
            </a:r>
          </a:p>
        </p:txBody>
      </p:sp>
      <p:sp>
        <p:nvSpPr>
          <p:cNvPr id="13" name="Прямоугольник 12"/>
          <p:cNvSpPr>
            <a:spLocks noChangeArrowheads="1"/>
          </p:cNvSpPr>
          <p:nvPr/>
        </p:nvSpPr>
        <p:spPr bwMode="auto">
          <a:xfrm>
            <a:off x="2714625" y="3357563"/>
            <a:ext cx="5572125" cy="954087"/>
          </a:xfrm>
          <a:prstGeom prst="rect">
            <a:avLst/>
          </a:prstGeom>
          <a:noFill/>
          <a:ln w="9525">
            <a:noFill/>
            <a:miter lim="800000"/>
            <a:headEnd/>
            <a:tailEnd/>
          </a:ln>
        </p:spPr>
        <p:txBody>
          <a:bodyPr>
            <a:spAutoFit/>
          </a:bodyPr>
          <a:lstStyle/>
          <a:p>
            <a:pPr algn="ctr"/>
            <a:r>
              <a:rPr lang="ru-RU" sz="2800" b="1">
                <a:solidFill>
                  <a:srgbClr val="D60093"/>
                </a:solidFill>
                <a:latin typeface="Century Schoolbook" pitchFamily="18" charset="0"/>
              </a:rPr>
              <a:t>Какую функцию имеет венечные сосуды? </a:t>
            </a:r>
          </a:p>
        </p:txBody>
      </p:sp>
      <p:sp>
        <p:nvSpPr>
          <p:cNvPr id="14" name="Прямоугольник 13"/>
          <p:cNvSpPr>
            <a:spLocks noChangeArrowheads="1"/>
          </p:cNvSpPr>
          <p:nvPr/>
        </p:nvSpPr>
        <p:spPr bwMode="auto">
          <a:xfrm>
            <a:off x="4857750" y="4286250"/>
            <a:ext cx="2673350" cy="461963"/>
          </a:xfrm>
          <a:prstGeom prst="rect">
            <a:avLst/>
          </a:prstGeom>
          <a:noFill/>
          <a:ln w="9525">
            <a:noFill/>
            <a:miter lim="800000"/>
            <a:headEnd/>
            <a:tailEnd/>
          </a:ln>
        </p:spPr>
        <p:txBody>
          <a:bodyPr wrap="none">
            <a:spAutoFit/>
          </a:bodyPr>
          <a:lstStyle/>
          <a:p>
            <a:r>
              <a:rPr lang="ru-RU" sz="2400" b="1">
                <a:latin typeface="Century Schoolbook" pitchFamily="18" charset="0"/>
              </a:rPr>
              <a:t>Питают сердце</a:t>
            </a:r>
          </a:p>
        </p:txBody>
      </p:sp>
      <p:sp>
        <p:nvSpPr>
          <p:cNvPr id="15" name="Прямоугольник 14"/>
          <p:cNvSpPr>
            <a:spLocks noChangeArrowheads="1"/>
          </p:cNvSpPr>
          <p:nvPr/>
        </p:nvSpPr>
        <p:spPr bwMode="auto">
          <a:xfrm>
            <a:off x="428625" y="4643438"/>
            <a:ext cx="3975100" cy="523875"/>
          </a:xfrm>
          <a:prstGeom prst="rect">
            <a:avLst/>
          </a:prstGeom>
          <a:noFill/>
          <a:ln w="9525">
            <a:noFill/>
            <a:miter lim="800000"/>
            <a:headEnd/>
            <a:tailEnd/>
          </a:ln>
        </p:spPr>
        <p:txBody>
          <a:bodyPr wrap="none">
            <a:spAutoFit/>
          </a:bodyPr>
          <a:lstStyle/>
          <a:p>
            <a:r>
              <a:rPr lang="ru-RU" sz="2800" b="1" dirty="0">
                <a:solidFill>
                  <a:srgbClr val="D60093"/>
                </a:solidFill>
                <a:latin typeface="Century Schoolbook" pitchFamily="18" charset="0"/>
              </a:rPr>
              <a:t>Что такое систола? </a:t>
            </a:r>
          </a:p>
        </p:txBody>
      </p:sp>
      <p:sp>
        <p:nvSpPr>
          <p:cNvPr id="16" name="Прямоугольник 15"/>
          <p:cNvSpPr>
            <a:spLocks noChangeArrowheads="1"/>
          </p:cNvSpPr>
          <p:nvPr/>
        </p:nvSpPr>
        <p:spPr bwMode="auto">
          <a:xfrm>
            <a:off x="2071688" y="5143500"/>
            <a:ext cx="4581525" cy="461963"/>
          </a:xfrm>
          <a:prstGeom prst="rect">
            <a:avLst/>
          </a:prstGeom>
          <a:noFill/>
          <a:ln w="9525">
            <a:noFill/>
            <a:miter lim="800000"/>
            <a:headEnd/>
            <a:tailEnd/>
          </a:ln>
        </p:spPr>
        <p:txBody>
          <a:bodyPr wrap="none">
            <a:spAutoFit/>
          </a:bodyPr>
          <a:lstStyle/>
          <a:p>
            <a:r>
              <a:rPr lang="ru-RU" sz="2400" b="1">
                <a:latin typeface="Century Schoolbook" pitchFamily="18" charset="0"/>
              </a:rPr>
              <a:t>Сокращение камер сердца</a:t>
            </a:r>
          </a:p>
        </p:txBody>
      </p:sp>
      <p:sp>
        <p:nvSpPr>
          <p:cNvPr id="17" name="Прямоугольник 16"/>
          <p:cNvSpPr>
            <a:spLocks noChangeArrowheads="1"/>
          </p:cNvSpPr>
          <p:nvPr/>
        </p:nvSpPr>
        <p:spPr bwMode="auto">
          <a:xfrm>
            <a:off x="642938" y="5643563"/>
            <a:ext cx="4217987" cy="523875"/>
          </a:xfrm>
          <a:prstGeom prst="rect">
            <a:avLst/>
          </a:prstGeom>
          <a:noFill/>
          <a:ln w="9525">
            <a:noFill/>
            <a:miter lim="800000"/>
            <a:headEnd/>
            <a:tailEnd/>
          </a:ln>
        </p:spPr>
        <p:txBody>
          <a:bodyPr wrap="none">
            <a:spAutoFit/>
          </a:bodyPr>
          <a:lstStyle/>
          <a:p>
            <a:r>
              <a:rPr lang="ru-RU" sz="2800" b="1">
                <a:solidFill>
                  <a:srgbClr val="D60093"/>
                </a:solidFill>
                <a:latin typeface="Century Schoolbook" pitchFamily="18" charset="0"/>
              </a:rPr>
              <a:t>Что такое диастола? </a:t>
            </a:r>
          </a:p>
        </p:txBody>
      </p:sp>
      <p:sp>
        <p:nvSpPr>
          <p:cNvPr id="18" name="Прямоугольник 17"/>
          <p:cNvSpPr>
            <a:spLocks noChangeArrowheads="1"/>
          </p:cNvSpPr>
          <p:nvPr/>
        </p:nvSpPr>
        <p:spPr bwMode="auto">
          <a:xfrm>
            <a:off x="2000250" y="6215063"/>
            <a:ext cx="5024438" cy="461962"/>
          </a:xfrm>
          <a:prstGeom prst="rect">
            <a:avLst/>
          </a:prstGeom>
          <a:noFill/>
          <a:ln w="9525">
            <a:noFill/>
            <a:miter lim="800000"/>
            <a:headEnd/>
            <a:tailEnd/>
          </a:ln>
        </p:spPr>
        <p:txBody>
          <a:bodyPr wrap="none">
            <a:spAutoFit/>
          </a:bodyPr>
          <a:lstStyle/>
          <a:p>
            <a:r>
              <a:rPr lang="ru-RU" sz="2400" b="1">
                <a:latin typeface="Century Schoolbook" pitchFamily="18" charset="0"/>
              </a:rPr>
              <a:t>Полное расслабление сердца</a:t>
            </a:r>
          </a:p>
        </p:txBody>
      </p:sp>
      <p:pic>
        <p:nvPicPr>
          <p:cNvPr id="10254" name="Picture 2" descr="http://www.homograft.ru/images/public/KakUstroenoIRabotaetSerdce/HeartOpenClose.gif"/>
          <p:cNvPicPr>
            <a:picLocks noChangeAspect="1" noChangeArrowheads="1"/>
          </p:cNvPicPr>
          <p:nvPr/>
        </p:nvPicPr>
        <p:blipFill>
          <a:blip r:embed="rId3" cstate="print"/>
          <a:srcRect l="3958" t="15755" r="2292" b="4459"/>
          <a:stretch>
            <a:fillRect/>
          </a:stretch>
        </p:blipFill>
        <p:spPr bwMode="auto">
          <a:xfrm>
            <a:off x="214313" y="1500188"/>
            <a:ext cx="3000375" cy="2500312"/>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linds(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 calcmode="lin" valueType="num">
                                      <p:cBhvr>
                                        <p:cTn id="12" dur="500" fill="hold"/>
                                        <p:tgtEl>
                                          <p:spTgt spid="5"/>
                                        </p:tgtEl>
                                        <p:attrNameLst>
                                          <p:attrName>ppt_w</p:attrName>
                                        </p:attrNameLst>
                                      </p:cBhvr>
                                      <p:tavLst>
                                        <p:tav tm="0">
                                          <p:val>
                                            <p:fltVal val="0"/>
                                          </p:val>
                                        </p:tav>
                                        <p:tav tm="100000">
                                          <p:val>
                                            <p:strVal val="#ppt_w"/>
                                          </p:val>
                                        </p:tav>
                                      </p:tavLst>
                                    </p:anim>
                                    <p:anim calcmode="lin" valueType="num">
                                      <p:cBhvr>
                                        <p:cTn id="13" dur="500" fill="hold"/>
                                        <p:tgtEl>
                                          <p:spTgt spid="5"/>
                                        </p:tgtEl>
                                        <p:attrNameLst>
                                          <p:attrName>ppt_h</p:attrName>
                                        </p:attrNameLst>
                                      </p:cBhvr>
                                      <p:tavLst>
                                        <p:tav tm="0">
                                          <p:val>
                                            <p:fltVal val="0"/>
                                          </p:val>
                                        </p:tav>
                                        <p:tav tm="100000">
                                          <p:val>
                                            <p:strVal val="#ppt_h"/>
                                          </p:val>
                                        </p:tav>
                                      </p:tavLst>
                                    </p:anim>
                                  </p:childTnLst>
                                </p:cTn>
                              </p:par>
                              <p:par>
                                <p:cTn id="14" presetID="6" presetClass="emph" presetSubtype="0" fill="hold" grpId="1" nodeType="withEffect">
                                  <p:stCondLst>
                                    <p:cond delay="0"/>
                                  </p:stCondLst>
                                  <p:childTnLst>
                                    <p:animScale>
                                      <p:cBhvr>
                                        <p:cTn id="15" dur="2000" fill="hold"/>
                                        <p:tgtEl>
                                          <p:spTgt spid="5"/>
                                        </p:tgtEl>
                                      </p:cBhvr>
                                      <p:by x="150000" y="150000"/>
                                    </p:animScale>
                                  </p:childTnLst>
                                </p:cTn>
                              </p:par>
                            </p:childTnLst>
                          </p:cTn>
                        </p:par>
                      </p:childTnLst>
                    </p:cTn>
                  </p:par>
                  <p:par>
                    <p:cTn id="16" fill="hold">
                      <p:stCondLst>
                        <p:cond delay="indefinite"/>
                      </p:stCondLst>
                      <p:childTnLst>
                        <p:par>
                          <p:cTn id="17" fill="hold">
                            <p:stCondLst>
                              <p:cond delay="0"/>
                            </p:stCondLst>
                            <p:childTnLst>
                              <p:par>
                                <p:cTn id="18" presetID="3" presetClass="entr" presetSubtype="10" fill="hold" grpId="0" nodeType="clickEffect">
                                  <p:stCondLst>
                                    <p:cond delay="0"/>
                                  </p:stCondLst>
                                  <p:childTnLst>
                                    <p:set>
                                      <p:cBhvr>
                                        <p:cTn id="19" dur="1" fill="hold">
                                          <p:stCondLst>
                                            <p:cond delay="0"/>
                                          </p:stCondLst>
                                        </p:cTn>
                                        <p:tgtEl>
                                          <p:spTgt spid="6"/>
                                        </p:tgtEl>
                                        <p:attrNameLst>
                                          <p:attrName>style.visibility</p:attrName>
                                        </p:attrNameLst>
                                      </p:cBhvr>
                                      <p:to>
                                        <p:strVal val="visible"/>
                                      </p:to>
                                    </p:set>
                                    <p:animEffect transition="in" filter="blinds(horizontal)">
                                      <p:cBhvr>
                                        <p:cTn id="20" dur="500"/>
                                        <p:tgtEl>
                                          <p:spTgt spid="6"/>
                                        </p:tgtEl>
                                      </p:cBhvr>
                                    </p:animEffect>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anim calcmode="lin" valueType="num">
                                      <p:cBhvr>
                                        <p:cTn id="25" dur="500" fill="hold"/>
                                        <p:tgtEl>
                                          <p:spTgt spid="7"/>
                                        </p:tgtEl>
                                        <p:attrNameLst>
                                          <p:attrName>ppt_w</p:attrName>
                                        </p:attrNameLst>
                                      </p:cBhvr>
                                      <p:tavLst>
                                        <p:tav tm="0">
                                          <p:val>
                                            <p:fltVal val="0"/>
                                          </p:val>
                                        </p:tav>
                                        <p:tav tm="100000">
                                          <p:val>
                                            <p:strVal val="#ppt_w"/>
                                          </p:val>
                                        </p:tav>
                                      </p:tavLst>
                                    </p:anim>
                                    <p:anim calcmode="lin" valueType="num">
                                      <p:cBhvr>
                                        <p:cTn id="26" dur="500" fill="hold"/>
                                        <p:tgtEl>
                                          <p:spTgt spid="7"/>
                                        </p:tgtEl>
                                        <p:attrNameLst>
                                          <p:attrName>ppt_h</p:attrName>
                                        </p:attrNameLst>
                                      </p:cBhvr>
                                      <p:tavLst>
                                        <p:tav tm="0">
                                          <p:val>
                                            <p:fltVal val="0"/>
                                          </p:val>
                                        </p:tav>
                                        <p:tav tm="100000">
                                          <p:val>
                                            <p:strVal val="#ppt_h"/>
                                          </p:val>
                                        </p:tav>
                                      </p:tavLst>
                                    </p:anim>
                                  </p:childTnLst>
                                </p:cTn>
                              </p:par>
                              <p:par>
                                <p:cTn id="27" presetID="6" presetClass="emph" presetSubtype="0" fill="hold" grpId="1" nodeType="withEffect">
                                  <p:stCondLst>
                                    <p:cond delay="0"/>
                                  </p:stCondLst>
                                  <p:childTnLst>
                                    <p:animScale>
                                      <p:cBhvr>
                                        <p:cTn id="28" dur="2000" fill="hold"/>
                                        <p:tgtEl>
                                          <p:spTgt spid="7"/>
                                        </p:tgtEl>
                                      </p:cBhvr>
                                      <p:by x="150000" y="150000"/>
                                    </p:animScale>
                                  </p:childTnLst>
                                </p:cTn>
                              </p:par>
                            </p:childTnLst>
                          </p:cTn>
                        </p:par>
                      </p:childTnLst>
                    </p:cTn>
                  </p:par>
                  <p:par>
                    <p:cTn id="29" fill="hold">
                      <p:stCondLst>
                        <p:cond delay="indefinite"/>
                      </p:stCondLst>
                      <p:childTnLst>
                        <p:par>
                          <p:cTn id="30" fill="hold">
                            <p:stCondLst>
                              <p:cond delay="0"/>
                            </p:stCondLst>
                            <p:childTnLst>
                              <p:par>
                                <p:cTn id="31" presetID="22" presetClass="entr" presetSubtype="4" fill="hold" nodeType="clickEffect">
                                  <p:stCondLst>
                                    <p:cond delay="0"/>
                                  </p:stCondLst>
                                  <p:childTnLst>
                                    <p:set>
                                      <p:cBhvr>
                                        <p:cTn id="32" dur="1" fill="hold">
                                          <p:stCondLst>
                                            <p:cond delay="0"/>
                                          </p:stCondLst>
                                        </p:cTn>
                                        <p:tgtEl>
                                          <p:spTgt spid="11">
                                            <p:txEl>
                                              <p:pRg st="0" end="0"/>
                                            </p:txEl>
                                          </p:spTgt>
                                        </p:tgtEl>
                                        <p:attrNameLst>
                                          <p:attrName>style.visibility</p:attrName>
                                        </p:attrNameLst>
                                      </p:cBhvr>
                                      <p:to>
                                        <p:strVal val="visible"/>
                                      </p:to>
                                    </p:set>
                                    <p:animEffect transition="in" filter="wipe(down)">
                                      <p:cBhvr>
                                        <p:cTn id="33" dur="500"/>
                                        <p:tgtEl>
                                          <p:spTgt spid="11">
                                            <p:txEl>
                                              <p:pRg st="0" end="0"/>
                                            </p:txEl>
                                          </p:spTgt>
                                        </p:tgtEl>
                                      </p:cBhvr>
                                    </p:animEffect>
                                  </p:childTnLst>
                                </p:cTn>
                              </p:par>
                            </p:childTnLst>
                          </p:cTn>
                        </p:par>
                        <p:par>
                          <p:cTn id="34" fill="hold">
                            <p:stCondLst>
                              <p:cond delay="500"/>
                            </p:stCondLst>
                            <p:childTnLst>
                              <p:par>
                                <p:cTn id="35" presetID="3" presetClass="entr" presetSubtype="1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blinds(horizontal)">
                                      <p:cBhvr>
                                        <p:cTn id="37" dur="500"/>
                                        <p:tgtEl>
                                          <p:spTgt spid="12"/>
                                        </p:tgtEl>
                                      </p:cBhvr>
                                    </p:animEffect>
                                  </p:childTnLst>
                                </p:cTn>
                              </p:par>
                            </p:childTnLst>
                          </p:cTn>
                        </p:par>
                        <p:par>
                          <p:cTn id="38" fill="hold">
                            <p:stCondLst>
                              <p:cond delay="1000"/>
                            </p:stCondLst>
                            <p:childTnLst>
                              <p:par>
                                <p:cTn id="39" presetID="6" presetClass="emph" presetSubtype="0" fill="hold" grpId="1" nodeType="afterEffect">
                                  <p:stCondLst>
                                    <p:cond delay="0"/>
                                  </p:stCondLst>
                                  <p:childTnLst>
                                    <p:animScale>
                                      <p:cBhvr>
                                        <p:cTn id="40" dur="2000" fill="hold"/>
                                        <p:tgtEl>
                                          <p:spTgt spid="12"/>
                                        </p:tgtEl>
                                      </p:cBhvr>
                                      <p:by x="150000" y="150000"/>
                                    </p:animScale>
                                  </p:childTnLst>
                                </p:cTn>
                              </p:par>
                            </p:childTnLst>
                          </p:cTn>
                        </p:par>
                      </p:childTnLst>
                    </p:cTn>
                  </p:par>
                  <p:par>
                    <p:cTn id="41" fill="hold">
                      <p:stCondLst>
                        <p:cond delay="indefinite"/>
                      </p:stCondLst>
                      <p:childTnLst>
                        <p:par>
                          <p:cTn id="42" fill="hold">
                            <p:stCondLst>
                              <p:cond delay="0"/>
                            </p:stCondLst>
                            <p:childTnLst>
                              <p:par>
                                <p:cTn id="43" presetID="22" presetClass="entr" presetSubtype="4" fill="hold" grpId="0" nodeType="click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wipe(down)">
                                      <p:cBhvr>
                                        <p:cTn id="45" dur="500"/>
                                        <p:tgtEl>
                                          <p:spTgt spid="13"/>
                                        </p:tgtEl>
                                      </p:cBhvr>
                                    </p:animEffect>
                                  </p:childTnLst>
                                </p:cTn>
                              </p:par>
                            </p:childTnLst>
                          </p:cTn>
                        </p:par>
                        <p:par>
                          <p:cTn id="46" fill="hold">
                            <p:stCondLst>
                              <p:cond delay="500"/>
                            </p:stCondLst>
                            <p:childTnLst>
                              <p:par>
                                <p:cTn id="47" presetID="22" presetClass="entr" presetSubtype="4" fill="hold" grpId="0" nodeType="afterEffect">
                                  <p:stCondLst>
                                    <p:cond delay="0"/>
                                  </p:stCondLst>
                                  <p:childTnLst>
                                    <p:set>
                                      <p:cBhvr>
                                        <p:cTn id="48" dur="1" fill="hold">
                                          <p:stCondLst>
                                            <p:cond delay="0"/>
                                          </p:stCondLst>
                                        </p:cTn>
                                        <p:tgtEl>
                                          <p:spTgt spid="14"/>
                                        </p:tgtEl>
                                        <p:attrNameLst>
                                          <p:attrName>style.visibility</p:attrName>
                                        </p:attrNameLst>
                                      </p:cBhvr>
                                      <p:to>
                                        <p:strVal val="visible"/>
                                      </p:to>
                                    </p:set>
                                    <p:animEffect transition="in" filter="wipe(down)">
                                      <p:cBhvr>
                                        <p:cTn id="49" dur="500"/>
                                        <p:tgtEl>
                                          <p:spTgt spid="14"/>
                                        </p:tgtEl>
                                      </p:cBhvr>
                                    </p:animEffect>
                                  </p:childTnLst>
                                </p:cTn>
                              </p:par>
                            </p:childTnLst>
                          </p:cTn>
                        </p:par>
                        <p:par>
                          <p:cTn id="50" fill="hold">
                            <p:stCondLst>
                              <p:cond delay="1000"/>
                            </p:stCondLst>
                            <p:childTnLst>
                              <p:par>
                                <p:cTn id="51" presetID="6" presetClass="emph" presetSubtype="0" fill="hold" grpId="1" nodeType="afterEffect">
                                  <p:stCondLst>
                                    <p:cond delay="0"/>
                                  </p:stCondLst>
                                  <p:childTnLst>
                                    <p:animScale>
                                      <p:cBhvr>
                                        <p:cTn id="52" dur="2000" fill="hold"/>
                                        <p:tgtEl>
                                          <p:spTgt spid="14"/>
                                        </p:tgtEl>
                                      </p:cBhvr>
                                      <p:by x="150000" y="150000"/>
                                    </p:animScale>
                                  </p:childTnLst>
                                </p:cTn>
                              </p:par>
                            </p:childTnLst>
                          </p:cTn>
                        </p:par>
                      </p:childTnLst>
                    </p:cTn>
                  </p:par>
                  <p:par>
                    <p:cTn id="53" fill="hold">
                      <p:stCondLst>
                        <p:cond delay="indefinite"/>
                      </p:stCondLst>
                      <p:childTnLst>
                        <p:par>
                          <p:cTn id="54" fill="hold">
                            <p:stCondLst>
                              <p:cond delay="0"/>
                            </p:stCondLst>
                            <p:childTnLst>
                              <p:par>
                                <p:cTn id="55" presetID="22" presetClass="entr" presetSubtype="4" fill="hold" grpId="0" nodeType="clickEffect">
                                  <p:stCondLst>
                                    <p:cond delay="0"/>
                                  </p:stCondLst>
                                  <p:childTnLst>
                                    <p:set>
                                      <p:cBhvr>
                                        <p:cTn id="56" dur="1" fill="hold">
                                          <p:stCondLst>
                                            <p:cond delay="0"/>
                                          </p:stCondLst>
                                        </p:cTn>
                                        <p:tgtEl>
                                          <p:spTgt spid="15"/>
                                        </p:tgtEl>
                                        <p:attrNameLst>
                                          <p:attrName>style.visibility</p:attrName>
                                        </p:attrNameLst>
                                      </p:cBhvr>
                                      <p:to>
                                        <p:strVal val="visible"/>
                                      </p:to>
                                    </p:set>
                                    <p:animEffect transition="in" filter="wipe(down)">
                                      <p:cBhvr>
                                        <p:cTn id="57" dur="500"/>
                                        <p:tgtEl>
                                          <p:spTgt spid="15"/>
                                        </p:tgtEl>
                                      </p:cBhvr>
                                    </p:animEffect>
                                  </p:childTnLst>
                                </p:cTn>
                              </p:par>
                            </p:childTnLst>
                          </p:cTn>
                        </p:par>
                        <p:par>
                          <p:cTn id="58" fill="hold">
                            <p:stCondLst>
                              <p:cond delay="500"/>
                            </p:stCondLst>
                            <p:childTnLst>
                              <p:par>
                                <p:cTn id="59" presetID="22" presetClass="entr" presetSubtype="4" fill="hold" grpId="0" nodeType="afterEffect">
                                  <p:stCondLst>
                                    <p:cond delay="0"/>
                                  </p:stCondLst>
                                  <p:childTnLst>
                                    <p:set>
                                      <p:cBhvr>
                                        <p:cTn id="60" dur="1" fill="hold">
                                          <p:stCondLst>
                                            <p:cond delay="0"/>
                                          </p:stCondLst>
                                        </p:cTn>
                                        <p:tgtEl>
                                          <p:spTgt spid="16"/>
                                        </p:tgtEl>
                                        <p:attrNameLst>
                                          <p:attrName>style.visibility</p:attrName>
                                        </p:attrNameLst>
                                      </p:cBhvr>
                                      <p:to>
                                        <p:strVal val="visible"/>
                                      </p:to>
                                    </p:set>
                                    <p:animEffect transition="in" filter="wipe(down)">
                                      <p:cBhvr>
                                        <p:cTn id="61" dur="500"/>
                                        <p:tgtEl>
                                          <p:spTgt spid="16"/>
                                        </p:tgtEl>
                                      </p:cBhvr>
                                    </p:animEffect>
                                  </p:childTnLst>
                                </p:cTn>
                              </p:par>
                            </p:childTnLst>
                          </p:cTn>
                        </p:par>
                        <p:par>
                          <p:cTn id="62" fill="hold">
                            <p:stCondLst>
                              <p:cond delay="1000"/>
                            </p:stCondLst>
                            <p:childTnLst>
                              <p:par>
                                <p:cTn id="63" presetID="6" presetClass="emph" presetSubtype="0" fill="hold" grpId="1" nodeType="afterEffect">
                                  <p:stCondLst>
                                    <p:cond delay="0"/>
                                  </p:stCondLst>
                                  <p:childTnLst>
                                    <p:animScale>
                                      <p:cBhvr>
                                        <p:cTn id="64" dur="2000" fill="hold"/>
                                        <p:tgtEl>
                                          <p:spTgt spid="16"/>
                                        </p:tgtEl>
                                      </p:cBhvr>
                                      <p:by x="150000" y="150000"/>
                                    </p:animScale>
                                  </p:childTnLst>
                                </p:cTn>
                              </p:par>
                            </p:childTnLst>
                          </p:cTn>
                        </p:par>
                      </p:childTnLst>
                    </p:cTn>
                  </p:par>
                  <p:par>
                    <p:cTn id="65" fill="hold">
                      <p:stCondLst>
                        <p:cond delay="indefinite"/>
                      </p:stCondLst>
                      <p:childTnLst>
                        <p:par>
                          <p:cTn id="66" fill="hold">
                            <p:stCondLst>
                              <p:cond delay="0"/>
                            </p:stCondLst>
                            <p:childTnLst>
                              <p:par>
                                <p:cTn id="67" presetID="22" presetClass="entr" presetSubtype="4" fill="hold" nodeType="clickEffect">
                                  <p:stCondLst>
                                    <p:cond delay="0"/>
                                  </p:stCondLst>
                                  <p:childTnLst>
                                    <p:set>
                                      <p:cBhvr>
                                        <p:cTn id="68" dur="1" fill="hold">
                                          <p:stCondLst>
                                            <p:cond delay="0"/>
                                          </p:stCondLst>
                                        </p:cTn>
                                        <p:tgtEl>
                                          <p:spTgt spid="17">
                                            <p:txEl>
                                              <p:pRg st="0" end="0"/>
                                            </p:txEl>
                                          </p:spTgt>
                                        </p:tgtEl>
                                        <p:attrNameLst>
                                          <p:attrName>style.visibility</p:attrName>
                                        </p:attrNameLst>
                                      </p:cBhvr>
                                      <p:to>
                                        <p:strVal val="visible"/>
                                      </p:to>
                                    </p:set>
                                    <p:animEffect transition="in" filter="wipe(down)">
                                      <p:cBhvr>
                                        <p:cTn id="69" dur="500"/>
                                        <p:tgtEl>
                                          <p:spTgt spid="17">
                                            <p:txEl>
                                              <p:pRg st="0" end="0"/>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22" presetClass="entr" presetSubtype="4" fill="hold" grpId="0" nodeType="clickEffect">
                                  <p:stCondLst>
                                    <p:cond delay="0"/>
                                  </p:stCondLst>
                                  <p:childTnLst>
                                    <p:set>
                                      <p:cBhvr>
                                        <p:cTn id="73" dur="1" fill="hold">
                                          <p:stCondLst>
                                            <p:cond delay="0"/>
                                          </p:stCondLst>
                                        </p:cTn>
                                        <p:tgtEl>
                                          <p:spTgt spid="18"/>
                                        </p:tgtEl>
                                        <p:attrNameLst>
                                          <p:attrName>style.visibility</p:attrName>
                                        </p:attrNameLst>
                                      </p:cBhvr>
                                      <p:to>
                                        <p:strVal val="visible"/>
                                      </p:to>
                                    </p:set>
                                    <p:animEffect transition="in" filter="wipe(down)">
                                      <p:cBhvr>
                                        <p:cTn id="74"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5" grpId="1"/>
      <p:bldP spid="6" grpId="0"/>
      <p:bldP spid="7" grpId="0"/>
      <p:bldP spid="7" grpId="1"/>
      <p:bldP spid="12" grpId="0"/>
      <p:bldP spid="12" grpId="1"/>
      <p:bldP spid="13" grpId="0"/>
      <p:bldP spid="14" grpId="0"/>
      <p:bldP spid="14" grpId="1"/>
      <p:bldP spid="15" grpId="0"/>
      <p:bldP spid="16" grpId="0"/>
      <p:bldP spid="16" grpId="1"/>
      <p:bldP spid="1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482" name="Picture 2" descr="http://www.origins.org.ua/pictures/sist_krov_2.jpg"/>
          <p:cNvPicPr>
            <a:picLocks noChangeAspect="1" noChangeArrowheads="1"/>
          </p:cNvPicPr>
          <p:nvPr/>
        </p:nvPicPr>
        <p:blipFill>
          <a:blip r:embed="rId3" cstate="print"/>
          <a:srcRect t="3479" r="8630" b="7323"/>
          <a:stretch>
            <a:fillRect/>
          </a:stretch>
        </p:blipFill>
        <p:spPr bwMode="auto">
          <a:xfrm>
            <a:off x="0" y="3060700"/>
            <a:ext cx="2643188" cy="3797300"/>
          </a:xfrm>
          <a:prstGeom prst="rect">
            <a:avLst/>
          </a:prstGeom>
          <a:noFill/>
          <a:ln w="9525">
            <a:noFill/>
            <a:miter lim="800000"/>
            <a:headEnd/>
            <a:tailEnd/>
          </a:ln>
        </p:spPr>
      </p:pic>
      <p:sp>
        <p:nvSpPr>
          <p:cNvPr id="3" name="Содержимое 2"/>
          <p:cNvSpPr>
            <a:spLocks noGrp="1"/>
          </p:cNvSpPr>
          <p:nvPr>
            <p:ph idx="1"/>
          </p:nvPr>
        </p:nvSpPr>
        <p:spPr>
          <a:xfrm>
            <a:off x="1143000" y="142875"/>
            <a:ext cx="8001000" cy="6715125"/>
          </a:xfrm>
        </p:spPr>
        <p:txBody>
          <a:bodyPr>
            <a:normAutofit fontScale="25000" lnSpcReduction="20000"/>
          </a:bodyPr>
          <a:lstStyle/>
          <a:p>
            <a:pPr>
              <a:buNone/>
            </a:pPr>
            <a:r>
              <a:rPr lang="en-US" sz="9600" b="1" dirty="0" smtClean="0">
                <a:solidFill>
                  <a:srgbClr val="FF0000"/>
                </a:solidFill>
              </a:rPr>
              <a:t>  </a:t>
            </a:r>
            <a:r>
              <a:rPr lang="ru-RU" sz="14400" b="1" u="sng" dirty="0" smtClean="0"/>
              <a:t>Введение в тему</a:t>
            </a:r>
            <a:r>
              <a:rPr lang="en-US" sz="14400" b="1" u="sng" dirty="0" smtClean="0"/>
              <a:t>                              </a:t>
            </a:r>
            <a:endParaRPr lang="ru-RU" sz="14400" b="1" u="sng" dirty="0" smtClean="0"/>
          </a:p>
          <a:p>
            <a:pPr>
              <a:buNone/>
            </a:pPr>
            <a:endParaRPr lang="ru-RU" sz="9600" b="1" dirty="0" smtClean="0">
              <a:solidFill>
                <a:srgbClr val="FF0000"/>
              </a:solidFill>
            </a:endParaRPr>
          </a:p>
          <a:p>
            <a:pPr>
              <a:buNone/>
            </a:pPr>
            <a:r>
              <a:rPr lang="en-US" sz="9600" b="1" dirty="0" smtClean="0">
                <a:solidFill>
                  <a:srgbClr val="FF0000"/>
                </a:solidFill>
              </a:rPr>
              <a:t> </a:t>
            </a:r>
            <a:r>
              <a:rPr lang="ru-RU" sz="9600" b="1" dirty="0" smtClean="0">
                <a:solidFill>
                  <a:srgbClr val="FF0000"/>
                </a:solidFill>
              </a:rPr>
              <a:t>Что </a:t>
            </a:r>
            <a:r>
              <a:rPr lang="ru-RU" sz="9600" b="1" dirty="0">
                <a:solidFill>
                  <a:srgbClr val="FF0000"/>
                </a:solidFill>
              </a:rPr>
              <a:t>же такое сердце?</a:t>
            </a:r>
          </a:p>
          <a:p>
            <a:pPr>
              <a:buNone/>
            </a:pPr>
            <a:r>
              <a:rPr lang="ru-RU" sz="9600" dirty="0"/>
              <a:t>Греки полагали, что сердце – вместилище духа.</a:t>
            </a:r>
          </a:p>
          <a:p>
            <a:pPr>
              <a:buNone/>
            </a:pPr>
            <a:r>
              <a:rPr lang="ru-RU" sz="9600" dirty="0"/>
              <a:t>Китайцы верили, что оно – сосредоточение счастья.</a:t>
            </a:r>
          </a:p>
          <a:p>
            <a:pPr>
              <a:buNone/>
            </a:pPr>
            <a:r>
              <a:rPr lang="ru-RU" sz="9600" dirty="0"/>
              <a:t>А египтяне полагали, что эмоции и интеллект – рождаются в </a:t>
            </a:r>
            <a:r>
              <a:rPr lang="ru-RU" sz="9600" dirty="0" smtClean="0"/>
              <a:t>сердце</a:t>
            </a:r>
            <a:endParaRPr lang="en-US" sz="9600" dirty="0" smtClean="0"/>
          </a:p>
          <a:p>
            <a:endParaRPr lang="en-US" sz="9600" b="1" i="1" dirty="0">
              <a:solidFill>
                <a:srgbClr val="FF0000"/>
              </a:solidFill>
            </a:endParaRPr>
          </a:p>
          <a:p>
            <a:pPr>
              <a:buNone/>
            </a:pPr>
            <a:r>
              <a:rPr lang="ru-RU" sz="9600" b="1" i="1" dirty="0" smtClean="0">
                <a:solidFill>
                  <a:srgbClr val="FF0000"/>
                </a:solidFill>
              </a:rPr>
              <a:t>Что такое сердце?</a:t>
            </a:r>
            <a:endParaRPr lang="ru-RU" sz="9600" b="1" dirty="0" smtClean="0">
              <a:solidFill>
                <a:srgbClr val="FF0000"/>
              </a:solidFill>
            </a:endParaRPr>
          </a:p>
          <a:p>
            <a:pPr marL="274320" indent="-274320" algn="ctr" eaLnBrk="1" fontAlgn="auto" hangingPunct="1">
              <a:spcAft>
                <a:spcPts val="0"/>
              </a:spcAft>
              <a:buFont typeface="Wingdings"/>
              <a:buNone/>
              <a:defRPr/>
            </a:pPr>
            <a:r>
              <a:rPr lang="ru-RU" sz="9600" b="1" i="1" dirty="0" smtClean="0"/>
              <a:t>Камень твердый?</a:t>
            </a:r>
            <a:endParaRPr lang="ru-RU" sz="9600" b="1" dirty="0" smtClean="0"/>
          </a:p>
          <a:p>
            <a:pPr marL="274320" indent="-274320" algn="ctr" eaLnBrk="1" fontAlgn="auto" hangingPunct="1">
              <a:spcAft>
                <a:spcPts val="0"/>
              </a:spcAft>
              <a:buFont typeface="Wingdings"/>
              <a:buNone/>
              <a:defRPr/>
            </a:pPr>
            <a:r>
              <a:rPr lang="ru-RU" sz="9600" b="1" i="1" dirty="0" smtClean="0">
                <a:solidFill>
                  <a:srgbClr val="FF0000"/>
                </a:solidFill>
              </a:rPr>
              <a:t>Яблоко с багрово-красной кожей?</a:t>
            </a:r>
            <a:endParaRPr lang="ru-RU" sz="9600" b="1" dirty="0" smtClean="0">
              <a:solidFill>
                <a:srgbClr val="FF0000"/>
              </a:solidFill>
            </a:endParaRPr>
          </a:p>
          <a:p>
            <a:pPr marL="274320" indent="-274320" algn="ctr" eaLnBrk="1" fontAlgn="auto" hangingPunct="1">
              <a:spcAft>
                <a:spcPts val="0"/>
              </a:spcAft>
              <a:buFont typeface="Wingdings"/>
              <a:buNone/>
              <a:defRPr/>
            </a:pPr>
            <a:r>
              <a:rPr lang="ru-RU" sz="9600" b="1" i="1" dirty="0" smtClean="0"/>
              <a:t>Может быть, меж ребер и аортой</a:t>
            </a:r>
            <a:endParaRPr lang="ru-RU" sz="9600" b="1" dirty="0" smtClean="0"/>
          </a:p>
          <a:p>
            <a:pPr marL="274320" indent="-274320" algn="ctr" eaLnBrk="1" fontAlgn="auto" hangingPunct="1">
              <a:spcAft>
                <a:spcPts val="0"/>
              </a:spcAft>
              <a:buFont typeface="Wingdings"/>
              <a:buNone/>
              <a:defRPr/>
            </a:pPr>
            <a:r>
              <a:rPr lang="ru-RU" sz="9600" b="1" i="1" dirty="0" smtClean="0">
                <a:solidFill>
                  <a:srgbClr val="FF0000"/>
                </a:solidFill>
              </a:rPr>
              <a:t>Бьется шар, на шар земной похожий?</a:t>
            </a:r>
            <a:endParaRPr lang="ru-RU" sz="9600" b="1" dirty="0" smtClean="0">
              <a:solidFill>
                <a:srgbClr val="FF0000"/>
              </a:solidFill>
            </a:endParaRPr>
          </a:p>
          <a:p>
            <a:pPr marL="274320" indent="-274320" algn="ctr" eaLnBrk="1" fontAlgn="auto" hangingPunct="1">
              <a:spcAft>
                <a:spcPts val="0"/>
              </a:spcAft>
              <a:buFont typeface="Wingdings"/>
              <a:buNone/>
              <a:defRPr/>
            </a:pPr>
            <a:r>
              <a:rPr lang="ru-RU" sz="9600" b="1" i="1" dirty="0" smtClean="0"/>
              <a:t>Так или иначе, все земное</a:t>
            </a:r>
            <a:endParaRPr lang="ru-RU" sz="9600" b="1" dirty="0" smtClean="0"/>
          </a:p>
          <a:p>
            <a:pPr marL="274320" indent="-274320" algn="ctr" eaLnBrk="1" fontAlgn="auto" hangingPunct="1">
              <a:spcAft>
                <a:spcPts val="0"/>
              </a:spcAft>
              <a:buFont typeface="Wingdings"/>
              <a:buNone/>
              <a:defRPr/>
            </a:pPr>
            <a:r>
              <a:rPr lang="ru-RU" sz="9600" b="1" i="1" dirty="0" smtClean="0">
                <a:solidFill>
                  <a:srgbClr val="FF0000"/>
                </a:solidFill>
              </a:rPr>
              <a:t>Умещается в его пределы,</a:t>
            </a:r>
            <a:endParaRPr lang="ru-RU" sz="9600" b="1" dirty="0" smtClean="0">
              <a:solidFill>
                <a:srgbClr val="FF0000"/>
              </a:solidFill>
            </a:endParaRPr>
          </a:p>
          <a:p>
            <a:pPr marL="274320" indent="-274320" algn="ctr" eaLnBrk="1" fontAlgn="auto" hangingPunct="1">
              <a:spcAft>
                <a:spcPts val="0"/>
              </a:spcAft>
              <a:buFont typeface="Wingdings"/>
              <a:buNone/>
              <a:defRPr/>
            </a:pPr>
            <a:r>
              <a:rPr lang="ru-RU" sz="9600" b="1" i="1" dirty="0" smtClean="0"/>
              <a:t>Потому что нет ему покоя,</a:t>
            </a:r>
            <a:endParaRPr lang="ru-RU" sz="9600" b="1" dirty="0" smtClean="0"/>
          </a:p>
          <a:p>
            <a:pPr marL="274320" indent="-274320" algn="ctr" eaLnBrk="1" fontAlgn="auto" hangingPunct="1">
              <a:spcAft>
                <a:spcPts val="0"/>
              </a:spcAft>
              <a:buFont typeface="Wingdings"/>
              <a:buNone/>
              <a:defRPr/>
            </a:pPr>
            <a:r>
              <a:rPr lang="ru-RU" sz="9600" b="1" i="1" dirty="0" smtClean="0">
                <a:solidFill>
                  <a:srgbClr val="FF0000"/>
                </a:solidFill>
              </a:rPr>
              <a:t>До всего есть дело.                 </a:t>
            </a:r>
            <a:endParaRPr lang="ru-RU" sz="9600" b="1" dirty="0" smtClean="0">
              <a:solidFill>
                <a:srgbClr val="FF0000"/>
              </a:solidFill>
            </a:endParaRPr>
          </a:p>
          <a:p>
            <a:pPr marL="274320" indent="-274320" algn="r" eaLnBrk="1" fontAlgn="auto" hangingPunct="1">
              <a:spcAft>
                <a:spcPts val="0"/>
              </a:spcAft>
              <a:buFont typeface="Wingdings"/>
              <a:buNone/>
              <a:defRPr/>
            </a:pPr>
            <a:r>
              <a:rPr lang="ru-RU" sz="6400" i="1" dirty="0" smtClean="0"/>
              <a:t>  Э. Межелайтис</a:t>
            </a:r>
            <a:endParaRPr lang="ru-RU" sz="6400" dirty="0" smtClean="0"/>
          </a:p>
          <a:p>
            <a:pPr marL="274320" indent="-274320" eaLnBrk="1" fontAlgn="auto" hangingPunct="1">
              <a:spcAft>
                <a:spcPts val="0"/>
              </a:spcAft>
              <a:buFont typeface="Wingdings"/>
              <a:buChar char=""/>
              <a:defRPr/>
            </a:pPr>
            <a:endParaRPr lang="ru-RU" dirty="0"/>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anim calcmode="lin" valueType="num">
                                      <p:cBhvr>
                                        <p:cTn id="7" dur="1000" fill="hold"/>
                                        <p:tgtEl>
                                          <p:spTgt spid="3">
                                            <p:txEl>
                                              <p:pRg st="2" end="2"/>
                                            </p:txEl>
                                          </p:spTgt>
                                        </p:tgtEl>
                                        <p:attrNameLst>
                                          <p:attrName>ppt_w</p:attrName>
                                        </p:attrNameLst>
                                      </p:cBhvr>
                                      <p:tavLst>
                                        <p:tav tm="0">
                                          <p:val>
                                            <p:fltVal val="0"/>
                                          </p:val>
                                        </p:tav>
                                        <p:tav tm="100000">
                                          <p:val>
                                            <p:strVal val="#ppt_w"/>
                                          </p:val>
                                        </p:tav>
                                      </p:tavLst>
                                    </p:anim>
                                    <p:anim calcmode="lin" valueType="num">
                                      <p:cBhvr>
                                        <p:cTn id="8" dur="1000" fill="hold"/>
                                        <p:tgtEl>
                                          <p:spTgt spid="3">
                                            <p:txEl>
                                              <p:pRg st="2" end="2"/>
                                            </p:txEl>
                                          </p:spTgt>
                                        </p:tgtEl>
                                        <p:attrNameLst>
                                          <p:attrName>ppt_h</p:attrName>
                                        </p:attrNameLst>
                                      </p:cBhvr>
                                      <p:tavLst>
                                        <p:tav tm="0">
                                          <p:val>
                                            <p:fltVal val="0"/>
                                          </p:val>
                                        </p:tav>
                                        <p:tav tm="100000">
                                          <p:val>
                                            <p:strVal val="#ppt_h"/>
                                          </p:val>
                                        </p:tav>
                                      </p:tavLst>
                                    </p:anim>
                                  </p:childTnLst>
                                </p:cTn>
                              </p:par>
                            </p:childTnLst>
                          </p:cTn>
                        </p:par>
                      </p:childTnLst>
                    </p:cTn>
                  </p:par>
                  <p:par>
                    <p:cTn id="9" fill="hold">
                      <p:stCondLst>
                        <p:cond delay="indefinite"/>
                      </p:stCondLst>
                      <p:childTnLst>
                        <p:par>
                          <p:cTn id="10" fill="hold">
                            <p:stCondLst>
                              <p:cond delay="0"/>
                            </p:stCondLst>
                            <p:childTnLst>
                              <p:par>
                                <p:cTn id="11" presetID="23" presetClass="entr" presetSubtype="16" fill="hold" nodeType="clickEffect">
                                  <p:stCondLst>
                                    <p:cond delay="0"/>
                                  </p:stCondLst>
                                  <p:childTnLst>
                                    <p:set>
                                      <p:cBhvr>
                                        <p:cTn id="12" dur="1" fill="hold">
                                          <p:stCondLst>
                                            <p:cond delay="0"/>
                                          </p:stCondLst>
                                        </p:cTn>
                                        <p:tgtEl>
                                          <p:spTgt spid="3">
                                            <p:txEl>
                                              <p:pRg st="3" end="3"/>
                                            </p:txEl>
                                          </p:spTgt>
                                        </p:tgtEl>
                                        <p:attrNameLst>
                                          <p:attrName>style.visibility</p:attrName>
                                        </p:attrNameLst>
                                      </p:cBhvr>
                                      <p:to>
                                        <p:strVal val="visible"/>
                                      </p:to>
                                    </p:set>
                                    <p:anim calcmode="lin" valueType="num">
                                      <p:cBhvr>
                                        <p:cTn id="13" dur="1000" fill="hold"/>
                                        <p:tgtEl>
                                          <p:spTgt spid="3">
                                            <p:txEl>
                                              <p:pRg st="3" end="3"/>
                                            </p:txEl>
                                          </p:spTgt>
                                        </p:tgtEl>
                                        <p:attrNameLst>
                                          <p:attrName>ppt_w</p:attrName>
                                        </p:attrNameLst>
                                      </p:cBhvr>
                                      <p:tavLst>
                                        <p:tav tm="0">
                                          <p:val>
                                            <p:fltVal val="0"/>
                                          </p:val>
                                        </p:tav>
                                        <p:tav tm="100000">
                                          <p:val>
                                            <p:strVal val="#ppt_w"/>
                                          </p:val>
                                        </p:tav>
                                      </p:tavLst>
                                    </p:anim>
                                    <p:anim calcmode="lin" valueType="num">
                                      <p:cBhvr>
                                        <p:cTn id="14" dur="1000" fill="hold"/>
                                        <p:tgtEl>
                                          <p:spTgt spid="3">
                                            <p:txEl>
                                              <p:pRg st="3" end="3"/>
                                            </p:txEl>
                                          </p:spTgt>
                                        </p:tgtEl>
                                        <p:attrNameLst>
                                          <p:attrName>ppt_h</p:attrName>
                                        </p:attrNameLst>
                                      </p:cBhvr>
                                      <p:tavLst>
                                        <p:tav tm="0">
                                          <p:val>
                                            <p:fltVal val="0"/>
                                          </p:val>
                                        </p:tav>
                                        <p:tav tm="100000">
                                          <p:val>
                                            <p:strVal val="#ppt_h"/>
                                          </p:val>
                                        </p:tav>
                                      </p:tavLst>
                                    </p:anim>
                                  </p:childTnLst>
                                </p:cTn>
                              </p:par>
                            </p:childTnLst>
                          </p:cTn>
                        </p:par>
                      </p:childTnLst>
                    </p:cTn>
                  </p:par>
                  <p:par>
                    <p:cTn id="15" fill="hold">
                      <p:stCondLst>
                        <p:cond delay="indefinite"/>
                      </p:stCondLst>
                      <p:childTnLst>
                        <p:par>
                          <p:cTn id="16" fill="hold">
                            <p:stCondLst>
                              <p:cond delay="0"/>
                            </p:stCondLst>
                            <p:childTnLst>
                              <p:par>
                                <p:cTn id="17" presetID="23" presetClass="entr" presetSubtype="16"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 calcmode="lin" valueType="num">
                                      <p:cBhvr>
                                        <p:cTn id="19" dur="1000" fill="hold"/>
                                        <p:tgtEl>
                                          <p:spTgt spid="3">
                                            <p:txEl>
                                              <p:pRg st="4" end="4"/>
                                            </p:txEl>
                                          </p:spTgt>
                                        </p:tgtEl>
                                        <p:attrNameLst>
                                          <p:attrName>ppt_w</p:attrName>
                                        </p:attrNameLst>
                                      </p:cBhvr>
                                      <p:tavLst>
                                        <p:tav tm="0">
                                          <p:val>
                                            <p:fltVal val="0"/>
                                          </p:val>
                                        </p:tav>
                                        <p:tav tm="100000">
                                          <p:val>
                                            <p:strVal val="#ppt_w"/>
                                          </p:val>
                                        </p:tav>
                                      </p:tavLst>
                                    </p:anim>
                                    <p:anim calcmode="lin" valueType="num">
                                      <p:cBhvr>
                                        <p:cTn id="20" dur="1000" fill="hold"/>
                                        <p:tgtEl>
                                          <p:spTgt spid="3">
                                            <p:txEl>
                                              <p:pRg st="4" end="4"/>
                                            </p:txEl>
                                          </p:spTgt>
                                        </p:tgtEl>
                                        <p:attrNameLst>
                                          <p:attrName>ppt_h</p:attrName>
                                        </p:attrNameLst>
                                      </p:cBhvr>
                                      <p:tavLst>
                                        <p:tav tm="0">
                                          <p:val>
                                            <p:fltVal val="0"/>
                                          </p:val>
                                        </p:tav>
                                        <p:tav tm="100000">
                                          <p:val>
                                            <p:strVal val="#ppt_h"/>
                                          </p:val>
                                        </p:tav>
                                      </p:tavLst>
                                    </p:anim>
                                  </p:childTnLst>
                                </p:cTn>
                              </p:par>
                            </p:childTnLst>
                          </p:cTn>
                        </p:par>
                      </p:childTnLst>
                    </p:cTn>
                  </p:par>
                  <p:par>
                    <p:cTn id="21" fill="hold">
                      <p:stCondLst>
                        <p:cond delay="indefinite"/>
                      </p:stCondLst>
                      <p:childTnLst>
                        <p:par>
                          <p:cTn id="22" fill="hold">
                            <p:stCondLst>
                              <p:cond delay="0"/>
                            </p:stCondLst>
                            <p:childTnLst>
                              <p:par>
                                <p:cTn id="23" presetID="23" presetClass="entr" presetSubtype="16" fill="hold"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anim calcmode="lin" valueType="num">
                                      <p:cBhvr>
                                        <p:cTn id="25" dur="1000" fill="hold"/>
                                        <p:tgtEl>
                                          <p:spTgt spid="3">
                                            <p:txEl>
                                              <p:pRg st="5" end="5"/>
                                            </p:txEl>
                                          </p:spTgt>
                                        </p:tgtEl>
                                        <p:attrNameLst>
                                          <p:attrName>ppt_w</p:attrName>
                                        </p:attrNameLst>
                                      </p:cBhvr>
                                      <p:tavLst>
                                        <p:tav tm="0">
                                          <p:val>
                                            <p:fltVal val="0"/>
                                          </p:val>
                                        </p:tav>
                                        <p:tav tm="100000">
                                          <p:val>
                                            <p:strVal val="#ppt_w"/>
                                          </p:val>
                                        </p:tav>
                                      </p:tavLst>
                                    </p:anim>
                                    <p:anim calcmode="lin" valueType="num">
                                      <p:cBhvr>
                                        <p:cTn id="26" dur="1000" fill="hold"/>
                                        <p:tgtEl>
                                          <p:spTgt spid="3">
                                            <p:txEl>
                                              <p:pRg st="5" end="5"/>
                                            </p:txEl>
                                          </p:spTgt>
                                        </p:tgtEl>
                                        <p:attrNameLst>
                                          <p:attrName>ppt_h</p:attrName>
                                        </p:attrNameLst>
                                      </p:cBhvr>
                                      <p:tavLst>
                                        <p:tav tm="0">
                                          <p:val>
                                            <p:fltVal val="0"/>
                                          </p:val>
                                        </p:tav>
                                        <p:tav tm="100000">
                                          <p:val>
                                            <p:strVal val="#ppt_h"/>
                                          </p:val>
                                        </p:tav>
                                      </p:tavLst>
                                    </p:anim>
                                  </p:childTnLst>
                                </p:cTn>
                              </p:par>
                            </p:childTnLst>
                          </p:cTn>
                        </p:par>
                      </p:childTnLst>
                    </p:cTn>
                  </p:par>
                  <p:par>
                    <p:cTn id="27" fill="hold">
                      <p:stCondLst>
                        <p:cond delay="indefinite"/>
                      </p:stCondLst>
                      <p:childTnLst>
                        <p:par>
                          <p:cTn id="28" fill="hold">
                            <p:stCondLst>
                              <p:cond delay="0"/>
                            </p:stCondLst>
                            <p:childTnLst>
                              <p:par>
                                <p:cTn id="29" presetID="23" presetClass="entr" presetSubtype="16"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anim calcmode="lin" valueType="num">
                                      <p:cBhvr>
                                        <p:cTn id="31" dur="1000" fill="hold"/>
                                        <p:tgtEl>
                                          <p:spTgt spid="3">
                                            <p:txEl>
                                              <p:pRg st="7" end="7"/>
                                            </p:txEl>
                                          </p:spTgt>
                                        </p:tgtEl>
                                        <p:attrNameLst>
                                          <p:attrName>ppt_w</p:attrName>
                                        </p:attrNameLst>
                                      </p:cBhvr>
                                      <p:tavLst>
                                        <p:tav tm="0">
                                          <p:val>
                                            <p:fltVal val="0"/>
                                          </p:val>
                                        </p:tav>
                                        <p:tav tm="100000">
                                          <p:val>
                                            <p:strVal val="#ppt_w"/>
                                          </p:val>
                                        </p:tav>
                                      </p:tavLst>
                                    </p:anim>
                                    <p:anim calcmode="lin" valueType="num">
                                      <p:cBhvr>
                                        <p:cTn id="32" dur="1000" fill="hold"/>
                                        <p:tgtEl>
                                          <p:spTgt spid="3">
                                            <p:txEl>
                                              <p:pRg st="7" end="7"/>
                                            </p:txEl>
                                          </p:spTgt>
                                        </p:tgtEl>
                                        <p:attrNameLst>
                                          <p:attrName>ppt_h</p:attrName>
                                        </p:attrNameLst>
                                      </p:cBhvr>
                                      <p:tavLst>
                                        <p:tav tm="0">
                                          <p:val>
                                            <p:fltVal val="0"/>
                                          </p:val>
                                        </p:tav>
                                        <p:tav tm="100000">
                                          <p:val>
                                            <p:strVal val="#ppt_h"/>
                                          </p:val>
                                        </p:tav>
                                      </p:tavLst>
                                    </p:anim>
                                  </p:childTnLst>
                                </p:cTn>
                              </p:par>
                            </p:childTnLst>
                          </p:cTn>
                        </p:par>
                        <p:par>
                          <p:cTn id="33" fill="hold">
                            <p:stCondLst>
                              <p:cond delay="1000"/>
                            </p:stCondLst>
                            <p:childTnLst>
                              <p:par>
                                <p:cTn id="34" presetID="23" presetClass="entr" presetSubtype="16" fill="hold" nodeType="afterEffect">
                                  <p:stCondLst>
                                    <p:cond delay="0"/>
                                  </p:stCondLst>
                                  <p:childTnLst>
                                    <p:set>
                                      <p:cBhvr>
                                        <p:cTn id="35" dur="1" fill="hold">
                                          <p:stCondLst>
                                            <p:cond delay="0"/>
                                          </p:stCondLst>
                                        </p:cTn>
                                        <p:tgtEl>
                                          <p:spTgt spid="3">
                                            <p:txEl>
                                              <p:pRg st="8" end="8"/>
                                            </p:txEl>
                                          </p:spTgt>
                                        </p:tgtEl>
                                        <p:attrNameLst>
                                          <p:attrName>style.visibility</p:attrName>
                                        </p:attrNameLst>
                                      </p:cBhvr>
                                      <p:to>
                                        <p:strVal val="visible"/>
                                      </p:to>
                                    </p:set>
                                    <p:anim calcmode="lin" valueType="num">
                                      <p:cBhvr>
                                        <p:cTn id="36" dur="500" fill="hold"/>
                                        <p:tgtEl>
                                          <p:spTgt spid="3">
                                            <p:txEl>
                                              <p:pRg st="8" end="8"/>
                                            </p:txEl>
                                          </p:spTgt>
                                        </p:tgtEl>
                                        <p:attrNameLst>
                                          <p:attrName>ppt_w</p:attrName>
                                        </p:attrNameLst>
                                      </p:cBhvr>
                                      <p:tavLst>
                                        <p:tav tm="0">
                                          <p:val>
                                            <p:fltVal val="0"/>
                                          </p:val>
                                        </p:tav>
                                        <p:tav tm="100000">
                                          <p:val>
                                            <p:strVal val="#ppt_w"/>
                                          </p:val>
                                        </p:tav>
                                      </p:tavLst>
                                    </p:anim>
                                    <p:anim calcmode="lin" valueType="num">
                                      <p:cBhvr>
                                        <p:cTn id="37" dur="500" fill="hold"/>
                                        <p:tgtEl>
                                          <p:spTgt spid="3">
                                            <p:txEl>
                                              <p:pRg st="8" end="8"/>
                                            </p:txEl>
                                          </p:spTgt>
                                        </p:tgtEl>
                                        <p:attrNameLst>
                                          <p:attrName>ppt_h</p:attrName>
                                        </p:attrNameLst>
                                      </p:cBhvr>
                                      <p:tavLst>
                                        <p:tav tm="0">
                                          <p:val>
                                            <p:fltVal val="0"/>
                                          </p:val>
                                        </p:tav>
                                        <p:tav tm="100000">
                                          <p:val>
                                            <p:strVal val="#ppt_h"/>
                                          </p:val>
                                        </p:tav>
                                      </p:tavLst>
                                    </p:anim>
                                  </p:childTnLst>
                                </p:cTn>
                              </p:par>
                            </p:childTnLst>
                          </p:cTn>
                        </p:par>
                        <p:par>
                          <p:cTn id="38" fill="hold">
                            <p:stCondLst>
                              <p:cond delay="1500"/>
                            </p:stCondLst>
                            <p:childTnLst>
                              <p:par>
                                <p:cTn id="39" presetID="23" presetClass="entr" presetSubtype="16" fill="hold" nodeType="afterEffect">
                                  <p:stCondLst>
                                    <p:cond delay="0"/>
                                  </p:stCondLst>
                                  <p:childTnLst>
                                    <p:set>
                                      <p:cBhvr>
                                        <p:cTn id="40" dur="1" fill="hold">
                                          <p:stCondLst>
                                            <p:cond delay="0"/>
                                          </p:stCondLst>
                                        </p:cTn>
                                        <p:tgtEl>
                                          <p:spTgt spid="3">
                                            <p:txEl>
                                              <p:pRg st="9" end="9"/>
                                            </p:txEl>
                                          </p:spTgt>
                                        </p:tgtEl>
                                        <p:attrNameLst>
                                          <p:attrName>style.visibility</p:attrName>
                                        </p:attrNameLst>
                                      </p:cBhvr>
                                      <p:to>
                                        <p:strVal val="visible"/>
                                      </p:to>
                                    </p:set>
                                    <p:anim calcmode="lin" valueType="num">
                                      <p:cBhvr>
                                        <p:cTn id="41" dur="500" fill="hold"/>
                                        <p:tgtEl>
                                          <p:spTgt spid="3">
                                            <p:txEl>
                                              <p:pRg st="9" end="9"/>
                                            </p:txEl>
                                          </p:spTgt>
                                        </p:tgtEl>
                                        <p:attrNameLst>
                                          <p:attrName>ppt_w</p:attrName>
                                        </p:attrNameLst>
                                      </p:cBhvr>
                                      <p:tavLst>
                                        <p:tav tm="0">
                                          <p:val>
                                            <p:fltVal val="0"/>
                                          </p:val>
                                        </p:tav>
                                        <p:tav tm="100000">
                                          <p:val>
                                            <p:strVal val="#ppt_w"/>
                                          </p:val>
                                        </p:tav>
                                      </p:tavLst>
                                    </p:anim>
                                    <p:anim calcmode="lin" valueType="num">
                                      <p:cBhvr>
                                        <p:cTn id="42" dur="500" fill="hold"/>
                                        <p:tgtEl>
                                          <p:spTgt spid="3">
                                            <p:txEl>
                                              <p:pRg st="9" end="9"/>
                                            </p:txEl>
                                          </p:spTgt>
                                        </p:tgtEl>
                                        <p:attrNameLst>
                                          <p:attrName>ppt_h</p:attrName>
                                        </p:attrNameLst>
                                      </p:cBhvr>
                                      <p:tavLst>
                                        <p:tav tm="0">
                                          <p:val>
                                            <p:fltVal val="0"/>
                                          </p:val>
                                        </p:tav>
                                        <p:tav tm="100000">
                                          <p:val>
                                            <p:strVal val="#ppt_h"/>
                                          </p:val>
                                        </p:tav>
                                      </p:tavLst>
                                    </p:anim>
                                  </p:childTnLst>
                                </p:cTn>
                              </p:par>
                            </p:childTnLst>
                          </p:cTn>
                        </p:par>
                        <p:par>
                          <p:cTn id="43" fill="hold">
                            <p:stCondLst>
                              <p:cond delay="2000"/>
                            </p:stCondLst>
                            <p:childTnLst>
                              <p:par>
                                <p:cTn id="44" presetID="23" presetClass="entr" presetSubtype="16" fill="hold" nodeType="afterEffect">
                                  <p:stCondLst>
                                    <p:cond delay="0"/>
                                  </p:stCondLst>
                                  <p:childTnLst>
                                    <p:set>
                                      <p:cBhvr>
                                        <p:cTn id="45" dur="1" fill="hold">
                                          <p:stCondLst>
                                            <p:cond delay="0"/>
                                          </p:stCondLst>
                                        </p:cTn>
                                        <p:tgtEl>
                                          <p:spTgt spid="3">
                                            <p:txEl>
                                              <p:pRg st="10" end="10"/>
                                            </p:txEl>
                                          </p:spTgt>
                                        </p:tgtEl>
                                        <p:attrNameLst>
                                          <p:attrName>style.visibility</p:attrName>
                                        </p:attrNameLst>
                                      </p:cBhvr>
                                      <p:to>
                                        <p:strVal val="visible"/>
                                      </p:to>
                                    </p:set>
                                    <p:anim calcmode="lin" valueType="num">
                                      <p:cBhvr>
                                        <p:cTn id="46" dur="500" fill="hold"/>
                                        <p:tgtEl>
                                          <p:spTgt spid="3">
                                            <p:txEl>
                                              <p:pRg st="10" end="10"/>
                                            </p:txEl>
                                          </p:spTgt>
                                        </p:tgtEl>
                                        <p:attrNameLst>
                                          <p:attrName>ppt_w</p:attrName>
                                        </p:attrNameLst>
                                      </p:cBhvr>
                                      <p:tavLst>
                                        <p:tav tm="0">
                                          <p:val>
                                            <p:fltVal val="0"/>
                                          </p:val>
                                        </p:tav>
                                        <p:tav tm="100000">
                                          <p:val>
                                            <p:strVal val="#ppt_w"/>
                                          </p:val>
                                        </p:tav>
                                      </p:tavLst>
                                    </p:anim>
                                    <p:anim calcmode="lin" valueType="num">
                                      <p:cBhvr>
                                        <p:cTn id="47" dur="500" fill="hold"/>
                                        <p:tgtEl>
                                          <p:spTgt spid="3">
                                            <p:txEl>
                                              <p:pRg st="10" end="10"/>
                                            </p:txEl>
                                          </p:spTgt>
                                        </p:tgtEl>
                                        <p:attrNameLst>
                                          <p:attrName>ppt_h</p:attrName>
                                        </p:attrNameLst>
                                      </p:cBhvr>
                                      <p:tavLst>
                                        <p:tav tm="0">
                                          <p:val>
                                            <p:fltVal val="0"/>
                                          </p:val>
                                        </p:tav>
                                        <p:tav tm="100000">
                                          <p:val>
                                            <p:strVal val="#ppt_h"/>
                                          </p:val>
                                        </p:tav>
                                      </p:tavLst>
                                    </p:anim>
                                  </p:childTnLst>
                                </p:cTn>
                              </p:par>
                            </p:childTnLst>
                          </p:cTn>
                        </p:par>
                        <p:par>
                          <p:cTn id="48" fill="hold">
                            <p:stCondLst>
                              <p:cond delay="2500"/>
                            </p:stCondLst>
                            <p:childTnLst>
                              <p:par>
                                <p:cTn id="49" presetID="23" presetClass="entr" presetSubtype="16" fill="hold" nodeType="afterEffect">
                                  <p:stCondLst>
                                    <p:cond delay="0"/>
                                  </p:stCondLst>
                                  <p:childTnLst>
                                    <p:set>
                                      <p:cBhvr>
                                        <p:cTn id="50" dur="1" fill="hold">
                                          <p:stCondLst>
                                            <p:cond delay="0"/>
                                          </p:stCondLst>
                                        </p:cTn>
                                        <p:tgtEl>
                                          <p:spTgt spid="3">
                                            <p:txEl>
                                              <p:pRg st="11" end="11"/>
                                            </p:txEl>
                                          </p:spTgt>
                                        </p:tgtEl>
                                        <p:attrNameLst>
                                          <p:attrName>style.visibility</p:attrName>
                                        </p:attrNameLst>
                                      </p:cBhvr>
                                      <p:to>
                                        <p:strVal val="visible"/>
                                      </p:to>
                                    </p:set>
                                    <p:anim calcmode="lin" valueType="num">
                                      <p:cBhvr>
                                        <p:cTn id="51" dur="500" fill="hold"/>
                                        <p:tgtEl>
                                          <p:spTgt spid="3">
                                            <p:txEl>
                                              <p:pRg st="11" end="11"/>
                                            </p:txEl>
                                          </p:spTgt>
                                        </p:tgtEl>
                                        <p:attrNameLst>
                                          <p:attrName>ppt_w</p:attrName>
                                        </p:attrNameLst>
                                      </p:cBhvr>
                                      <p:tavLst>
                                        <p:tav tm="0">
                                          <p:val>
                                            <p:fltVal val="0"/>
                                          </p:val>
                                        </p:tav>
                                        <p:tav tm="100000">
                                          <p:val>
                                            <p:strVal val="#ppt_w"/>
                                          </p:val>
                                        </p:tav>
                                      </p:tavLst>
                                    </p:anim>
                                    <p:anim calcmode="lin" valueType="num">
                                      <p:cBhvr>
                                        <p:cTn id="52" dur="500" fill="hold"/>
                                        <p:tgtEl>
                                          <p:spTgt spid="3">
                                            <p:txEl>
                                              <p:pRg st="11" end="11"/>
                                            </p:txEl>
                                          </p:spTgt>
                                        </p:tgtEl>
                                        <p:attrNameLst>
                                          <p:attrName>ppt_h</p:attrName>
                                        </p:attrNameLst>
                                      </p:cBhvr>
                                      <p:tavLst>
                                        <p:tav tm="0">
                                          <p:val>
                                            <p:fltVal val="0"/>
                                          </p:val>
                                        </p:tav>
                                        <p:tav tm="100000">
                                          <p:val>
                                            <p:strVal val="#ppt_h"/>
                                          </p:val>
                                        </p:tav>
                                      </p:tavLst>
                                    </p:anim>
                                  </p:childTnLst>
                                </p:cTn>
                              </p:par>
                            </p:childTnLst>
                          </p:cTn>
                        </p:par>
                        <p:par>
                          <p:cTn id="53" fill="hold">
                            <p:stCondLst>
                              <p:cond delay="3000"/>
                            </p:stCondLst>
                            <p:childTnLst>
                              <p:par>
                                <p:cTn id="54" presetID="23" presetClass="entr" presetSubtype="16" fill="hold" nodeType="afterEffect">
                                  <p:stCondLst>
                                    <p:cond delay="0"/>
                                  </p:stCondLst>
                                  <p:childTnLst>
                                    <p:set>
                                      <p:cBhvr>
                                        <p:cTn id="55" dur="1" fill="hold">
                                          <p:stCondLst>
                                            <p:cond delay="0"/>
                                          </p:stCondLst>
                                        </p:cTn>
                                        <p:tgtEl>
                                          <p:spTgt spid="3">
                                            <p:txEl>
                                              <p:pRg st="12" end="12"/>
                                            </p:txEl>
                                          </p:spTgt>
                                        </p:tgtEl>
                                        <p:attrNameLst>
                                          <p:attrName>style.visibility</p:attrName>
                                        </p:attrNameLst>
                                      </p:cBhvr>
                                      <p:to>
                                        <p:strVal val="visible"/>
                                      </p:to>
                                    </p:set>
                                    <p:anim calcmode="lin" valueType="num">
                                      <p:cBhvr>
                                        <p:cTn id="56" dur="500" fill="hold"/>
                                        <p:tgtEl>
                                          <p:spTgt spid="3">
                                            <p:txEl>
                                              <p:pRg st="12" end="12"/>
                                            </p:txEl>
                                          </p:spTgt>
                                        </p:tgtEl>
                                        <p:attrNameLst>
                                          <p:attrName>ppt_w</p:attrName>
                                        </p:attrNameLst>
                                      </p:cBhvr>
                                      <p:tavLst>
                                        <p:tav tm="0">
                                          <p:val>
                                            <p:fltVal val="0"/>
                                          </p:val>
                                        </p:tav>
                                        <p:tav tm="100000">
                                          <p:val>
                                            <p:strVal val="#ppt_w"/>
                                          </p:val>
                                        </p:tav>
                                      </p:tavLst>
                                    </p:anim>
                                    <p:anim calcmode="lin" valueType="num">
                                      <p:cBhvr>
                                        <p:cTn id="57" dur="500" fill="hold"/>
                                        <p:tgtEl>
                                          <p:spTgt spid="3">
                                            <p:txEl>
                                              <p:pRg st="12" end="12"/>
                                            </p:txEl>
                                          </p:spTgt>
                                        </p:tgtEl>
                                        <p:attrNameLst>
                                          <p:attrName>ppt_h</p:attrName>
                                        </p:attrNameLst>
                                      </p:cBhvr>
                                      <p:tavLst>
                                        <p:tav tm="0">
                                          <p:val>
                                            <p:fltVal val="0"/>
                                          </p:val>
                                        </p:tav>
                                        <p:tav tm="100000">
                                          <p:val>
                                            <p:strVal val="#ppt_h"/>
                                          </p:val>
                                        </p:tav>
                                      </p:tavLst>
                                    </p:anim>
                                  </p:childTnLst>
                                </p:cTn>
                              </p:par>
                            </p:childTnLst>
                          </p:cTn>
                        </p:par>
                        <p:par>
                          <p:cTn id="58" fill="hold">
                            <p:stCondLst>
                              <p:cond delay="3500"/>
                            </p:stCondLst>
                            <p:childTnLst>
                              <p:par>
                                <p:cTn id="59" presetID="23" presetClass="entr" presetSubtype="16" fill="hold" nodeType="afterEffect">
                                  <p:stCondLst>
                                    <p:cond delay="0"/>
                                  </p:stCondLst>
                                  <p:childTnLst>
                                    <p:set>
                                      <p:cBhvr>
                                        <p:cTn id="60" dur="1" fill="hold">
                                          <p:stCondLst>
                                            <p:cond delay="0"/>
                                          </p:stCondLst>
                                        </p:cTn>
                                        <p:tgtEl>
                                          <p:spTgt spid="3">
                                            <p:txEl>
                                              <p:pRg st="13" end="13"/>
                                            </p:txEl>
                                          </p:spTgt>
                                        </p:tgtEl>
                                        <p:attrNameLst>
                                          <p:attrName>style.visibility</p:attrName>
                                        </p:attrNameLst>
                                      </p:cBhvr>
                                      <p:to>
                                        <p:strVal val="visible"/>
                                      </p:to>
                                    </p:set>
                                    <p:anim calcmode="lin" valueType="num">
                                      <p:cBhvr>
                                        <p:cTn id="61" dur="500" fill="hold"/>
                                        <p:tgtEl>
                                          <p:spTgt spid="3">
                                            <p:txEl>
                                              <p:pRg st="13" end="13"/>
                                            </p:txEl>
                                          </p:spTgt>
                                        </p:tgtEl>
                                        <p:attrNameLst>
                                          <p:attrName>ppt_w</p:attrName>
                                        </p:attrNameLst>
                                      </p:cBhvr>
                                      <p:tavLst>
                                        <p:tav tm="0">
                                          <p:val>
                                            <p:fltVal val="0"/>
                                          </p:val>
                                        </p:tav>
                                        <p:tav tm="100000">
                                          <p:val>
                                            <p:strVal val="#ppt_w"/>
                                          </p:val>
                                        </p:tav>
                                      </p:tavLst>
                                    </p:anim>
                                    <p:anim calcmode="lin" valueType="num">
                                      <p:cBhvr>
                                        <p:cTn id="62" dur="500" fill="hold"/>
                                        <p:tgtEl>
                                          <p:spTgt spid="3">
                                            <p:txEl>
                                              <p:pRg st="13" end="13"/>
                                            </p:txEl>
                                          </p:spTgt>
                                        </p:tgtEl>
                                        <p:attrNameLst>
                                          <p:attrName>ppt_h</p:attrName>
                                        </p:attrNameLst>
                                      </p:cBhvr>
                                      <p:tavLst>
                                        <p:tav tm="0">
                                          <p:val>
                                            <p:fltVal val="0"/>
                                          </p:val>
                                        </p:tav>
                                        <p:tav tm="100000">
                                          <p:val>
                                            <p:strVal val="#ppt_h"/>
                                          </p:val>
                                        </p:tav>
                                      </p:tavLst>
                                    </p:anim>
                                  </p:childTnLst>
                                </p:cTn>
                              </p:par>
                            </p:childTnLst>
                          </p:cTn>
                        </p:par>
                        <p:par>
                          <p:cTn id="63" fill="hold">
                            <p:stCondLst>
                              <p:cond delay="4000"/>
                            </p:stCondLst>
                            <p:childTnLst>
                              <p:par>
                                <p:cTn id="64" presetID="23" presetClass="entr" presetSubtype="16" fill="hold" nodeType="afterEffect">
                                  <p:stCondLst>
                                    <p:cond delay="0"/>
                                  </p:stCondLst>
                                  <p:childTnLst>
                                    <p:set>
                                      <p:cBhvr>
                                        <p:cTn id="65" dur="1" fill="hold">
                                          <p:stCondLst>
                                            <p:cond delay="0"/>
                                          </p:stCondLst>
                                        </p:cTn>
                                        <p:tgtEl>
                                          <p:spTgt spid="3">
                                            <p:txEl>
                                              <p:pRg st="14" end="14"/>
                                            </p:txEl>
                                          </p:spTgt>
                                        </p:tgtEl>
                                        <p:attrNameLst>
                                          <p:attrName>style.visibility</p:attrName>
                                        </p:attrNameLst>
                                      </p:cBhvr>
                                      <p:to>
                                        <p:strVal val="visible"/>
                                      </p:to>
                                    </p:set>
                                    <p:anim calcmode="lin" valueType="num">
                                      <p:cBhvr>
                                        <p:cTn id="66" dur="2000" fill="hold"/>
                                        <p:tgtEl>
                                          <p:spTgt spid="3">
                                            <p:txEl>
                                              <p:pRg st="14" end="14"/>
                                            </p:txEl>
                                          </p:spTgt>
                                        </p:tgtEl>
                                        <p:attrNameLst>
                                          <p:attrName>ppt_w</p:attrName>
                                        </p:attrNameLst>
                                      </p:cBhvr>
                                      <p:tavLst>
                                        <p:tav tm="0">
                                          <p:val>
                                            <p:fltVal val="0"/>
                                          </p:val>
                                        </p:tav>
                                        <p:tav tm="100000">
                                          <p:val>
                                            <p:strVal val="#ppt_w"/>
                                          </p:val>
                                        </p:tav>
                                      </p:tavLst>
                                    </p:anim>
                                    <p:anim calcmode="lin" valueType="num">
                                      <p:cBhvr>
                                        <p:cTn id="67" dur="2000" fill="hold"/>
                                        <p:tgtEl>
                                          <p:spTgt spid="3">
                                            <p:txEl>
                                              <p:pRg st="14" end="14"/>
                                            </p:txEl>
                                          </p:spTgt>
                                        </p:tgtEl>
                                        <p:attrNameLst>
                                          <p:attrName>ppt_h</p:attrName>
                                        </p:attrNameLst>
                                      </p:cBhvr>
                                      <p:tavLst>
                                        <p:tav tm="0">
                                          <p:val>
                                            <p:fltVal val="0"/>
                                          </p:val>
                                        </p:tav>
                                        <p:tav tm="100000">
                                          <p:val>
                                            <p:strVal val="#ppt_h"/>
                                          </p:val>
                                        </p:tav>
                                      </p:tavLst>
                                    </p:anim>
                                  </p:childTnLst>
                                </p:cTn>
                              </p:par>
                            </p:childTnLst>
                          </p:cTn>
                        </p:par>
                        <p:par>
                          <p:cTn id="68" fill="hold">
                            <p:stCondLst>
                              <p:cond delay="6000"/>
                            </p:stCondLst>
                            <p:childTnLst>
                              <p:par>
                                <p:cTn id="69" presetID="23" presetClass="entr" presetSubtype="16" fill="hold" nodeType="afterEffect">
                                  <p:stCondLst>
                                    <p:cond delay="0"/>
                                  </p:stCondLst>
                                  <p:childTnLst>
                                    <p:set>
                                      <p:cBhvr>
                                        <p:cTn id="70" dur="1" fill="hold">
                                          <p:stCondLst>
                                            <p:cond delay="0"/>
                                          </p:stCondLst>
                                        </p:cTn>
                                        <p:tgtEl>
                                          <p:spTgt spid="3">
                                            <p:txEl>
                                              <p:pRg st="15" end="15"/>
                                            </p:txEl>
                                          </p:spTgt>
                                        </p:tgtEl>
                                        <p:attrNameLst>
                                          <p:attrName>style.visibility</p:attrName>
                                        </p:attrNameLst>
                                      </p:cBhvr>
                                      <p:to>
                                        <p:strVal val="visible"/>
                                      </p:to>
                                    </p:set>
                                    <p:anim calcmode="lin" valueType="num">
                                      <p:cBhvr>
                                        <p:cTn id="71" dur="2000" fill="hold"/>
                                        <p:tgtEl>
                                          <p:spTgt spid="3">
                                            <p:txEl>
                                              <p:pRg st="15" end="15"/>
                                            </p:txEl>
                                          </p:spTgt>
                                        </p:tgtEl>
                                        <p:attrNameLst>
                                          <p:attrName>ppt_w</p:attrName>
                                        </p:attrNameLst>
                                      </p:cBhvr>
                                      <p:tavLst>
                                        <p:tav tm="0">
                                          <p:val>
                                            <p:fltVal val="0"/>
                                          </p:val>
                                        </p:tav>
                                        <p:tav tm="100000">
                                          <p:val>
                                            <p:strVal val="#ppt_w"/>
                                          </p:val>
                                        </p:tav>
                                      </p:tavLst>
                                    </p:anim>
                                    <p:anim calcmode="lin" valueType="num">
                                      <p:cBhvr>
                                        <p:cTn id="72" dur="2000" fill="hold"/>
                                        <p:tgtEl>
                                          <p:spTgt spid="3">
                                            <p:txEl>
                                              <p:pRg st="15" end="15"/>
                                            </p:txEl>
                                          </p:spTgt>
                                        </p:tgtEl>
                                        <p:attrNameLst>
                                          <p:attrName>ppt_h</p:attrName>
                                        </p:attrNameLst>
                                      </p:cBhvr>
                                      <p:tavLst>
                                        <p:tav tm="0">
                                          <p:val>
                                            <p:fltVal val="0"/>
                                          </p:val>
                                        </p:tav>
                                        <p:tav tm="100000">
                                          <p:val>
                                            <p:strVal val="#ppt_h"/>
                                          </p:val>
                                        </p:tav>
                                      </p:tavLst>
                                    </p:anim>
                                  </p:childTnLst>
                                </p:cTn>
                              </p:par>
                            </p:childTnLst>
                          </p:cTn>
                        </p:par>
                        <p:par>
                          <p:cTn id="73" fill="hold">
                            <p:stCondLst>
                              <p:cond delay="8000"/>
                            </p:stCondLst>
                            <p:childTnLst>
                              <p:par>
                                <p:cTn id="74" presetID="23" presetClass="entr" presetSubtype="16" fill="hold" nodeType="afterEffect">
                                  <p:stCondLst>
                                    <p:cond delay="0"/>
                                  </p:stCondLst>
                                  <p:childTnLst>
                                    <p:set>
                                      <p:cBhvr>
                                        <p:cTn id="75" dur="1" fill="hold">
                                          <p:stCondLst>
                                            <p:cond delay="0"/>
                                          </p:stCondLst>
                                        </p:cTn>
                                        <p:tgtEl>
                                          <p:spTgt spid="3">
                                            <p:txEl>
                                              <p:pRg st="16" end="16"/>
                                            </p:txEl>
                                          </p:spTgt>
                                        </p:tgtEl>
                                        <p:attrNameLst>
                                          <p:attrName>style.visibility</p:attrName>
                                        </p:attrNameLst>
                                      </p:cBhvr>
                                      <p:to>
                                        <p:strVal val="visible"/>
                                      </p:to>
                                    </p:set>
                                    <p:anim calcmode="lin" valueType="num">
                                      <p:cBhvr>
                                        <p:cTn id="76" dur="2000" fill="hold"/>
                                        <p:tgtEl>
                                          <p:spTgt spid="3">
                                            <p:txEl>
                                              <p:pRg st="16" end="16"/>
                                            </p:txEl>
                                          </p:spTgt>
                                        </p:tgtEl>
                                        <p:attrNameLst>
                                          <p:attrName>ppt_w</p:attrName>
                                        </p:attrNameLst>
                                      </p:cBhvr>
                                      <p:tavLst>
                                        <p:tav tm="0">
                                          <p:val>
                                            <p:fltVal val="0"/>
                                          </p:val>
                                        </p:tav>
                                        <p:tav tm="100000">
                                          <p:val>
                                            <p:strVal val="#ppt_w"/>
                                          </p:val>
                                        </p:tav>
                                      </p:tavLst>
                                    </p:anim>
                                    <p:anim calcmode="lin" valueType="num">
                                      <p:cBhvr>
                                        <p:cTn id="77" dur="2000" fill="hold"/>
                                        <p:tgtEl>
                                          <p:spTgt spid="3">
                                            <p:txEl>
                                              <p:pRg st="16" end="16"/>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0" y="214290"/>
            <a:ext cx="8786842" cy="1214446"/>
          </a:xfrm>
        </p:spPr>
        <p:txBody>
          <a:bodyPr>
            <a:normAutofit fontScale="90000"/>
          </a:bodyPr>
          <a:lstStyle/>
          <a:p>
            <a:r>
              <a:rPr lang="ru-RU" dirty="0" smtClean="0"/>
              <a:t/>
            </a:r>
            <a:br>
              <a:rPr lang="ru-RU" dirty="0" smtClean="0"/>
            </a:br>
            <a:r>
              <a:rPr lang="ru-RU" dirty="0" smtClean="0"/>
              <a:t>Мотивация  </a:t>
            </a:r>
            <a:br>
              <a:rPr lang="ru-RU" dirty="0" smtClean="0"/>
            </a:br>
            <a:r>
              <a:rPr lang="ru-RU" sz="3100" dirty="0" smtClean="0"/>
              <a:t>Андреас  Везалий выдающийся врач  эпохи Возрождения, основателем научной анатомии- </a:t>
            </a:r>
            <a:endParaRPr lang="ru-RU" sz="3100" dirty="0"/>
          </a:p>
        </p:txBody>
      </p:sp>
      <p:sp>
        <p:nvSpPr>
          <p:cNvPr id="3" name="Содержимое 2"/>
          <p:cNvSpPr>
            <a:spLocks noGrp="1"/>
          </p:cNvSpPr>
          <p:nvPr>
            <p:ph idx="1"/>
          </p:nvPr>
        </p:nvSpPr>
        <p:spPr>
          <a:xfrm>
            <a:off x="3786182" y="1500174"/>
            <a:ext cx="5357818" cy="5357826"/>
          </a:xfrm>
        </p:spPr>
        <p:txBody>
          <a:bodyPr>
            <a:noAutofit/>
          </a:bodyPr>
          <a:lstStyle/>
          <a:p>
            <a:endParaRPr lang="ru-RU" sz="1800" b="1" dirty="0" smtClean="0">
              <a:latin typeface="Arial" pitchFamily="34" charset="0"/>
              <a:cs typeface="Arial" pitchFamily="34" charset="0"/>
            </a:endParaRPr>
          </a:p>
          <a:p>
            <a:r>
              <a:rPr lang="ru-RU" sz="1800" b="1" dirty="0" smtClean="0">
                <a:latin typeface="Arial" pitchFamily="34" charset="0"/>
                <a:cs typeface="Arial" pitchFamily="34" charset="0"/>
              </a:rPr>
              <a:t> Рассказ учителя</a:t>
            </a:r>
            <a:r>
              <a:rPr lang="ru-RU" sz="1800" dirty="0" smtClean="0">
                <a:latin typeface="Arial" pitchFamily="34" charset="0"/>
                <a:cs typeface="Arial" pitchFamily="34" charset="0"/>
              </a:rPr>
              <a:t>.</a:t>
            </a:r>
          </a:p>
          <a:p>
            <a:pPr algn="just">
              <a:buNone/>
            </a:pPr>
            <a:r>
              <a:rPr lang="ru-RU" sz="1800" dirty="0" smtClean="0">
                <a:latin typeface="Arial" pitchFamily="34" charset="0"/>
                <a:cs typeface="Arial" pitchFamily="34" charset="0"/>
              </a:rPr>
              <a:t>Однажды Везалий, вскрывал труп, чтобы установить причину смерти. Каков же был ужас всех присутствующих, когда после вскрытия грудной клетки трупа они увидели, что сердце трупа слабо, но ритмично билось. Инквизиция обвинила Везалия во вскрытии живого человека и приговорила к паломничеству в Иерусалим, из которого он не вернулся.</a:t>
            </a:r>
          </a:p>
          <a:p>
            <a:pPr algn="just">
              <a:buNone/>
            </a:pPr>
            <a:r>
              <a:rPr lang="ru-RU" sz="1800" dirty="0" smtClean="0">
                <a:latin typeface="Arial" pitchFamily="34" charset="0"/>
                <a:cs typeface="Arial" pitchFamily="34" charset="0"/>
              </a:rPr>
              <a:t>- Но почему же все-таки сокращалось сердце трупа? Неужели такой выдающийся врач, каким был Везалий, принял за умершего живого человека?  </a:t>
            </a:r>
            <a:endParaRPr lang="ru-RU" sz="1800" dirty="0">
              <a:latin typeface="Arial" pitchFamily="34" charset="0"/>
              <a:cs typeface="Arial" pitchFamily="34" charset="0"/>
            </a:endParaRPr>
          </a:p>
        </p:txBody>
      </p:sp>
      <p:pic>
        <p:nvPicPr>
          <p:cNvPr id="5122" name="Picture 2"/>
          <p:cNvPicPr>
            <a:picLocks noChangeAspect="1" noChangeArrowheads="1"/>
          </p:cNvPicPr>
          <p:nvPr/>
        </p:nvPicPr>
        <p:blipFill>
          <a:blip r:embed="rId2" cstate="print"/>
          <a:srcRect/>
          <a:stretch>
            <a:fillRect/>
          </a:stretch>
        </p:blipFill>
        <p:spPr bwMode="auto">
          <a:xfrm>
            <a:off x="0" y="1865939"/>
            <a:ext cx="3770228" cy="499206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4" name="Picture 4"/>
          <p:cNvPicPr>
            <a:picLocks noGrp="1" noChangeAspect="1" noChangeArrowheads="1"/>
          </p:cNvPicPr>
          <p:nvPr>
            <p:ph idx="1"/>
          </p:nvPr>
        </p:nvPicPr>
        <p:blipFill>
          <a:blip r:embed="rId2" cstate="print">
            <a:lum bright="-6000" contrast="30000"/>
          </a:blip>
          <a:srcRect l="8417" t="8415" r="2750" b="7167"/>
          <a:stretch>
            <a:fillRect/>
          </a:stretch>
        </p:blipFill>
        <p:spPr bwMode="auto">
          <a:xfrm>
            <a:off x="326629" y="6352"/>
            <a:ext cx="8588771" cy="6119812"/>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rnd" cmpd="sng" algn="ctr">
          <a:solidFill>
            <a:schemeClr val="phClr">
              <a:shade val="95000"/>
              <a:satMod val="105000"/>
            </a:schemeClr>
          </a:solidFill>
          <a:prstDash val="solid"/>
        </a:ln>
        <a:ln w="25400" cap="rnd" cmpd="sng" algn="ctr">
          <a:solidFill>
            <a:schemeClr val="phClr"/>
          </a:solidFill>
          <a:prstDash val="solid"/>
        </a:ln>
        <a:ln w="38100" cap="rnd" cmpd="sng" algn="ctr">
          <a:solidFill>
            <a:schemeClr val="phClr"/>
          </a:solidFill>
          <a:prstDash val="solid"/>
        </a:ln>
      </a:lnStyleLst>
      <a:effectStyleLst>
        <a:effectStyle>
          <a:effectLst>
            <a:outerShdw blurRad="40000" dist="20000" dir="5400000">
              <a:srgbClr val="000000">
                <a:alpha val="38000"/>
              </a:srgbClr>
            </a:outerShdw>
          </a:effectLst>
        </a:effectStyle>
        <a:effectStyle>
          <a:effectLst>
            <a:outerShdw blurRad="40000" dist="23000" dir="5400000">
              <a:srgbClr val="000000">
                <a:alpha val="35000"/>
              </a:srgbClr>
            </a:outerShdw>
          </a:effectLst>
        </a:effectStyle>
        <a:effectStyle>
          <a:effectLst>
            <a:outerShdw blurRad="40000" dist="23000" dir="540000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100000" t="-60000" r="100000" b="200000"/>
          </a:path>
        </a:gradFill>
        <a:gradFill rotWithShape="1">
          <a:gsLst>
            <a:gs pos="0">
              <a:schemeClr val="phClr">
                <a:tint val="80000"/>
                <a:satMod val="300000"/>
              </a:schemeClr>
            </a:gs>
            <a:gs pos="100000">
              <a:schemeClr val="phClr">
                <a:shade val="30000"/>
                <a:satMod val="200000"/>
              </a:schemeClr>
            </a:gs>
          </a:gsLst>
          <a:path path="circle">
            <a:fillToRect l="100000" t="100000" r="100000" b="10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31</TotalTime>
  <Words>1055</Words>
  <Application>Microsoft Office PowerPoint</Application>
  <PresentationFormat>Экран (4:3)</PresentationFormat>
  <Paragraphs>245</Paragraphs>
  <Slides>26</Slides>
  <Notes>5</Notes>
  <HiddenSlides>0</HiddenSlides>
  <MMClips>0</MMClips>
  <ScaleCrop>false</ScaleCrop>
  <HeadingPairs>
    <vt:vector size="6" baseType="variant">
      <vt:variant>
        <vt:lpstr>Тема</vt:lpstr>
      </vt:variant>
      <vt:variant>
        <vt:i4>1</vt:i4>
      </vt:variant>
      <vt:variant>
        <vt:lpstr>Внедренные серверы OLE</vt:lpstr>
      </vt:variant>
      <vt:variant>
        <vt:i4>1</vt:i4>
      </vt:variant>
      <vt:variant>
        <vt:lpstr>Заголовки слайдов</vt:lpstr>
      </vt:variant>
      <vt:variant>
        <vt:i4>26</vt:i4>
      </vt:variant>
    </vt:vector>
  </HeadingPairs>
  <TitlesOfParts>
    <vt:vector size="28" baseType="lpstr">
      <vt:lpstr>Office Theme</vt:lpstr>
      <vt:lpstr>Слайд</vt:lpstr>
      <vt:lpstr>Строение сердца  человека </vt:lpstr>
      <vt:lpstr> Программа  курса биологии   «Человек  и его  здоровье», авторы :  А.Г. Драгомилов, Р.Д. Маш.                     8 класс </vt:lpstr>
      <vt:lpstr>Цель урока:  Обобщить знания об особенностях    кровеносной системы  человека. Задачи</vt:lpstr>
      <vt:lpstr>Терминологическая разминка  (подумай и ответь)</vt:lpstr>
      <vt:lpstr>Слайд 5</vt:lpstr>
      <vt:lpstr>Слайд 6</vt:lpstr>
      <vt:lpstr>Слайд 7</vt:lpstr>
      <vt:lpstr> Мотивация   Андреас  Везалий выдающийся врач  эпохи Возрождения, основателем научной анатомии- </vt:lpstr>
      <vt:lpstr>Слайд 9</vt:lpstr>
      <vt:lpstr>Поисковая работа по группам</vt:lpstr>
      <vt:lpstr>Обобщение материала  </vt:lpstr>
      <vt:lpstr>ВЫСТУПЛЕНИЕ ГРУПП</vt:lpstr>
      <vt:lpstr>Слайд 13</vt:lpstr>
      <vt:lpstr>   Изучение строения эритроцита человека и лягушки. Цель: найти отличительные особенности эритроцита человека и лягушки, связать строение с выполняемыми функциями.</vt:lpstr>
      <vt:lpstr>Слайд 15</vt:lpstr>
      <vt:lpstr>Слайд 16</vt:lpstr>
      <vt:lpstr>2  ГРУППА</vt:lpstr>
      <vt:lpstr>Нарушение концентрации солей в плазме вызывает гибель эритроцитов</vt:lpstr>
      <vt:lpstr>3 ГРУППА</vt:lpstr>
      <vt:lpstr>Артериальная кровь + клетки дрожжей</vt:lpstr>
      <vt:lpstr>Обобщение  </vt:lpstr>
      <vt:lpstr>Рефлексия</vt:lpstr>
      <vt:lpstr>Ответ на проблемный вопрос</vt:lpstr>
      <vt:lpstr>Домашнее задание    </vt:lpstr>
      <vt:lpstr>Слайд 25</vt:lpstr>
      <vt:lpstr>Используемые ресурсы</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cp:lastModifiedBy>Admin</cp:lastModifiedBy>
  <cp:revision>8</cp:revision>
  <dcterms:modified xsi:type="dcterms:W3CDTF">2011-02-23T12:10:17Z</dcterms:modified>
</cp:coreProperties>
</file>