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7"/>
  </p:notesMasterIdLst>
  <p:sldIdLst>
    <p:sldId id="256" r:id="rId3"/>
    <p:sldId id="261" r:id="rId4"/>
    <p:sldId id="267" r:id="rId5"/>
    <p:sldId id="257" r:id="rId6"/>
    <p:sldId id="258" r:id="rId7"/>
    <p:sldId id="259" r:id="rId8"/>
    <p:sldId id="260" r:id="rId9"/>
    <p:sldId id="271" r:id="rId10"/>
    <p:sldId id="270" r:id="rId11"/>
    <p:sldId id="265" r:id="rId12"/>
    <p:sldId id="266" r:id="rId13"/>
    <p:sldId id="268" r:id="rId14"/>
    <p:sldId id="264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79072" autoAdjust="0"/>
  </p:normalViewPr>
  <p:slideViewPr>
    <p:cSldViewPr showGuides="1">
      <p:cViewPr varScale="1">
        <p:scale>
          <a:sx n="57" d="100"/>
          <a:sy n="57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75286-F07F-46B9-A714-254515D66CB6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A39637-53F4-4D96-BDB3-92746FBA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2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11/5/2021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02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11/5/2021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46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1.jpe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png"/><Relationship Id="rId5" Type="http://schemas.openxmlformats.org/officeDocument/2006/relationships/image" Target="../media/image27.jp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8.png"/><Relationship Id="rId5" Type="http://schemas.openxmlformats.org/officeDocument/2006/relationships/hyperlink" Target="https://www.youtube.com/watch?v=YZwaLEVDNsI" TargetMode="Externa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1.png"/><Relationship Id="rId26" Type="http://schemas.openxmlformats.org/officeDocument/2006/relationships/image" Target="../media/image38.jpg"/><Relationship Id="rId3" Type="http://schemas.microsoft.com/office/2007/relationships/media" Target="../media/media1.mp3"/><Relationship Id="rId21" Type="http://schemas.openxmlformats.org/officeDocument/2006/relationships/image" Target="../media/image34.png"/><Relationship Id="rId7" Type="http://schemas.microsoft.com/office/2007/relationships/media" Target="../media/media6.mp3"/><Relationship Id="rId12" Type="http://schemas.openxmlformats.org/officeDocument/2006/relationships/audio" Target="../media/media7.mp3"/><Relationship Id="rId17" Type="http://schemas.openxmlformats.org/officeDocument/2006/relationships/image" Target="../media/image30.png"/><Relationship Id="rId25" Type="http://schemas.openxmlformats.org/officeDocument/2006/relationships/image" Target="../media/image37.jpg"/><Relationship Id="rId2" Type="http://schemas.openxmlformats.org/officeDocument/2006/relationships/audio" Target="../media/media2.mp3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1" Type="http://schemas.microsoft.com/office/2007/relationships/media" Target="../media/media2.mp3"/><Relationship Id="rId6" Type="http://schemas.openxmlformats.org/officeDocument/2006/relationships/audio" Target="../media/media5.mp3"/><Relationship Id="rId11" Type="http://schemas.microsoft.com/office/2007/relationships/media" Target="../media/media7.mp3"/><Relationship Id="rId24" Type="http://schemas.openxmlformats.org/officeDocument/2006/relationships/image" Target="../media/image36.png"/><Relationship Id="rId5" Type="http://schemas.microsoft.com/office/2007/relationships/media" Target="../media/media5.mp3"/><Relationship Id="rId15" Type="http://schemas.openxmlformats.org/officeDocument/2006/relationships/image" Target="../media/image15.png"/><Relationship Id="rId23" Type="http://schemas.openxmlformats.org/officeDocument/2006/relationships/image" Target="../media/image35.png"/><Relationship Id="rId10" Type="http://schemas.openxmlformats.org/officeDocument/2006/relationships/audio" Target="../media/media3.mp3"/><Relationship Id="rId19" Type="http://schemas.openxmlformats.org/officeDocument/2006/relationships/image" Target="../media/image32.png"/><Relationship Id="rId4" Type="http://schemas.openxmlformats.org/officeDocument/2006/relationships/audio" Target="../media/media1.mp3"/><Relationship Id="rId9" Type="http://schemas.microsoft.com/office/2007/relationships/media" Target="../media/media3.mp3"/><Relationship Id="rId14" Type="http://schemas.openxmlformats.org/officeDocument/2006/relationships/image" Target="../media/image1.jpeg"/><Relationship Id="rId2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.jpeg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050" y="260648"/>
            <a:ext cx="8208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Жанры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музыки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Чайковский П.И.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«Детский альбом»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45220" y="5733256"/>
            <a:ext cx="4397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Музыкальный руководитель: </a:t>
            </a:r>
            <a:r>
              <a:rPr lang="ru-RU" sz="2000" i="1" dirty="0" err="1" smtClean="0"/>
              <a:t>Войтова</a:t>
            </a:r>
            <a:r>
              <a:rPr lang="ru-RU" sz="2000" i="1" dirty="0" smtClean="0"/>
              <a:t> Светлана Юрьевна</a:t>
            </a:r>
          </a:p>
          <a:p>
            <a:r>
              <a:rPr lang="ru-RU" sz="2000" i="1" dirty="0" smtClean="0"/>
              <a:t>МБДОУ г. Иркутск детский сад №</a:t>
            </a:r>
            <a:r>
              <a:rPr lang="ru-RU" sz="2000" i="1" dirty="0" smtClean="0"/>
              <a:t>1</a:t>
            </a:r>
            <a:r>
              <a:rPr lang="en-US" sz="2000" i="1" dirty="0" smtClean="0"/>
              <a:t>14</a:t>
            </a:r>
            <a:endParaRPr lang="ru-RU" sz="20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9373" y="3332599"/>
            <a:ext cx="859169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Доминантное занятие по </a:t>
            </a:r>
            <a:r>
              <a:rPr lang="ru-RU" sz="4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восприятию музыки детьми старшего дошкольного 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возраста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0651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0341" y="404664"/>
            <a:ext cx="7848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/>
              <a:t>Прохлопать ритмический рисунок под </a:t>
            </a:r>
            <a:r>
              <a:rPr lang="ru-RU" sz="3600" i="1" dirty="0" smtClean="0"/>
              <a:t>музыку</a:t>
            </a:r>
          </a:p>
          <a:p>
            <a:pPr algn="ctr"/>
            <a:r>
              <a:rPr lang="ru-RU" sz="3600" i="1" dirty="0" smtClean="0"/>
              <a:t> П.И </a:t>
            </a:r>
            <a:r>
              <a:rPr lang="ru-RU" sz="3600" i="1" dirty="0"/>
              <a:t>Чайковский </a:t>
            </a:r>
            <a:r>
              <a:rPr lang="ru-RU" sz="3600" i="1" dirty="0" smtClean="0"/>
              <a:t> «Вальс»</a:t>
            </a:r>
            <a:endParaRPr lang="ru-RU" sz="36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87607"/>
            <a:ext cx="1823735" cy="2933261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4605" y="3879684"/>
            <a:ext cx="816171" cy="819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80" y="2187607"/>
            <a:ext cx="1617050" cy="2591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036" y="2337258"/>
            <a:ext cx="1643608" cy="263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55" y="2063549"/>
            <a:ext cx="1541944" cy="2471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295" y="3427525"/>
            <a:ext cx="917944" cy="904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473" y="3812346"/>
            <a:ext cx="817563" cy="8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862" y="3654236"/>
            <a:ext cx="817563" cy="8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чайковский-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75427" y="5209251"/>
            <a:ext cx="609600" cy="609600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146" y="3989992"/>
            <a:ext cx="102393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506" y="3927597"/>
            <a:ext cx="102393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871" y="3927753"/>
            <a:ext cx="102393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14" y="4148102"/>
            <a:ext cx="102393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66473" y="4553226"/>
            <a:ext cx="882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ТИ</a:t>
            </a:r>
            <a:endParaRPr lang="ru-RU" sz="3600" b="1" dirty="0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277" y="4267133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295" y="4063017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027" y="4649543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401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030" y="34846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64807" y="0"/>
            <a:ext cx="28472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Песня</a:t>
            </a:r>
            <a:endParaRPr lang="ru-RU" sz="2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3514" y="1124744"/>
            <a:ext cx="8753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 песне нужны </a:t>
            </a:r>
            <a:r>
              <a:rPr lang="ru-RU" sz="2400" dirty="0"/>
              <a:t>слова, </a:t>
            </a:r>
            <a:r>
              <a:rPr lang="ru-RU" sz="2400" dirty="0" smtClean="0"/>
              <a:t>стихи</a:t>
            </a:r>
            <a:r>
              <a:rPr lang="ru-RU" sz="2400" dirty="0"/>
              <a:t>. Б</a:t>
            </a:r>
            <a:r>
              <a:rPr lang="ru-RU" sz="2400" dirty="0" smtClean="0"/>
              <a:t>ывают </a:t>
            </a:r>
            <a:r>
              <a:rPr lang="ru-RU" sz="2400" dirty="0"/>
              <a:t>песни </a:t>
            </a:r>
            <a:r>
              <a:rPr lang="ru-RU" sz="2400" dirty="0" smtClean="0"/>
              <a:t>без </a:t>
            </a:r>
            <a:r>
              <a:rPr lang="ru-RU" sz="2400" dirty="0"/>
              <a:t>слов</a:t>
            </a:r>
            <a:r>
              <a:rPr lang="ru-RU" sz="2400" dirty="0" smtClean="0"/>
              <a:t>,</a:t>
            </a:r>
            <a:r>
              <a:rPr lang="ru-RU" sz="2400" dirty="0"/>
              <a:t> </a:t>
            </a:r>
            <a:r>
              <a:rPr lang="ru-RU" sz="2400" dirty="0" smtClean="0"/>
              <a:t>плавные, мелодичные, распевные: колыбельные</a:t>
            </a:r>
            <a:r>
              <a:rPr lang="ru-RU" sz="2400" dirty="0"/>
              <a:t>, праздничные, детские, эстрадные и многие другие</a:t>
            </a:r>
            <a:r>
              <a:rPr lang="ru-RU" sz="2000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9932" y="2996952"/>
            <a:ext cx="51658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Господи Боже, грешных спаси.</a:t>
            </a:r>
          </a:p>
          <a:p>
            <a:r>
              <a:rPr lang="ru-RU" sz="2400" dirty="0"/>
              <a:t>Сделай, чтоб лучше жилось на Руси.</a:t>
            </a:r>
          </a:p>
          <a:p>
            <a:r>
              <a:rPr lang="ru-RU" sz="2400" dirty="0"/>
              <a:t>Сделай, чтоб стало тепло и светло.</a:t>
            </a:r>
          </a:p>
          <a:p>
            <a:r>
              <a:rPr lang="ru-RU" sz="2400" dirty="0"/>
              <a:t>Что-бы весеннее солнце взошло.</a:t>
            </a:r>
          </a:p>
          <a:p>
            <a:r>
              <a:rPr lang="ru-RU" sz="2400" dirty="0"/>
              <a:t>Людей и птиц, и зверей,</a:t>
            </a:r>
          </a:p>
          <a:p>
            <a:r>
              <a:rPr lang="ru-RU" sz="2400" dirty="0"/>
              <a:t>Прошу Тебя, обогрей.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6199" y="5157192"/>
            <a:ext cx="5060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Светлая</a:t>
            </a:r>
            <a:r>
              <a:rPr lang="ru-RU" i="1" dirty="0"/>
              <a:t>, чистая, безоблачная. День только начинается, на душе спокойно и радостно.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670" y="2471694"/>
            <a:ext cx="3091589" cy="4086101"/>
          </a:xfrm>
          <a:prstGeom prst="rect">
            <a:avLst/>
          </a:prstGeom>
        </p:spPr>
      </p:pic>
      <p:pic>
        <p:nvPicPr>
          <p:cNvPr id="10" name="7 Чайковский-Утренняя молитва_(st-tancpol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31459" y="5948195"/>
            <a:ext cx="609600" cy="6096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39536" y="1809974"/>
            <a:ext cx="24355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Утренняя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молитва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0397" y="5838598"/>
            <a:ext cx="45325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Спеть песню со словами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384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2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473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95636" y="351235"/>
            <a:ext cx="320861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Итальянская песенка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81454" y="3652296"/>
            <a:ext cx="61926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https://www.youtube.com/watch?v=YZwaLEVDNsI</a:t>
            </a:r>
            <a:endParaRPr lang="ru-RU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" t="35785" r="53494" b="11667"/>
          <a:stretch/>
        </p:blipFill>
        <p:spPr bwMode="auto">
          <a:xfrm>
            <a:off x="323528" y="1385337"/>
            <a:ext cx="3073601" cy="4157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707903" y="1674674"/>
            <a:ext cx="45720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Прекрасны здесь небеса! </a:t>
            </a:r>
            <a:endParaRPr lang="ru-RU" sz="2400" dirty="0" smtClean="0"/>
          </a:p>
          <a:p>
            <a:r>
              <a:rPr lang="ru-RU" sz="2400" dirty="0" smtClean="0"/>
              <a:t>Прекрасны </a:t>
            </a:r>
            <a:r>
              <a:rPr lang="ru-RU" sz="2400" dirty="0"/>
              <a:t>птиц голоса! </a:t>
            </a:r>
            <a:endParaRPr lang="ru-RU" sz="2400" dirty="0" smtClean="0"/>
          </a:p>
          <a:p>
            <a:r>
              <a:rPr lang="ru-RU" sz="2400" dirty="0" smtClean="0"/>
              <a:t>Льёт </a:t>
            </a:r>
            <a:r>
              <a:rPr lang="ru-RU" sz="2400" dirty="0"/>
              <a:t>солнце с высоты </a:t>
            </a:r>
            <a:endParaRPr lang="ru-RU" sz="2400" dirty="0" smtClean="0"/>
          </a:p>
          <a:p>
            <a:r>
              <a:rPr lang="ru-RU" sz="2400" dirty="0" smtClean="0"/>
              <a:t>На </a:t>
            </a:r>
            <a:r>
              <a:rPr lang="ru-RU" sz="2400" dirty="0"/>
              <a:t>эту землю мягкий свет. </a:t>
            </a:r>
            <a:endParaRPr lang="ru-RU" sz="2400" dirty="0" smtClean="0"/>
          </a:p>
          <a:p>
            <a:r>
              <a:rPr lang="ru-RU" sz="2400" dirty="0" smtClean="0"/>
              <a:t>Лучше </a:t>
            </a:r>
            <a:r>
              <a:rPr lang="ru-RU" sz="2400" dirty="0"/>
              <a:t>нашей Италии нет!</a:t>
            </a:r>
          </a:p>
        </p:txBody>
      </p:sp>
      <p:pic>
        <p:nvPicPr>
          <p:cNvPr id="15" name="8 Итальянская-песен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8770" y="5494892"/>
            <a:ext cx="609600" cy="6096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3958056" y="4232688"/>
            <a:ext cx="2479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Грациозная</a:t>
            </a:r>
            <a:r>
              <a:rPr lang="ru-RU" i="1" dirty="0"/>
              <a:t>, милая, </a:t>
            </a:r>
            <a:endParaRPr lang="ru-RU" i="1" dirty="0" smtClean="0"/>
          </a:p>
          <a:p>
            <a:pPr algn="ctr"/>
            <a:r>
              <a:rPr lang="ru-RU" i="1" dirty="0" smtClean="0"/>
              <a:t>нежная</a:t>
            </a:r>
            <a:r>
              <a:rPr lang="ru-RU" i="1" dirty="0"/>
              <a:t>, игривая.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543079" y="5506042"/>
            <a:ext cx="60947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Спеть мелодию песни на слог ЛА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98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84" y="-19889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2398" y="332656"/>
            <a:ext cx="547021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Музыкальная </a:t>
            </a:r>
          </a:p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викторина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625" y="2115488"/>
            <a:ext cx="2963403" cy="3773553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294" y="2280410"/>
            <a:ext cx="3816424" cy="3519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711" y="2289919"/>
            <a:ext cx="3629590" cy="3500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89" y="2289919"/>
            <a:ext cx="3616212" cy="345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6 чайковский-Пол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56776" y="2279006"/>
            <a:ext cx="609600" cy="609600"/>
          </a:xfrm>
          <a:prstGeom prst="rect">
            <a:avLst/>
          </a:prstGeom>
        </p:spPr>
      </p:pic>
      <p:pic>
        <p:nvPicPr>
          <p:cNvPr id="7" name="2 марш деревянных солдатиков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73932" y="4086629"/>
            <a:ext cx="609600" cy="609600"/>
          </a:xfrm>
          <a:prstGeom prst="rect">
            <a:avLst/>
          </a:prstGeom>
        </p:spPr>
      </p:pic>
      <p:pic>
        <p:nvPicPr>
          <p:cNvPr id="8" name="8 Итальянская-песенка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73932" y="5875140"/>
            <a:ext cx="609600" cy="609600"/>
          </a:xfrm>
          <a:prstGeom prst="rect">
            <a:avLst/>
          </a:prstGeom>
        </p:spPr>
      </p:pic>
      <p:pic>
        <p:nvPicPr>
          <p:cNvPr id="9" name="1 Марш Печерского полка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766345" y="5990536"/>
            <a:ext cx="609600" cy="609600"/>
          </a:xfrm>
          <a:prstGeom prst="rect">
            <a:avLst/>
          </a:prstGeom>
        </p:spPr>
      </p:pic>
      <p:pic>
        <p:nvPicPr>
          <p:cNvPr id="10" name="5 чайковский-Вальс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7956376" y="2115488"/>
            <a:ext cx="609600" cy="609600"/>
          </a:xfrm>
          <a:prstGeom prst="rect">
            <a:avLst/>
          </a:prstGeom>
        </p:spPr>
      </p:pic>
      <p:pic>
        <p:nvPicPr>
          <p:cNvPr id="11" name="9 Утренняя-молитва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72400" y="4040277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5146"/>
          <a:stretch/>
        </p:blipFill>
        <p:spPr>
          <a:xfrm>
            <a:off x="2733539" y="2279006"/>
            <a:ext cx="3816424" cy="37556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18" b="7717"/>
          <a:stretch/>
        </p:blipFill>
        <p:spPr>
          <a:xfrm>
            <a:off x="3027401" y="2234909"/>
            <a:ext cx="2697088" cy="37556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2692" y="239608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2510" y="4206763"/>
            <a:ext cx="304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0426" y="5985123"/>
            <a:ext cx="44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03848" y="6169789"/>
            <a:ext cx="291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317311" y="2244410"/>
            <a:ext cx="282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312613" y="4160411"/>
            <a:ext cx="286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3712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51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536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30189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63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531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4312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9631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" y="-2909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050" y="664795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358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632878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                          </a:t>
            </a:r>
            <a:r>
              <a:rPr lang="ru-RU" sz="2800" dirty="0" smtClean="0"/>
              <a:t>закрепить </a:t>
            </a:r>
            <a:r>
              <a:rPr lang="ru-RU" sz="2800" dirty="0"/>
              <a:t>умение детей дошкольного возраста различать музыкальные жанры: танец, марш, песню, определять их </a:t>
            </a:r>
            <a:r>
              <a:rPr lang="ru-RU" sz="2800" dirty="0" smtClean="0"/>
              <a:t>характерные особенности.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7623" y="1412776"/>
            <a:ext cx="15585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0921" y="3107626"/>
            <a:ext cx="89623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                                    </a:t>
            </a:r>
            <a:r>
              <a:rPr lang="ru-RU" sz="2800" dirty="0">
                <a:latin typeface="+mj-lt"/>
              </a:rPr>
              <a:t>Знакомство с творчеством  композитора </a:t>
            </a:r>
            <a:r>
              <a:rPr lang="ru-RU" sz="2800" dirty="0" err="1" smtClean="0">
                <a:latin typeface="+mj-lt"/>
              </a:rPr>
              <a:t>П.И.Чайковского</a:t>
            </a:r>
            <a:r>
              <a:rPr lang="ru-RU" sz="2800" dirty="0" smtClean="0">
                <a:latin typeface="+mj-lt"/>
              </a:rPr>
              <a:t>; </a:t>
            </a:r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развивать </a:t>
            </a:r>
            <a:r>
              <a:rPr lang="ru-RU" sz="2800" dirty="0">
                <a:solidFill>
                  <a:srgbClr val="111111"/>
                </a:solidFill>
                <a:latin typeface="+mj-lt"/>
              </a:rPr>
              <a:t>умение </a:t>
            </a:r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слушать</a:t>
            </a:r>
            <a:r>
              <a:rPr lang="ru-RU" sz="2800" dirty="0">
                <a:solidFill>
                  <a:srgbClr val="111111"/>
                </a:solidFill>
                <a:latin typeface="+mj-lt"/>
              </a:rPr>
              <a:t> </a:t>
            </a:r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музыку; </a:t>
            </a:r>
            <a:r>
              <a:rPr lang="ru-RU" sz="2800" dirty="0" smtClean="0">
                <a:solidFill>
                  <a:prstClr val="black"/>
                </a:solidFill>
                <a:latin typeface="+mj-lt"/>
              </a:rPr>
              <a:t>развивать </a:t>
            </a:r>
            <a:r>
              <a:rPr lang="ru-RU" sz="2800" dirty="0">
                <a:solidFill>
                  <a:prstClr val="black"/>
                </a:solidFill>
                <a:latin typeface="+mj-lt"/>
              </a:rPr>
              <a:t>эмоциональную отзывчивость на музыку разного </a:t>
            </a:r>
            <a:r>
              <a:rPr lang="ru-RU" sz="2800" dirty="0" smtClean="0">
                <a:solidFill>
                  <a:prstClr val="black"/>
                </a:solidFill>
                <a:latin typeface="+mj-lt"/>
              </a:rPr>
              <a:t>характера; </a:t>
            </a:r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побуждать</a:t>
            </a:r>
            <a:r>
              <a:rPr lang="ru-RU" sz="2800" dirty="0">
                <a:solidFill>
                  <a:srgbClr val="111111"/>
                </a:solidFill>
                <a:latin typeface="+mj-lt"/>
              </a:rPr>
              <a:t> детей высказываться о </a:t>
            </a:r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её содержании;</a:t>
            </a:r>
            <a:endParaRPr lang="ru-RU" sz="2800" dirty="0" smtClean="0">
              <a:solidFill>
                <a:prstClr val="black"/>
              </a:solidFill>
              <a:latin typeface="+mj-lt"/>
            </a:endParaRPr>
          </a:p>
          <a:p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развивать </a:t>
            </a:r>
            <a:r>
              <a:rPr lang="ru-RU" sz="2800" dirty="0">
                <a:solidFill>
                  <a:srgbClr val="111111"/>
                </a:solidFill>
                <a:latin typeface="+mj-lt"/>
              </a:rPr>
              <a:t>речь детей, умение свободно и четко высказывать свои мысли, обогащать словарный </a:t>
            </a:r>
            <a:r>
              <a:rPr lang="ru-RU" sz="2800" dirty="0" smtClean="0">
                <a:solidFill>
                  <a:srgbClr val="111111"/>
                </a:solidFill>
                <a:latin typeface="+mj-lt"/>
              </a:rPr>
              <a:t>запас;</a:t>
            </a:r>
          </a:p>
          <a:p>
            <a:r>
              <a:rPr lang="ru-RU" sz="2800" dirty="0" smtClean="0">
                <a:latin typeface="+mj-lt"/>
              </a:rPr>
              <a:t>развивать ритмическое чувство </a:t>
            </a:r>
            <a:r>
              <a:rPr lang="ru-RU" sz="2800" dirty="0">
                <a:latin typeface="+mj-lt"/>
              </a:rPr>
              <a:t>у </a:t>
            </a:r>
            <a:r>
              <a:rPr lang="ru-RU" sz="2800" dirty="0" smtClean="0">
                <a:latin typeface="+mj-lt"/>
              </a:rPr>
              <a:t>детей.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8993" y="2924944"/>
            <a:ext cx="20890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Задачи: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854" y="-153055"/>
            <a:ext cx="9223376" cy="2335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729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4" t="19432" r="44618" b="15568"/>
          <a:stretch/>
        </p:blipFill>
        <p:spPr>
          <a:xfrm>
            <a:off x="651885" y="1556792"/>
            <a:ext cx="2984011" cy="28305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4697" y="476672"/>
            <a:ext cx="82747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ea typeface="Cambria" pitchFamily="18" charset="0"/>
              </a:rPr>
              <a:t>Петр </a:t>
            </a:r>
            <a:r>
              <a:rPr lang="ru-RU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ea typeface="Cambria" pitchFamily="18" charset="0"/>
              </a:rPr>
              <a:t>И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  <a:ea typeface="Cambria" pitchFamily="18" charset="0"/>
              </a:rPr>
              <a:t>льич Чайковский</a:t>
            </a:r>
            <a:endParaRPr lang="ru-RU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4101" name="Picture 5" descr="C:\Users\Светлана\Desktop\Без названия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585" y="3055868"/>
            <a:ext cx="3918384" cy="29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65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" y="-29095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050" y="664795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Жанр – это разновидность (разные виды)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музыки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234455"/>
            <a:ext cx="490489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Марш- </a:t>
            </a:r>
          </a:p>
          <a:p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3645024"/>
            <a:ext cx="43345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Танец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3290" y="4869160"/>
            <a:ext cx="3284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Песня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Рисунок 4" descr="http://www.rustoys.ru/toys/images/v/vot_ka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" t="21956" b="11931"/>
          <a:stretch>
            <a:fillRect/>
          </a:stretch>
        </p:blipFill>
        <p:spPr bwMode="auto">
          <a:xfrm>
            <a:off x="3090932" y="2161010"/>
            <a:ext cx="1620471" cy="148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 descr="http://www.terem7.ru/web/images/photogallery/figurka-vipilennaya/19011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404" y="3284984"/>
            <a:ext cx="1765609" cy="1469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Светлана\Desktop\поющи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13" y="4568787"/>
            <a:ext cx="1879461" cy="152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42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16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64309" y="39416"/>
            <a:ext cx="66967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«Марш Деревянных 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солдатиков»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9169" y="5349409"/>
            <a:ext cx="34856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Деревянные солдатики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аршируют до зари!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из всей из математики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нают только раз, два, три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43" r="4393" b="16001"/>
          <a:stretch/>
        </p:blipFill>
        <p:spPr>
          <a:xfrm>
            <a:off x="863379" y="1876080"/>
            <a:ext cx="7355589" cy="3483205"/>
          </a:xfrm>
          <a:prstGeom prst="rect">
            <a:avLst/>
          </a:prstGeom>
        </p:spPr>
      </p:pic>
      <p:pic>
        <p:nvPicPr>
          <p:cNvPr id="8" name="2 марш деревянных солдатик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48264" y="47398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3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050" y="193652"/>
            <a:ext cx="8208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Характерные особенности марша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8390" y="1859340"/>
            <a:ext cx="6935040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Четкий ритмический рисунок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Размеренный темп </a:t>
            </a:r>
          </a:p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энергичная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торжественная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музыка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4588" y="3213455"/>
            <a:ext cx="8465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Прохлопать ритмический рисунок под музыку </a:t>
            </a:r>
          </a:p>
          <a:p>
            <a:pPr algn="ctr"/>
            <a:r>
              <a:rPr lang="ru-RU" i="1" dirty="0" smtClean="0"/>
              <a:t>П.И Чайковский «Марш деревянных солдатиков»</a:t>
            </a:r>
            <a:endParaRPr lang="ru-RU" i="1" dirty="0"/>
          </a:p>
        </p:txBody>
      </p:sp>
      <p:pic>
        <p:nvPicPr>
          <p:cNvPr id="1029" name="Picture 5" descr="C:\Users\Светлана\Desktop\16565fa871c6 - копия (5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94" y="4199775"/>
            <a:ext cx="1503363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Светлана\Desktop\16565fa871c6 - копия (5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649" y="5301207"/>
            <a:ext cx="1503363" cy="96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26" y="5361889"/>
            <a:ext cx="150018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84593"/>
            <a:ext cx="150018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384" y="5298032"/>
            <a:ext cx="750093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141" y="5298032"/>
            <a:ext cx="750093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38" y="4198187"/>
            <a:ext cx="150018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2 марш деревянных солдатик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90421" y="4382683"/>
            <a:ext cx="609600" cy="609600"/>
          </a:xfrm>
          <a:prstGeom prst="rect">
            <a:avLst/>
          </a:prstGeom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49" y="5382671"/>
            <a:ext cx="150018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10" y="4299466"/>
            <a:ext cx="150018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41775" y="4005064"/>
            <a:ext cx="663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ТА</a:t>
            </a:r>
            <a:endParaRPr lang="ru-RU" sz="36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432" y="3911600"/>
            <a:ext cx="1017587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228329" y="5221321"/>
            <a:ext cx="6630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prstClr val="black"/>
                </a:solidFill>
              </a:rPr>
              <a:t>ТА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338" y="5154555"/>
            <a:ext cx="1017587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60" y="5301207"/>
            <a:ext cx="1017587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743" y="4005064"/>
            <a:ext cx="1017587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900" y="4035021"/>
            <a:ext cx="1017587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862487" y="5261295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ТИ</a:t>
            </a:r>
            <a:endParaRPr lang="ru-RU" sz="36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4736889" y="5310020"/>
            <a:ext cx="1101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ТИ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76223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9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5178" y="0"/>
            <a:ext cx="820891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Танец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Танец это способ выражения эмоций через движения тела</a:t>
            </a:r>
          </a:p>
          <a:p>
            <a:pPr algn="ctr"/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7" y="2719568"/>
            <a:ext cx="18726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быстрый</a:t>
            </a:r>
            <a:r>
              <a:rPr lang="ru-RU" sz="2000" dirty="0"/>
              <a:t>, живой, </a:t>
            </a:r>
            <a:r>
              <a:rPr lang="ru-RU" sz="2000" dirty="0" smtClean="0"/>
              <a:t>энергичный</a:t>
            </a:r>
            <a:r>
              <a:rPr lang="ru-RU" sz="2000" dirty="0"/>
              <a:t>, </a:t>
            </a:r>
            <a:r>
              <a:rPr lang="ru-RU" sz="2000" dirty="0" smtClean="0"/>
              <a:t>народный</a:t>
            </a:r>
          </a:p>
          <a:p>
            <a:r>
              <a:rPr lang="ru-RU" sz="2000" dirty="0" smtClean="0"/>
              <a:t>чешский</a:t>
            </a:r>
            <a:r>
              <a:rPr lang="ru-RU" sz="2000" dirty="0"/>
              <a:t> </a:t>
            </a:r>
            <a:r>
              <a:rPr lang="ru-RU" sz="2000" dirty="0" smtClean="0"/>
              <a:t>танец.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48340" y="1772816"/>
            <a:ext cx="319586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По́лька</a:t>
            </a:r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9" t="14350" r="33445" b="11076"/>
          <a:stretch/>
        </p:blipFill>
        <p:spPr bwMode="auto">
          <a:xfrm>
            <a:off x="3419872" y="2597493"/>
            <a:ext cx="3816424" cy="3538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6 чайковский-Пол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34020" y="5496914"/>
            <a:ext cx="609600" cy="6096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2506" y="2754726"/>
            <a:ext cx="34934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Мы танцуем польку, </a:t>
            </a:r>
          </a:p>
          <a:p>
            <a:r>
              <a:rPr lang="ru-RU" sz="2400" dirty="0" smtClean="0"/>
              <a:t>Не устав ни сколько</a:t>
            </a:r>
          </a:p>
          <a:p>
            <a:r>
              <a:rPr lang="ru-RU" sz="2400" dirty="0" smtClean="0"/>
              <a:t>Мы танцуем вместе</a:t>
            </a:r>
          </a:p>
          <a:p>
            <a:r>
              <a:rPr lang="ru-RU" sz="2400" dirty="0" smtClean="0"/>
              <a:t>Не стоим на месте</a:t>
            </a:r>
          </a:p>
          <a:p>
            <a:r>
              <a:rPr lang="ru-RU" sz="2400" dirty="0" smtClean="0"/>
              <a:t>Ах этот танец такой заводной,</a:t>
            </a:r>
          </a:p>
          <a:p>
            <a:r>
              <a:rPr lang="ru-RU" sz="2400" dirty="0" smtClean="0"/>
              <a:t>Дружно станцуем его мы с тобой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003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59156" y="692696"/>
            <a:ext cx="577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/>
              <a:t>Прохлопать ритмический рисунок под музыку</a:t>
            </a:r>
          </a:p>
          <a:p>
            <a:pPr algn="ctr"/>
            <a:r>
              <a:rPr lang="ru-RU" sz="3600" i="1" dirty="0"/>
              <a:t> П.И Чайковский  </a:t>
            </a:r>
            <a:r>
              <a:rPr lang="ru-RU" sz="3600" i="1" dirty="0" smtClean="0"/>
              <a:t>«Полька»</a:t>
            </a:r>
            <a:endParaRPr lang="ru-RU" sz="3600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44" y="2400127"/>
            <a:ext cx="1667259" cy="2438405"/>
          </a:xfrm>
          <a:prstGeom prst="rect">
            <a:avLst/>
          </a:prstGeom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158" y="2577440"/>
            <a:ext cx="16637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896" y="2383965"/>
            <a:ext cx="16637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280" y="3628029"/>
            <a:ext cx="1054100" cy="147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991" y="3647742"/>
            <a:ext cx="1054100" cy="147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499" y="3437700"/>
            <a:ext cx="1049337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927" y="3429000"/>
            <a:ext cx="1049337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150" y="3577101"/>
            <a:ext cx="1049337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74" y="3619329"/>
            <a:ext cx="1049337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6 чайковский-Поль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56879" y="5747271"/>
            <a:ext cx="609600" cy="609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10213" y="5257538"/>
            <a:ext cx="663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ТА</a:t>
            </a:r>
            <a:endParaRPr lang="ru-RU" sz="3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595875" y="5130907"/>
            <a:ext cx="663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ТА</a:t>
            </a:r>
            <a:endParaRPr lang="ru-RU" sz="36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11560" y="5209461"/>
            <a:ext cx="663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ТА</a:t>
            </a:r>
            <a:endParaRPr lang="ru-RU" sz="3600" b="1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74" y="5098898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848" y="5010887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150" y="5090249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681" y="5034661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032" y="5165532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580" y="5184083"/>
            <a:ext cx="1079500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54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23424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69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5178" y="0"/>
            <a:ext cx="820891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Танец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Танец это способ выражения эмоций через движения тела</a:t>
            </a:r>
          </a:p>
          <a:p>
            <a:pPr algn="ctr"/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627" y="2611250"/>
            <a:ext cx="273630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                         красивый</a:t>
            </a:r>
            <a:r>
              <a:rPr lang="ru-RU" sz="2000" dirty="0"/>
              <a:t>, </a:t>
            </a:r>
            <a:r>
              <a:rPr lang="ru-RU" sz="2000" dirty="0" smtClean="0"/>
              <a:t>изящный мягкий и плавный парный</a:t>
            </a:r>
          </a:p>
          <a:p>
            <a:r>
              <a:rPr lang="ru-RU" sz="2000" dirty="0" smtClean="0"/>
              <a:t>бальный танец. Слово Вальс </a:t>
            </a:r>
          </a:p>
          <a:p>
            <a:r>
              <a:rPr lang="ru-RU" sz="2000" dirty="0" smtClean="0"/>
              <a:t>от немецкого «</a:t>
            </a:r>
            <a:r>
              <a:rPr lang="ru-RU" sz="2000" dirty="0" err="1"/>
              <a:t>walzen</a:t>
            </a:r>
            <a:r>
              <a:rPr lang="ru-RU" sz="2000" dirty="0"/>
              <a:t>» </a:t>
            </a:r>
            <a:r>
              <a:rPr lang="ru-RU" sz="2000" dirty="0" smtClean="0"/>
              <a:t>– кружиться в</a:t>
            </a:r>
            <a:r>
              <a:rPr lang="ru-RU" sz="2000" dirty="0"/>
              <a:t> </a:t>
            </a:r>
            <a:r>
              <a:rPr lang="ru-RU" sz="2000" dirty="0" smtClean="0"/>
              <a:t>танце</a:t>
            </a:r>
            <a:r>
              <a:rPr lang="ru-RU" sz="2000" dirty="0"/>
              <a:t>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5350" y="1780863"/>
            <a:ext cx="19431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Вальс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307" y="2611250"/>
            <a:ext cx="3128417" cy="409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5 чайковский-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64493" y="5524715"/>
            <a:ext cx="609600" cy="6096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82914" y="2089889"/>
            <a:ext cx="33824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Танец - легкий ветерок,</a:t>
            </a:r>
          </a:p>
          <a:p>
            <a:pPr algn="ctr"/>
            <a:r>
              <a:rPr lang="ru-RU" sz="2400" dirty="0"/>
              <a:t>Как </a:t>
            </a:r>
            <a:r>
              <a:rPr lang="ru-RU" sz="2400" dirty="0" smtClean="0"/>
              <a:t>цветок </a:t>
            </a:r>
            <a:r>
              <a:rPr lang="ru-RU" sz="2400" dirty="0"/>
              <a:t>он нежный.</a:t>
            </a:r>
          </a:p>
          <a:p>
            <a:pPr algn="ctr"/>
            <a:r>
              <a:rPr lang="ru-RU" sz="2400" dirty="0"/>
              <a:t>Так порхает мотылёк</a:t>
            </a:r>
          </a:p>
          <a:p>
            <a:pPr algn="ctr"/>
            <a:r>
              <a:rPr lang="ru-RU" sz="2400" dirty="0"/>
              <a:t>Утром в роще свежей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Закружилось</a:t>
            </a:r>
            <a:r>
              <a:rPr lang="ru-RU" sz="2400" dirty="0"/>
              <a:t>, завертелось, </a:t>
            </a:r>
            <a:endParaRPr lang="ru-RU" sz="2400" dirty="0" smtClean="0"/>
          </a:p>
          <a:p>
            <a:pPr algn="ctr"/>
            <a:r>
              <a:rPr lang="ru-RU" sz="2400" dirty="0" smtClean="0"/>
              <a:t>Танцевать </a:t>
            </a:r>
            <a:r>
              <a:rPr lang="ru-RU" sz="2400" dirty="0"/>
              <a:t>нам захотелось. </a:t>
            </a:r>
            <a:endParaRPr lang="ru-RU" sz="2400" dirty="0" smtClean="0"/>
          </a:p>
          <a:p>
            <a:pPr algn="ctr"/>
            <a:r>
              <a:rPr lang="ru-RU" sz="2400" dirty="0" smtClean="0"/>
              <a:t>Словно </a:t>
            </a:r>
            <a:r>
              <a:rPr lang="ru-RU" sz="2400" dirty="0"/>
              <a:t>бабочки на поле, </a:t>
            </a:r>
            <a:endParaRPr lang="ru-RU" sz="2400" dirty="0" smtClean="0"/>
          </a:p>
          <a:p>
            <a:pPr algn="ctr"/>
            <a:r>
              <a:rPr lang="ru-RU" sz="2400" dirty="0" smtClean="0"/>
              <a:t>Кружат </a:t>
            </a:r>
            <a:r>
              <a:rPr lang="ru-RU" sz="2400" dirty="0"/>
              <a:t>пары на </a:t>
            </a:r>
            <a:r>
              <a:rPr lang="ru-RU" sz="2400" dirty="0" err="1"/>
              <a:t>танцполе</a:t>
            </a:r>
            <a:r>
              <a:rPr lang="ru-RU" sz="2400" dirty="0"/>
              <a:t>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65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rberg_Circles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CD49AF8-2CC0-4DA6-A2DE-95E4B6DB78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Terberg_CirclesIn</Template>
  <TotalTime>0</TotalTime>
  <Words>419</Words>
  <Application>Microsoft Office PowerPoint</Application>
  <PresentationFormat>Экран (4:3)</PresentationFormat>
  <Paragraphs>97</Paragraphs>
  <Slides>14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Terberg_CirclesIn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2020-04-19T07:48:40Z</dcterms:created>
  <dcterms:modified xsi:type="dcterms:W3CDTF">2021-11-05T11:26:41Z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TC018814379991</vt:lpwstr>
  </property>
</Properties>
</file>