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7" r:id="rId3"/>
    <p:sldId id="282" r:id="rId4"/>
    <p:sldId id="292" r:id="rId5"/>
    <p:sldId id="284" r:id="rId6"/>
    <p:sldId id="268" r:id="rId7"/>
    <p:sldId id="285" r:id="rId8"/>
    <p:sldId id="269" r:id="rId9"/>
    <p:sldId id="288" r:id="rId10"/>
    <p:sldId id="287" r:id="rId11"/>
    <p:sldId id="289" r:id="rId12"/>
    <p:sldId id="270" r:id="rId13"/>
    <p:sldId id="272" r:id="rId14"/>
    <p:sldId id="281" r:id="rId15"/>
    <p:sldId id="273" r:id="rId16"/>
    <p:sldId id="259" r:id="rId17"/>
    <p:sldId id="298" r:id="rId18"/>
    <p:sldId id="299" r:id="rId19"/>
    <p:sldId id="291" r:id="rId20"/>
    <p:sldId id="260" r:id="rId21"/>
    <p:sldId id="296" r:id="rId22"/>
    <p:sldId id="300" r:id="rId23"/>
    <p:sldId id="261" r:id="rId24"/>
    <p:sldId id="293" r:id="rId25"/>
    <p:sldId id="262" r:id="rId26"/>
    <p:sldId id="275" r:id="rId27"/>
    <p:sldId id="290" r:id="rId28"/>
    <p:sldId id="279" r:id="rId29"/>
    <p:sldId id="294" r:id="rId30"/>
    <p:sldId id="283" r:id="rId31"/>
    <p:sldId id="295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411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2486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BD4BA-87BA-4BDA-9936-BCB52C1B269A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44F93-C8F0-47E0-8788-6915BA1811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111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55DBC1-E180-45BF-82F4-6250D1F25517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0F2F4-0D09-4707-989C-DC536502C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692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0F2F4-0D09-4707-989C-DC536502C5D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543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0F2F4-0D09-4707-989C-DC536502C5D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874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0F2F4-0D09-4707-989C-DC536502C5DF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921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0F2F4-0D09-4707-989C-DC536502C5DF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405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0F2F4-0D09-4707-989C-DC536502C5DF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157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A08673-E466-488F-B462-1299E20039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828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B72581-1449-40F4-9A9C-82C9056263D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827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AAECA-1BCC-41F7-9E88-77D48E9AD4F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13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1CA3B5-35D8-41CF-A27C-E60E50F7679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467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A2DB8-D1A3-4D17-AA92-225910D81E6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6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96123-F2A7-44E2-9385-258D393BEAD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896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8EE4F5-FE39-4269-9B63-CCEE51D47A0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241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CA6364-3C5B-494D-AAE0-EC1A1190D1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84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6835C0-87F9-4C41-9A8B-71AAD07E178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820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C30C35-078D-47A8-9EB9-A56DD629A8B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368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841BD-20D3-4907-8EC0-2CBBD1449C7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103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AFC5CF3-F24A-4FA2-8E89-8EF507FD2CD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20875" y="1"/>
            <a:ext cx="7223125" cy="2996952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ЛЮБИТЬ РОДИНУ УЧИМСЯ В </a:t>
            </a:r>
            <a:r>
              <a:rPr lang="ru-RU" sz="4000" b="1" dirty="0">
                <a:solidFill>
                  <a:schemeClr val="bg1"/>
                </a:solidFill>
                <a:latin typeface="Arial Black" pitchFamily="34" charset="0"/>
              </a:rPr>
              <a:t>	</a:t>
            </a: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ШКОЛЬНОМ </a:t>
            </a: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МУЗЕЕ  </a:t>
            </a:r>
            <a:endParaRPr lang="ru-RU" sz="4000" b="1" dirty="0" smtClean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941" y="5862216"/>
            <a:ext cx="4679975" cy="936104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Татьяна Станиславовна </a:t>
            </a:r>
            <a:r>
              <a:rPr lang="ru-RU" sz="1800" b="1" dirty="0" err="1" smtClean="0">
                <a:solidFill>
                  <a:schemeClr val="bg1"/>
                </a:solidFill>
              </a:rPr>
              <a:t>Зайковская</a:t>
            </a:r>
            <a:r>
              <a:rPr lang="ru-RU" sz="1800" b="1" dirty="0" smtClean="0">
                <a:solidFill>
                  <a:schemeClr val="bg1"/>
                </a:solidFill>
              </a:rPr>
              <a:t> – педагог Камчатского дома детского и юношеского туризма и экскурсий </a:t>
            </a:r>
            <a:endParaRPr lang="ru-RU" sz="1800" b="1" dirty="0">
              <a:solidFill>
                <a:schemeClr val="bg1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476672"/>
            <a:ext cx="1080000" cy="80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575651"/>
            <a:ext cx="2700337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50" y="1494630"/>
            <a:ext cx="28575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48" y="2373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ВСТРЕЧИ С ИЗВЕСТНЫМИ ЛЮДЬМИ   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1783"/>
            <a:ext cx="2637682" cy="46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10708"/>
            <a:ext cx="3429000" cy="461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60923" y="6090707"/>
            <a:ext cx="2744790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Calibri"/>
                <a:ea typeface="Calibri"/>
                <a:cs typeface="Times New Roman"/>
              </a:rPr>
              <a:t>Ирина Васильевна </a:t>
            </a:r>
            <a:r>
              <a:rPr lang="ru-RU" b="1" dirty="0" err="1" smtClean="0">
                <a:solidFill>
                  <a:srgbClr val="0070C0"/>
                </a:solidFill>
                <a:effectLst/>
                <a:latin typeface="Calibri"/>
                <a:ea typeface="Calibri"/>
                <a:cs typeface="Times New Roman"/>
              </a:rPr>
              <a:t>Витер</a:t>
            </a:r>
            <a:r>
              <a:rPr lang="ru-RU" b="1" dirty="0" smtClean="0">
                <a:solidFill>
                  <a:srgbClr val="0070C0"/>
                </a:solidFill>
                <a:effectLst/>
                <a:latin typeface="Calibri"/>
                <a:ea typeface="Calibri"/>
                <a:cs typeface="Times New Roman"/>
              </a:rPr>
              <a:t> </a:t>
            </a:r>
            <a:endParaRPr lang="ru-RU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0810" y="6242853"/>
            <a:ext cx="3573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Нина Германовна </a:t>
            </a:r>
            <a:r>
              <a:rPr lang="ru-RU" b="1" dirty="0" err="1" smtClean="0">
                <a:solidFill>
                  <a:srgbClr val="0070C0"/>
                </a:solidFill>
              </a:rPr>
              <a:t>Бережкова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90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7336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ЭКОЛОГИЧЕСКИЕ  АКЦИИ</a:t>
            </a:r>
            <a:r>
              <a:rPr lang="ru-RU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Arial Black" pitchFamily="34" charset="0"/>
              </a:rPr>
            </a:br>
            <a:endParaRPr lang="ru-RU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314" y="1647998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94" y="4316211"/>
            <a:ext cx="3335337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61566"/>
            <a:ext cx="3057525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000" y="4725144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проявление неравнодушной гражданской позиции, выражение любви к своему краю </a:t>
            </a:r>
          </a:p>
        </p:txBody>
      </p:sp>
    </p:spTree>
    <p:extLst>
      <p:ext uri="{BB962C8B-B14F-4D97-AF65-F5344CB8AC3E}">
        <p14:creationId xmlns:p14="http://schemas.microsoft.com/office/powerpoint/2010/main" val="274756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ИССЛЕДОВАТЕЛЬСКАЯ РАБОТА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052736"/>
            <a:ext cx="4040188" cy="1122139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Работа над исследованиями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 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64088" y="1535113"/>
            <a:ext cx="3322712" cy="639762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Презентация исследований на конкурсах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1200" b="1" dirty="0" smtClean="0">
                <a:solidFill>
                  <a:srgbClr val="0070C0"/>
                </a:solidFill>
              </a:rPr>
              <a:t>Выставка-конференция краеведческих работ обучающихся по направлению «Отечество»</a:t>
            </a:r>
          </a:p>
          <a:p>
            <a:r>
              <a:rPr lang="ru-RU" sz="1200" b="1" dirty="0" smtClean="0">
                <a:solidFill>
                  <a:srgbClr val="0070C0"/>
                </a:solidFill>
              </a:rPr>
              <a:t>Рождественские чтения,</a:t>
            </a:r>
          </a:p>
          <a:p>
            <a:r>
              <a:rPr lang="ru-RU" sz="1200" b="1" dirty="0" smtClean="0">
                <a:solidFill>
                  <a:srgbClr val="0070C0"/>
                </a:solidFill>
              </a:rPr>
              <a:t>Подрост</a:t>
            </a:r>
          </a:p>
          <a:p>
            <a:r>
              <a:rPr lang="ru-RU" sz="1200" b="1" dirty="0" smtClean="0">
                <a:solidFill>
                  <a:srgbClr val="0070C0"/>
                </a:solidFill>
              </a:rPr>
              <a:t>Зеленая планета</a:t>
            </a:r>
          </a:p>
          <a:p>
            <a:r>
              <a:rPr lang="ru-RU" sz="1200" b="1" dirty="0" smtClean="0">
                <a:solidFill>
                  <a:srgbClr val="0070C0"/>
                </a:solidFill>
              </a:rPr>
              <a:t> Моя малая родина: природа, культура этнос</a:t>
            </a:r>
          </a:p>
          <a:p>
            <a:r>
              <a:rPr lang="ru-RU" sz="1200" b="1" dirty="0" smtClean="0">
                <a:solidFill>
                  <a:srgbClr val="0070C0"/>
                </a:solidFill>
              </a:rPr>
              <a:t>Экологические форумы </a:t>
            </a:r>
            <a:endParaRPr lang="ru-RU" sz="1200" b="1" dirty="0">
              <a:solidFill>
                <a:srgbClr val="0070C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89040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068960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458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ПРОЕКТНАЯ РАБОТА 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317" y="198884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Участие с проектами в  региональных этапах Всероссийской акции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«Я Гражданин России»  в Рождественских чтениях Региональный этап конкурса Подрост, Зеленая планета,  конкурс «Моя малая родина: природа, культура этнос»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85" y="3356992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445321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553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РЕАЛИЗОВАННЫЕ ПРОЕКТЫ 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2155" y="1124744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«СОХРАНИМ КРАСНОЕ ЗОЛОТО КАМЧАТКИ»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«СОХРАНЕНИЕ  ЛОСОСЯ В РУЧЬЕ КРУТОБЕРЕГОВЫЙ»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«ВСЕМ ДЕТЯМ НУЖНА СЕМЬЯ»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«СБЕРЕЧЬ ИСТОРИЮ ШКОЛЫ В МУЗЕЕ»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«КАМЧАТСКИМ СИВУЧАМ НУЖНА ПОМОЩЬ »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«ОРГАНИЗУЕМ ДОСУГ ДЕТЕЙ,  ПОДРОСТКОВ  И МОЛОДЕЖИ»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«СОХРАНИМ ТРАДИЦИИ АБОРИГЕНОВ КАМЧАТКИ «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«УЧИМСЯ ЖИТЬ В ЧИСТОМ ГОРОДЕ»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«СКОРАЯ ПОМОЩЬ ДЛЯ ЛЕСОВ КАМЧАТКИ»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«ЭКОЛОГИЧЕСКАЯ БЕЗОПАСНОСТЬ НА ХАЛАКТЫРСКОМ ПЛЯЖЕ»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«ТУРКЛУБ «АЛЬТАИР» - ЗА ЧИСТОТУ И ЭКОЛОГИЧЕСКУЮ БЕЗОПАСНОСТЬ  ПОСЕЛКА ЗАОЗЕРНОГО И ПРИЛЕГАЮЩИХ ТЕРРИТОРИЙ»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«ТУРКЛУБ АЛЬТАИР ЗА ЭКОЛОГИЧЕСКУЮ БЕЗОПАСНОСТЬ ТУРИСТСКИХ МАРШРУТОВ КАМЧАТКИ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«КАМЧАТСКИЙ БУРЫЙ МЕДВЕДЬ ХОЧЕТ ЖИТЬ»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200" b="1" dirty="0" smtClean="0">
                <a:solidFill>
                  <a:srgbClr val="0070C0"/>
                </a:solidFill>
              </a:rPr>
              <a:t>«АЛЬТЕРНАТИВА ГАДЖЕТАМ»</a:t>
            </a:r>
            <a:endParaRPr lang="ru-RU" sz="1200" b="1" dirty="0">
              <a:solidFill>
                <a:srgbClr val="0070C0"/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87066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126" y="3977540"/>
            <a:ext cx="3359150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32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648072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СЪЕМКА ФОТО и ВИДЕОРОЛИКОВ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6248" y="1196752"/>
            <a:ext cx="79928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Выражение своих чувств к малой Родине 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Пропаганда </a:t>
            </a:r>
            <a:r>
              <a:rPr lang="ru-RU" sz="2400" b="1" dirty="0" err="1" smtClean="0">
                <a:solidFill>
                  <a:srgbClr val="0070C0"/>
                </a:solidFill>
              </a:rPr>
              <a:t>природосообразного</a:t>
            </a:r>
            <a:r>
              <a:rPr lang="ru-RU" sz="2400" b="1" dirty="0" smtClean="0">
                <a:solidFill>
                  <a:srgbClr val="0070C0"/>
                </a:solidFill>
              </a:rPr>
              <a:t> отношения к окружающей среде 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Популяризация туристско-краеведческой деятельности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Во всех программах есть раздел – Фото и видеосъемка.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Результаты: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Видеофильмы: </a:t>
            </a:r>
            <a:endParaRPr lang="ru-RU" sz="2400" b="1" dirty="0">
              <a:solidFill>
                <a:srgbClr val="0070C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МОЯ КАМЧАТКА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МОЙ МИР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ПОХОД В НАЛЫЧЕВО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ЭКОМЕН ПРОТИВ СВИНЕЙ </a:t>
            </a:r>
          </a:p>
          <a:p>
            <a:pPr algn="ctr"/>
            <a:r>
              <a:rPr lang="ru-RU" sz="2400" b="1" dirty="0" err="1" smtClean="0">
                <a:solidFill>
                  <a:srgbClr val="0070C0"/>
                </a:solidFill>
              </a:rPr>
              <a:t>Фототчеты</a:t>
            </a:r>
            <a:r>
              <a:rPr lang="ru-RU" sz="2400" b="1" dirty="0" smtClean="0">
                <a:solidFill>
                  <a:srgbClr val="0070C0"/>
                </a:solidFill>
              </a:rPr>
              <a:t> по походам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48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274638"/>
            <a:ext cx="5688013" cy="777875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МУЗЕЕВЕДЕНИЕ</a:t>
            </a:r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rgbClr val="003366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85" y="1357116"/>
            <a:ext cx="33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85" y="4016242"/>
            <a:ext cx="3598782" cy="233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19477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77116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967" y="0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МУЗЕЙ – </a:t>
            </a:r>
            <a:b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РЕЗУЛЬТАТ ПРОЕКТНОЙ</a:t>
            </a: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деятельности </a:t>
            </a:r>
            <a:endParaRPr lang="ru-RU" sz="2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ПРОЕКТ: «СОХРАНИМ ИСТОРИЮ ШКОЛЫ В МУЗЕЕ» </a:t>
            </a:r>
          </a:p>
          <a:p>
            <a:r>
              <a:rPr lang="ru-RU" sz="1400" b="1" dirty="0" smtClean="0">
                <a:solidFill>
                  <a:srgbClr val="0070C0"/>
                </a:solidFill>
              </a:rPr>
              <a:t>ПРОЕКТ: «УЧИМ ИСТОРИЮ В ШКОЛЬНОМ МУЗЕЕ»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132856"/>
            <a:ext cx="3011487" cy="401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83" y="2492896"/>
            <a:ext cx="3835400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50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РЕЗУЛЬТАТ ПРОЕКТА 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58" y="1268760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315" y="1247634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70" y="4134123"/>
            <a:ext cx="3419475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194" y="2547028"/>
            <a:ext cx="1888651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065" y="4155235"/>
            <a:ext cx="33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796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357" y="-27491"/>
            <a:ext cx="8229600" cy="1143000"/>
          </a:xfrm>
        </p:spPr>
        <p:txBody>
          <a:bodyPr/>
          <a:lstStyle/>
          <a:p>
            <a:r>
              <a:rPr lang="ru-RU" sz="2400" b="1" dirty="0">
                <a:solidFill>
                  <a:schemeClr val="bg1"/>
                </a:solidFill>
                <a:latin typeface="Arial Black" pitchFamily="34" charset="0"/>
              </a:rPr>
              <a:t>НАШ МУЗЕЙ- РЕЗУЛЬТАТ ПРОЕКТНОЙ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       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                     </a:t>
            </a:r>
            <a:endParaRPr lang="ru-RU" dirty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1359"/>
            <a:ext cx="2637681" cy="46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991" y="1223218"/>
            <a:ext cx="28575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47056"/>
            <a:ext cx="3048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607" y="3601359"/>
            <a:ext cx="314325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249" y="4149080"/>
            <a:ext cx="313372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299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42384" y="60290"/>
            <a:ext cx="7488832" cy="777875"/>
          </a:xfrm>
        </p:spPr>
        <p:txBody>
          <a:bodyPr/>
          <a:lstStyle/>
          <a:p>
            <a:r>
              <a:rPr lang="ru-RU" sz="2000" b="1" dirty="0" smtClean="0">
                <a:solidFill>
                  <a:srgbClr val="FFFFFF"/>
                </a:solidFill>
                <a:latin typeface="Arial Black" pitchFamily="34" charset="0"/>
                <a:ea typeface="Times New Roman"/>
              </a:rPr>
              <a:t>МУЗЕЙ ТУРКЛУБА «АЛЬТАИР» В СРЕДНЕЙ ШКОЛЕ №41</a:t>
            </a:r>
            <a:r>
              <a:rPr lang="ru-RU" sz="2000" b="1" dirty="0" smtClean="0">
                <a:solidFill>
                  <a:srgbClr val="FFFFFF"/>
                </a:solidFill>
                <a:ea typeface="Times New Roman"/>
              </a:rPr>
              <a:t/>
            </a:r>
            <a:br>
              <a:rPr lang="ru-RU" sz="2000" b="1" dirty="0" smtClean="0">
                <a:solidFill>
                  <a:srgbClr val="FFFFFF"/>
                </a:solidFill>
                <a:ea typeface="Times New Roman"/>
              </a:rPr>
            </a:br>
            <a:r>
              <a:rPr lang="ru-RU" sz="1400" b="1" dirty="0" smtClean="0">
                <a:solidFill>
                  <a:schemeClr val="bg1"/>
                </a:solidFill>
                <a:effectLst/>
                <a:ea typeface="Times New Roman"/>
              </a:rPr>
              <a:t>Камчатского дома детского и юношеского туризма и экскурсий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238" y="1080000"/>
            <a:ext cx="8229600" cy="4857403"/>
          </a:xfrm>
        </p:spPr>
        <p:txBody>
          <a:bodyPr/>
          <a:lstStyle/>
          <a:p>
            <a:pPr lvl="0" algn="just"/>
            <a:endParaRPr lang="ru-RU" sz="1600" b="1" dirty="0" smtClean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  <a:p>
            <a:pPr lvl="0" algn="just"/>
            <a:r>
              <a:rPr lang="ru-RU" sz="1600" b="1" dirty="0" smtClean="0">
                <a:solidFill>
                  <a:srgbClr val="0070C0"/>
                </a:solidFill>
              </a:rPr>
              <a:t>ДАТА СОЗДАНИЯ ТУРКЛУБА «АЛЬТАИР»: 1.09.1999</a:t>
            </a:r>
          </a:p>
          <a:p>
            <a:pPr lvl="0" algn="just"/>
            <a:r>
              <a:rPr lang="ru-RU" sz="1600" b="1" dirty="0" smtClean="0">
                <a:solidFill>
                  <a:srgbClr val="0070C0"/>
                </a:solidFill>
              </a:rPr>
              <a:t>ДАТА СОЗДАНИЯ МУЗЕЯ ФЕВРАЛЬ 2007 </a:t>
            </a:r>
          </a:p>
          <a:p>
            <a:pPr lvl="0" algn="just"/>
            <a:r>
              <a:rPr lang="ru-RU" sz="1600" b="1" dirty="0" smtClean="0">
                <a:solidFill>
                  <a:srgbClr val="0070C0"/>
                </a:solidFill>
              </a:rPr>
              <a:t>НАПРАВЛЕНИЯ ДЕЯТЕЛЬНОСТИ: ТУРИЗМ, КРАЕВЕДЕНИЕ, ЭКОЛОГИЯ, МУЗЕЕВЕДЕНИЕ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solidFill>
                  <a:srgbClr val="0070C0"/>
                </a:solidFill>
              </a:rPr>
              <a:t>УЧАСТНИКИ: </a:t>
            </a:r>
            <a:r>
              <a:rPr lang="ru-RU" sz="1600" b="1" dirty="0" smtClean="0">
                <a:solidFill>
                  <a:srgbClr val="0070C0"/>
                </a:solidFill>
                <a:effectLst/>
                <a:latin typeface="+mj-lt"/>
                <a:ea typeface="Calibri"/>
                <a:cs typeface="Times New Roman"/>
              </a:rPr>
              <a:t>УЧАЩИЕСЯ ШКОЛЫ №41, ВОСПИТАННИКИ ДЕТСКОГО САДА №18, ВОСПИТАННИКИ ДЕТСКОГО ДОМА №3 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1400" b="1" dirty="0" smtClean="0">
              <a:solidFill>
                <a:srgbClr val="0070C0"/>
              </a:solidFill>
              <a:effectLst/>
              <a:latin typeface="+mj-lt"/>
              <a:ea typeface="Calibri"/>
              <a:cs typeface="Times New Roman"/>
            </a:endParaRPr>
          </a:p>
          <a:p>
            <a:pPr lvl="0" algn="ctr"/>
            <a:endParaRPr lang="ru-RU" sz="2400" b="1" dirty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56" y="3212976"/>
            <a:ext cx="2880000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933056"/>
            <a:ext cx="2880000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867901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42384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74638"/>
            <a:ext cx="8748463" cy="777875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ЭКСКУРСИИ ДЛЯ УЧЕНИКОВ, УЧИТЕЛЕЙ, РОДИТЕЛЕЙ , ГОСТЕЙ 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>
              <a:solidFill>
                <a:srgbClr val="003366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320" y="1735038"/>
            <a:ext cx="5715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kern="1200" dirty="0" smtClean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ru-RU" sz="2800" b="1" kern="1200" dirty="0" smtClean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ru-RU" sz="2800" b="1" kern="1200" dirty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ru-RU" sz="2800" b="1" kern="1200" dirty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ru-RU" sz="3200" b="1" kern="1200" dirty="0" smtClean="0">
                <a:solidFill>
                  <a:schemeClr val="bg1"/>
                </a:solidFill>
                <a:latin typeface="Arial Black" pitchFamily="34" charset="0"/>
                <a:ea typeface="+mn-ea"/>
                <a:cs typeface="+mn-cs"/>
              </a:rPr>
              <a:t>КАК ДОСТИЧЬ РЕЗУЛЬТАТА?</a:t>
            </a:r>
            <a:br>
              <a:rPr lang="ru-RU" sz="3200" b="1" kern="1200" dirty="0" smtClean="0">
                <a:solidFill>
                  <a:schemeClr val="bg1"/>
                </a:solidFill>
                <a:latin typeface="Arial Black" pitchFamily="34" charset="0"/>
                <a:ea typeface="+mn-ea"/>
                <a:cs typeface="+mn-cs"/>
              </a:rPr>
            </a:br>
            <a:r>
              <a:rPr lang="ru-RU" sz="2200" b="1" kern="1200" dirty="0" smtClean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rPr>
              <a:t>Эффективность </a:t>
            </a:r>
            <a:r>
              <a:rPr lang="ru-RU" sz="2200" b="1" kern="1200" dirty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rPr>
              <a:t>усвоения </a:t>
            </a:r>
            <a:br>
              <a:rPr lang="ru-RU" sz="2200" b="1" kern="1200" dirty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ru-RU" sz="2200" b="1" kern="1200" dirty="0">
                <a:solidFill>
                  <a:srgbClr val="0070C0"/>
                </a:solidFill>
                <a:latin typeface="Arial Narrow" panose="020B0606020202030204" pitchFamily="34" charset="0"/>
                <a:ea typeface="+mn-ea"/>
                <a:cs typeface="+mn-cs"/>
              </a:rPr>
              <a:t>учебной информации </a:t>
            </a:r>
            <a:br>
              <a:rPr lang="ru-RU" sz="2200" b="1" kern="1200" dirty="0">
                <a:solidFill>
                  <a:srgbClr val="0070C0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ru-RU" sz="2200" b="1" kern="1200" dirty="0">
                <a:solidFill>
                  <a:srgbClr val="0070C0"/>
                </a:solidFill>
                <a:latin typeface="Arial Narrow" panose="020B0606020202030204" pitchFamily="34" charset="0"/>
                <a:ea typeface="+mn-ea"/>
                <a:cs typeface="+mn-cs"/>
              </a:rPr>
              <a:t>(пирамида познания по Дж. Мартину)</a:t>
            </a:r>
            <a:r>
              <a:rPr lang="ru-RU" sz="2200" b="1" kern="1200" dirty="0">
                <a:solidFill>
                  <a:srgbClr val="C00000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ru-RU" sz="2200" b="1" kern="1200" dirty="0">
                <a:solidFill>
                  <a:srgbClr val="C00000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56792"/>
            <a:ext cx="507658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272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4939"/>
            <a:ext cx="8229600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>ЗАНЯТИЯ ПРОВОДЯТ УЧАСТНИКИ КЛУБА</a:t>
            </a:r>
            <a:endParaRPr lang="ru-RU" sz="28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000" y="1196752"/>
            <a:ext cx="2880000" cy="5109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05063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67939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306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260648"/>
            <a:ext cx="7488831" cy="77787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>ЗАНЯТИЯ С ВОСПИТАННИКАМИ  ДЕТСКОГО ДОМА</a:t>
            </a:r>
            <a:endParaRPr lang="ru-RU" sz="28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Проводят участники </a:t>
            </a:r>
            <a:r>
              <a:rPr lang="ru-RU" dirty="0" err="1" smtClean="0">
                <a:solidFill>
                  <a:srgbClr val="0070C0"/>
                </a:solidFill>
              </a:rPr>
              <a:t>турклуба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72816"/>
            <a:ext cx="5715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ЗАНЯТИЯ С ВОСПИТАННИКАМИ </a:t>
            </a:r>
            <a:b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3200" b="1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детского сада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проводят участники экологической акции 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6489270" cy="43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714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274638"/>
            <a:ext cx="7848871" cy="777875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СОТРУДНИЧЕСТВО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0432" y="1238026"/>
            <a:ext cx="8229600" cy="4525963"/>
          </a:xfrm>
        </p:spPr>
        <p:txBody>
          <a:bodyPr/>
          <a:lstStyle/>
          <a:p>
            <a:pPr lvl="0"/>
            <a:r>
              <a:rPr lang="ru-RU" sz="2000" b="1" dirty="0" smtClean="0">
                <a:solidFill>
                  <a:srgbClr val="0070C0"/>
                </a:solidFill>
              </a:rPr>
              <a:t>В разные годы мы сотрудничали </a:t>
            </a:r>
          </a:p>
          <a:p>
            <a:pPr lvl="0"/>
            <a:r>
              <a:rPr lang="ru-RU" sz="2000" b="1" dirty="0" smtClean="0">
                <a:solidFill>
                  <a:srgbClr val="0070C0"/>
                </a:solidFill>
              </a:rPr>
              <a:t>С </a:t>
            </a:r>
            <a:r>
              <a:rPr lang="ru-RU" sz="2000" b="1" dirty="0">
                <a:solidFill>
                  <a:srgbClr val="0070C0"/>
                </a:solidFill>
              </a:rPr>
              <a:t>краевой библиотекой им. С .П. Крашенинникова </a:t>
            </a:r>
          </a:p>
          <a:p>
            <a:pPr lvl="0"/>
            <a:r>
              <a:rPr lang="ru-RU" sz="2000" b="1" dirty="0">
                <a:solidFill>
                  <a:srgbClr val="0070C0"/>
                </a:solidFill>
              </a:rPr>
              <a:t>С КГБУ «Природный парк «Вулканы </a:t>
            </a:r>
            <a:r>
              <a:rPr lang="ru-RU" sz="2000" b="1" dirty="0" smtClean="0">
                <a:solidFill>
                  <a:srgbClr val="0070C0"/>
                </a:solidFill>
              </a:rPr>
              <a:t>Камчатки»</a:t>
            </a:r>
          </a:p>
          <a:p>
            <a:pPr lvl="0"/>
            <a:r>
              <a:rPr lang="ru-RU" sz="2000" b="1" dirty="0" smtClean="0">
                <a:solidFill>
                  <a:srgbClr val="0070C0"/>
                </a:solidFill>
              </a:rPr>
              <a:t>С </a:t>
            </a:r>
            <a:r>
              <a:rPr lang="ru-RU" sz="2000" b="1" dirty="0" err="1" smtClean="0">
                <a:solidFill>
                  <a:srgbClr val="0070C0"/>
                </a:solidFill>
              </a:rPr>
              <a:t>Кроноцким</a:t>
            </a:r>
            <a:r>
              <a:rPr lang="ru-RU" sz="2000" b="1" dirty="0" smtClean="0">
                <a:solidFill>
                  <a:srgbClr val="0070C0"/>
                </a:solidFill>
              </a:rPr>
              <a:t> заповедником  </a:t>
            </a:r>
            <a:endParaRPr lang="ru-RU" sz="2000" b="1" dirty="0">
              <a:solidFill>
                <a:srgbClr val="0070C0"/>
              </a:solidFill>
            </a:endParaRPr>
          </a:p>
          <a:p>
            <a:pPr lvl="0"/>
            <a:r>
              <a:rPr lang="ru-RU" sz="2000" b="1" dirty="0" smtClean="0">
                <a:solidFill>
                  <a:srgbClr val="0070C0"/>
                </a:solidFill>
              </a:rPr>
              <a:t>С </a:t>
            </a:r>
            <a:r>
              <a:rPr lang="ru-RU" sz="2000" b="1" dirty="0">
                <a:solidFill>
                  <a:srgbClr val="0070C0"/>
                </a:solidFill>
              </a:rPr>
              <a:t>уполномоченным по правам ребенка на Камчатке Виктором Леонидовичем Тюменцевым,  участвовали с его командой в новогодних благотворительных акциях</a:t>
            </a:r>
            <a:r>
              <a:rPr lang="ru-RU" sz="2000" dirty="0">
                <a:solidFill>
                  <a:srgbClr val="003366"/>
                </a:solidFill>
              </a:rPr>
              <a:t> 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88" y="3717032"/>
            <a:ext cx="38327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17032"/>
            <a:ext cx="384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ПОЕЗДКИ ДЛЯ ОБМЕНА ОПЫТОМ И ВЫСТУПЛЕНИЙ НА КОНКУРСАХ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СВОИМ ОПЫТОМ МЫ ДЕЛИЛИСЬ: 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в </a:t>
            </a:r>
            <a:r>
              <a:rPr lang="ru-RU" sz="2000" b="1" dirty="0">
                <a:solidFill>
                  <a:srgbClr val="0070C0"/>
                </a:solidFill>
              </a:rPr>
              <a:t>М</a:t>
            </a:r>
            <a:r>
              <a:rPr lang="ru-RU" sz="2000" b="1" dirty="0" smtClean="0">
                <a:solidFill>
                  <a:srgbClr val="0070C0"/>
                </a:solidFill>
              </a:rPr>
              <a:t>оскве на Всероссийском этапе Отечество – очно и дистанционно;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На Первом Всероссийском форуме школьных музеев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На форуме «Живи земля! во Всероссийском центре «Океан» во </a:t>
            </a:r>
            <a:r>
              <a:rPr lang="ru-RU" sz="2000" b="1" dirty="0">
                <a:solidFill>
                  <a:srgbClr val="0070C0"/>
                </a:solidFill>
              </a:rPr>
              <a:t>В</a:t>
            </a:r>
            <a:r>
              <a:rPr lang="ru-RU" sz="2000" b="1" dirty="0" smtClean="0">
                <a:solidFill>
                  <a:srgbClr val="0070C0"/>
                </a:solidFill>
              </a:rPr>
              <a:t>ладивостоке , на смене «Сильные люди» и на смене, посвященной малым народностям. 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С</a:t>
            </a:r>
            <a:r>
              <a:rPr lang="ru-RU" sz="2000" b="1" dirty="0" smtClean="0">
                <a:solidFill>
                  <a:srgbClr val="0070C0"/>
                </a:solidFill>
              </a:rPr>
              <a:t>о слушателями курсов института развития образования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С</a:t>
            </a:r>
            <a:r>
              <a:rPr lang="ru-RU" sz="2000" b="1" dirty="0" smtClean="0">
                <a:solidFill>
                  <a:srgbClr val="0070C0"/>
                </a:solidFill>
              </a:rPr>
              <a:t> участниками городских и краевых семинара педагогов дополнительного образования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 На экологическом форуме в  Совете Федераций с </a:t>
            </a:r>
            <a:r>
              <a:rPr lang="ru-RU" sz="2000" b="1" dirty="0">
                <a:solidFill>
                  <a:srgbClr val="0070C0"/>
                </a:solidFill>
              </a:rPr>
              <a:t>В</a:t>
            </a:r>
            <a:r>
              <a:rPr lang="ru-RU" sz="2000" b="1" dirty="0" smtClean="0">
                <a:solidFill>
                  <a:srgbClr val="0070C0"/>
                </a:solidFill>
              </a:rPr>
              <a:t>алентиной </a:t>
            </a:r>
            <a:r>
              <a:rPr lang="ru-RU" sz="2000" b="1" dirty="0">
                <a:solidFill>
                  <a:srgbClr val="0070C0"/>
                </a:solidFill>
              </a:rPr>
              <a:t>М</a:t>
            </a:r>
            <a:r>
              <a:rPr lang="ru-RU" sz="2000" b="1" dirty="0" smtClean="0">
                <a:solidFill>
                  <a:srgbClr val="0070C0"/>
                </a:solidFill>
              </a:rPr>
              <a:t>атвиенко, посвященный проблемам экологического воспитания школьников. 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68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387" y="0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ПОПУЛЯРИЗАЦИЯ ДЕЯТЕЛЬНОСТИ 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955" y="1957494"/>
            <a:ext cx="3333750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731932"/>
            <a:ext cx="2095635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35332"/>
            <a:ext cx="238125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30178" y="4611932"/>
            <a:ext cx="651423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ПУБЛИКАЦИИ В ГАЗЕТАХ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СТРАНИЦЫ ТУРКЛУБА И МУЗЕЯ В ИНСТАГРАМ, НА ФЕЙСБУКЕ, В КОНТАКТЕ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ДЕМОНСТРАЦИЯ ВИДЕОРОЛИКОВ НА КАНАЛЕ  РЕГИОН 41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ВИРТУАЛЬНЫЙ МУЗЕЙ</a:t>
            </a:r>
          </a:p>
          <a:p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20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РАБОТА С РОДИТЕЛЯМИ 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268760"/>
            <a:ext cx="4040188" cy="639762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участие в походах</a:t>
            </a:r>
          </a:p>
          <a:p>
            <a:r>
              <a:rPr lang="ru-RU" dirty="0" smtClean="0"/>
              <a:t>  </a:t>
            </a:r>
            <a:r>
              <a:rPr lang="ru-RU" dirty="0" smtClean="0">
                <a:solidFill>
                  <a:srgbClr val="0070C0"/>
                </a:solidFill>
              </a:rPr>
              <a:t>и в их в подготовке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2348880"/>
            <a:ext cx="4041775" cy="639762"/>
          </a:xfrm>
        </p:spPr>
        <p:txBody>
          <a:bodyPr/>
          <a:lstStyle/>
          <a:p>
            <a:pPr marL="342900" lvl="0" indent="-342900">
              <a:buFontTx/>
              <a:buChar char="•"/>
            </a:pPr>
            <a:r>
              <a:rPr lang="ru-RU" b="0" dirty="0">
                <a:solidFill>
                  <a:srgbClr val="0070C0"/>
                </a:solidFill>
              </a:rPr>
              <a:t>поддержка при выполнении конкурсных работ 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708919"/>
            <a:ext cx="4041775" cy="3417243"/>
          </a:xfrm>
        </p:spPr>
        <p:txBody>
          <a:bodyPr/>
          <a:lstStyle/>
          <a:p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24" y="2852936"/>
            <a:ext cx="4311787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149" y="2832141"/>
            <a:ext cx="4311787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19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FFFFFF"/>
                </a:solidFill>
                <a:latin typeface="Arial Black" pitchFamily="34" charset="0"/>
              </a:rPr>
              <a:t>ЧЕМ ГОРДИМСЯ 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666947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0"/>
              </a:spcBef>
              <a:buFontTx/>
              <a:buChar char="•"/>
            </a:pPr>
            <a:r>
              <a:rPr lang="ru-RU" sz="1200" b="1" kern="0" dirty="0">
                <a:solidFill>
                  <a:srgbClr val="0070C0"/>
                </a:solidFill>
                <a:latin typeface="Arial"/>
              </a:rPr>
              <a:t>Победы на конкурсах самого разного уровня: </a:t>
            </a:r>
            <a:endParaRPr lang="ru-RU" sz="1200" b="1" kern="0" dirty="0" smtClean="0">
              <a:solidFill>
                <a:srgbClr val="0070C0"/>
              </a:solidFill>
              <a:latin typeface="Arial"/>
            </a:endParaRPr>
          </a:p>
          <a:p>
            <a:pPr lvl="0" algn="just">
              <a:spcBef>
                <a:spcPts val="0"/>
              </a:spcBef>
              <a:buFontTx/>
              <a:buChar char="•"/>
            </a:pPr>
            <a:r>
              <a:rPr lang="ru-RU" sz="1200" b="1" kern="0" dirty="0" smtClean="0">
                <a:solidFill>
                  <a:srgbClr val="0070C0"/>
                </a:solidFill>
                <a:latin typeface="Arial"/>
              </a:rPr>
              <a:t>Первый Всероссийский форум музеев – финалисты </a:t>
            </a:r>
            <a:endParaRPr lang="ru-RU" sz="1200" b="1" kern="0" dirty="0">
              <a:solidFill>
                <a:srgbClr val="0070C0"/>
              </a:solidFill>
              <a:latin typeface="Arial"/>
            </a:endParaRPr>
          </a:p>
          <a:p>
            <a:pPr lvl="0" algn="just">
              <a:spcBef>
                <a:spcPts val="0"/>
              </a:spcBef>
              <a:buFontTx/>
              <a:buChar char="•"/>
            </a:pPr>
            <a:r>
              <a:rPr lang="ru-RU" sz="1200" b="1" kern="0" dirty="0">
                <a:solidFill>
                  <a:srgbClr val="0070C0"/>
                </a:solidFill>
                <a:latin typeface="Arial"/>
              </a:rPr>
              <a:t>Всероссийская выставка-конференция работ </a:t>
            </a:r>
            <a:r>
              <a:rPr lang="ru-RU" sz="1200" b="1" kern="0" dirty="0" smtClean="0">
                <a:solidFill>
                  <a:srgbClr val="0070C0"/>
                </a:solidFill>
                <a:latin typeface="Arial"/>
              </a:rPr>
              <a:t>учащихся Отечество – победители </a:t>
            </a:r>
            <a:endParaRPr lang="ru-RU" sz="1200" b="1" kern="0" dirty="0">
              <a:solidFill>
                <a:srgbClr val="0070C0"/>
              </a:solidFill>
              <a:latin typeface="Arial"/>
            </a:endParaRPr>
          </a:p>
          <a:p>
            <a:pPr lvl="0" algn="just">
              <a:spcBef>
                <a:spcPts val="0"/>
              </a:spcBef>
              <a:buFontTx/>
              <a:buChar char="•"/>
            </a:pPr>
            <a:r>
              <a:rPr lang="ru-RU" sz="1200" b="1" kern="0" dirty="0">
                <a:solidFill>
                  <a:srgbClr val="0070C0"/>
                </a:solidFill>
                <a:latin typeface="Arial"/>
              </a:rPr>
              <a:t>Я – гражданин России</a:t>
            </a:r>
            <a:r>
              <a:rPr lang="ru-RU" sz="1200" b="1" kern="0" dirty="0" smtClean="0">
                <a:solidFill>
                  <a:srgbClr val="0070C0"/>
                </a:solidFill>
                <a:latin typeface="Arial"/>
              </a:rPr>
              <a:t>» - лауреаты, призеры и победители</a:t>
            </a:r>
            <a:endParaRPr lang="ru-RU" sz="1200" b="1" kern="0" dirty="0">
              <a:solidFill>
                <a:srgbClr val="0070C0"/>
              </a:solidFill>
              <a:latin typeface="Arial"/>
            </a:endParaRPr>
          </a:p>
          <a:p>
            <a:pPr lvl="0" algn="just">
              <a:spcBef>
                <a:spcPts val="0"/>
              </a:spcBef>
              <a:buFontTx/>
              <a:buChar char="•"/>
            </a:pPr>
            <a:r>
              <a:rPr lang="ru-RU" sz="1200" b="1" kern="0" dirty="0">
                <a:solidFill>
                  <a:srgbClr val="0070C0"/>
                </a:solidFill>
                <a:latin typeface="Arial"/>
              </a:rPr>
              <a:t>Подрост</a:t>
            </a:r>
          </a:p>
          <a:p>
            <a:pPr lvl="0" algn="just">
              <a:spcBef>
                <a:spcPts val="0"/>
              </a:spcBef>
              <a:buFontTx/>
              <a:buChar char="•"/>
            </a:pPr>
            <a:r>
              <a:rPr lang="ru-RU" sz="1200" b="1" kern="0" dirty="0">
                <a:solidFill>
                  <a:srgbClr val="0070C0"/>
                </a:solidFill>
                <a:latin typeface="Arial"/>
              </a:rPr>
              <a:t>Зеленая </a:t>
            </a:r>
            <a:r>
              <a:rPr lang="ru-RU" sz="1200" b="1" kern="0" dirty="0" smtClean="0">
                <a:solidFill>
                  <a:srgbClr val="0070C0"/>
                </a:solidFill>
                <a:latin typeface="Arial"/>
              </a:rPr>
              <a:t>планета</a:t>
            </a:r>
          </a:p>
          <a:p>
            <a:pPr lvl="0" algn="just">
              <a:spcBef>
                <a:spcPts val="0"/>
              </a:spcBef>
              <a:buFontTx/>
              <a:buChar char="•"/>
            </a:pPr>
            <a:r>
              <a:rPr lang="ru-RU" sz="1200" b="1" kern="0" dirty="0" smtClean="0">
                <a:solidFill>
                  <a:srgbClr val="0070C0"/>
                </a:solidFill>
                <a:latin typeface="Arial"/>
              </a:rPr>
              <a:t>Моя малая родина </a:t>
            </a:r>
          </a:p>
          <a:p>
            <a:pPr lvl="0" algn="just">
              <a:spcBef>
                <a:spcPts val="0"/>
              </a:spcBef>
              <a:buFontTx/>
              <a:buChar char="•"/>
            </a:pPr>
            <a:r>
              <a:rPr lang="ru-RU" sz="1200" b="1" kern="0" dirty="0" smtClean="0">
                <a:solidFill>
                  <a:srgbClr val="0070C0"/>
                </a:solidFill>
                <a:latin typeface="Arial"/>
              </a:rPr>
              <a:t>Рождественские чтения </a:t>
            </a:r>
            <a:endParaRPr lang="ru-RU" sz="1200" b="1" kern="0" dirty="0">
              <a:solidFill>
                <a:srgbClr val="0070C0"/>
              </a:solidFill>
              <a:latin typeface="Arial"/>
            </a:endParaRPr>
          </a:p>
          <a:p>
            <a:pPr lvl="0" algn="just">
              <a:spcBef>
                <a:spcPts val="0"/>
              </a:spcBef>
              <a:buFontTx/>
              <a:buChar char="•"/>
            </a:pPr>
            <a:r>
              <a:rPr lang="ru-RU" sz="1200" b="1" kern="0" dirty="0" smtClean="0">
                <a:solidFill>
                  <a:srgbClr val="0070C0"/>
                </a:solidFill>
                <a:latin typeface="Arial"/>
              </a:rPr>
              <a:t>Краевые конкурсы музеев </a:t>
            </a:r>
            <a:endParaRPr lang="ru-RU" sz="1200" b="1" kern="0" dirty="0">
              <a:solidFill>
                <a:srgbClr val="0070C0"/>
              </a:solidFill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455" y="3682329"/>
            <a:ext cx="1427163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36" y="4484853"/>
            <a:ext cx="1427163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460080"/>
            <a:ext cx="3335337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685" y="3365795"/>
            <a:ext cx="1427163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249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ЗАДАЧИ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8437" y="1196752"/>
            <a:ext cx="84249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РЕАЛИЗАЦИЯ ВНУТРЕННИХ СИЛ УЧАСТНИКОВ КЛУБА В ПРАКТИЧЕСКОМ, РЕЗУЛЬТАТИВНО ЗНАЧИМОМ ПОЗНАНИИ ОКРУЖАЮЩЕГО МИРА, РЕАЛЬНОЙ ЖИЗНИ ПРИРОДЫ И САМОГО СЕБЯ,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ФОРМИРОВАНИЕ ПОЗИЦИИ «УЛУЧШИТЬ ОКРУЖАЮЩУЮ ЖИЗНЬ И САМОГО СЕБЯ»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>
                <a:solidFill>
                  <a:srgbClr val="0070C0"/>
                </a:solidFill>
              </a:rPr>
              <a:t>ВОСПИТАНИЕ ЛЮБВИ К РОДНОМУ КРАЮ 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01008"/>
            <a:ext cx="384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478" y="3501008"/>
            <a:ext cx="384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785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РЕЗУЛЬТАТЫ: 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124744"/>
            <a:ext cx="90364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наши выпускники, участники </a:t>
            </a:r>
            <a:r>
              <a:rPr lang="ru-RU" b="1" dirty="0" err="1" smtClean="0">
                <a:solidFill>
                  <a:srgbClr val="0070C0"/>
                </a:solidFill>
              </a:rPr>
              <a:t>турклуба</a:t>
            </a:r>
            <a:r>
              <a:rPr lang="ru-RU" b="1" dirty="0" smtClean="0">
                <a:solidFill>
                  <a:srgbClr val="0070C0"/>
                </a:solidFill>
              </a:rPr>
              <a:t>, сейчас: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профессиональный эколог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юрист, занимающийся проблемами экологии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воспитатель в детском саду , которая провела уже не одну экологическую акцию с малышами, </a:t>
            </a:r>
          </a:p>
          <a:p>
            <a:r>
              <a:rPr lang="ru-RU" b="1" dirty="0">
                <a:solidFill>
                  <a:srgbClr val="0070C0"/>
                </a:solidFill>
              </a:rPr>
              <a:t>р</a:t>
            </a:r>
            <a:r>
              <a:rPr lang="ru-RU" b="1" dirty="0" smtClean="0">
                <a:solidFill>
                  <a:srgbClr val="0070C0"/>
                </a:solidFill>
              </a:rPr>
              <a:t>уководитель турфирмы,</a:t>
            </a:r>
          </a:p>
          <a:p>
            <a:r>
              <a:rPr lang="ru-RU" b="1" dirty="0">
                <a:solidFill>
                  <a:srgbClr val="0070C0"/>
                </a:solidFill>
              </a:rPr>
              <a:t>г</a:t>
            </a:r>
            <a:r>
              <a:rPr lang="ru-RU" b="1" dirty="0" smtClean="0">
                <a:solidFill>
                  <a:srgbClr val="0070C0"/>
                </a:solidFill>
              </a:rPr>
              <a:t>иды-экскурсоводы в турфирмах края </a:t>
            </a:r>
          </a:p>
          <a:p>
            <a:r>
              <a:rPr lang="ru-RU" b="1" dirty="0">
                <a:solidFill>
                  <a:srgbClr val="0070C0"/>
                </a:solidFill>
              </a:rPr>
              <a:t>с</a:t>
            </a:r>
            <a:r>
              <a:rPr lang="ru-RU" b="1" dirty="0" smtClean="0">
                <a:solidFill>
                  <a:srgbClr val="0070C0"/>
                </a:solidFill>
              </a:rPr>
              <a:t>туденты ВУЗов и других учебных заведений  туристско-краеведческой, экологической направленности.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Их дети сегодня занимаются в </a:t>
            </a:r>
            <a:r>
              <a:rPr lang="ru-RU" b="1" dirty="0" err="1" smtClean="0">
                <a:solidFill>
                  <a:srgbClr val="0070C0"/>
                </a:solidFill>
              </a:rPr>
              <a:t>турклубе</a:t>
            </a:r>
            <a:r>
              <a:rPr lang="ru-RU" b="1" dirty="0" smtClean="0">
                <a:solidFill>
                  <a:srgbClr val="0070C0"/>
                </a:solidFill>
              </a:rPr>
              <a:t> и продолжают традиции клуба</a:t>
            </a:r>
          </a:p>
          <a:p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05064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05064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083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688"/>
            <a:ext cx="8291264" cy="2232248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FFFF"/>
                </a:solidFill>
              </a:rPr>
              <a:t> </a:t>
            </a:r>
            <a:br>
              <a:rPr lang="ru-RU" sz="2400" b="1" dirty="0" smtClean="0">
                <a:solidFill>
                  <a:srgbClr val="FFFFFF"/>
                </a:solidFill>
              </a:rPr>
            </a:br>
            <a:r>
              <a:rPr lang="ru-RU" sz="2400" b="1" dirty="0" smtClean="0">
                <a:solidFill>
                  <a:srgbClr val="FFFFFF"/>
                </a:solidFill>
              </a:rPr>
              <a:t/>
            </a:r>
            <a:br>
              <a:rPr lang="ru-RU" sz="2400" b="1" dirty="0" smtClean="0">
                <a:solidFill>
                  <a:srgbClr val="FFFFFF"/>
                </a:solidFill>
              </a:rPr>
            </a:br>
            <a:r>
              <a:rPr lang="ru-RU" sz="2400" b="1" dirty="0" smtClean="0">
                <a:solidFill>
                  <a:srgbClr val="FFFFFF"/>
                </a:solidFill>
              </a:rPr>
              <a:t/>
            </a:r>
            <a:br>
              <a:rPr lang="ru-RU" sz="2400" b="1" dirty="0" smtClean="0">
                <a:solidFill>
                  <a:srgbClr val="FFFFFF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ВЗГЛЯД С ПОЗИЦИИ </a:t>
            </a:r>
            <a:b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3200" b="1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Arial Black" pitchFamily="34" charset="0"/>
              </a:rPr>
              <a:t>ОБНОВЛЕНИЯ СИСТЕМЫ       ОБРАЗОВАНИЯ НА </a:t>
            </a:r>
            <a:r>
              <a:rPr lang="ru-RU" sz="2800" b="1" smtClean="0">
                <a:solidFill>
                  <a:srgbClr val="0070C0"/>
                </a:solidFill>
                <a:latin typeface="Arial Black" pitchFamily="34" charset="0"/>
              </a:rPr>
              <a:t>РЕШЕНИЕ                                    ЗАДАЧ</a:t>
            </a:r>
            <a:r>
              <a:rPr lang="ru-RU" sz="2800" b="1" smtClean="0">
                <a:solidFill>
                  <a:srgbClr val="FFFFFF"/>
                </a:solidFill>
                <a:latin typeface="Arial Black" pitchFamily="34" charset="0"/>
              </a:rPr>
              <a:t>ДЕЯТЕЛЬНОСТИ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924944"/>
            <a:ext cx="8352928" cy="4223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АКТИВИЗАЦИЯ ПОЗИЦИИ САМОГО </a:t>
            </a:r>
            <a:r>
              <a:rPr lang="ru-RU" b="1" dirty="0" smtClean="0">
                <a:solidFill>
                  <a:srgbClr val="0070C0"/>
                </a:solidFill>
              </a:rPr>
              <a:t>РЕБЕНКА?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РЕАЛИЗАЦИЯ ЕГО ВНУТРЕННИХ СИЛ В ПРАКТИЧЕСКОМ, РЕЗУЛЬТАТИВНО ЗНАЧИМОМ ПОЗНАНИИ ОКРУЖАЮЩЕГО МИРА, РЕАЛЬНОЙ ЖИЗНИ ПРИРОДЫ И САМОГО </a:t>
            </a:r>
            <a:r>
              <a:rPr lang="ru-RU" b="1" dirty="0" smtClean="0">
                <a:solidFill>
                  <a:srgbClr val="0070C0"/>
                </a:solidFill>
              </a:rPr>
              <a:t>СЕБЯ? 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ФОРМИРОВАНИЕ ПОЗИЦИИ «УЛУЧШИТЬ ОКРУЖАЮЩУЮ ЖИЗНЬ И САМОГО СЕБЯ» </a:t>
            </a:r>
            <a:r>
              <a:rPr lang="ru-RU" b="1" dirty="0" smtClean="0">
                <a:solidFill>
                  <a:srgbClr val="0070C0"/>
                </a:solidFill>
              </a:rPr>
              <a:t>? </a:t>
            </a:r>
          </a:p>
          <a:p>
            <a:endParaRPr lang="ru-RU" b="1" dirty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C00000"/>
              </a:solidFill>
              <a:latin typeface="+mj-lt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C00000"/>
                </a:solidFill>
                <a:latin typeface="+mj-lt"/>
                <a:ea typeface="Calibri"/>
                <a:cs typeface="Times New Roman"/>
              </a:rPr>
              <a:t>ДАВАЙТЕ ВМЕСТЕ  ОТВЕТИМ, ВЫПОЛНЯЮТСЯ ЛИ ЭТИ ЗАДАЧИ В ТУРИСТСКО-КРАЕВЕДЧЕСКОМ ОБЪЕДИНЕНИИ, НА ПРИМЕРЕ НАШЕГО КЛУБА???</a:t>
            </a:r>
            <a:endParaRPr lang="ru-RU" sz="1400" b="1" dirty="0" smtClean="0">
              <a:solidFill>
                <a:srgbClr val="C00000"/>
              </a:solidFill>
              <a:latin typeface="+mj-lt"/>
              <a:ea typeface="Calibri"/>
              <a:cs typeface="Times New Roman"/>
            </a:endParaRPr>
          </a:p>
          <a:p>
            <a:endParaRPr lang="ru-RU" b="1" dirty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63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FFFFFF"/>
                </a:solidFill>
                <a:latin typeface="Arial Black" pitchFamily="34" charset="0"/>
              </a:rPr>
              <a:t>ПРОГРАММЫ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84784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000" b="1" kern="0" dirty="0">
                <a:solidFill>
                  <a:srgbClr val="0070C0"/>
                </a:solidFill>
                <a:latin typeface="Arial"/>
              </a:rPr>
              <a:t>Юные музееведы, </a:t>
            </a:r>
          </a:p>
          <a:p>
            <a:pPr lvl="0">
              <a:spcBef>
                <a:spcPct val="20000"/>
              </a:spcBef>
            </a:pPr>
            <a:r>
              <a:rPr lang="ru-RU" sz="2000" b="1" kern="0" dirty="0">
                <a:solidFill>
                  <a:srgbClr val="0070C0"/>
                </a:solidFill>
                <a:latin typeface="Arial"/>
              </a:rPr>
              <a:t>Юные туристы краеведы </a:t>
            </a:r>
          </a:p>
          <a:p>
            <a:pPr lvl="0">
              <a:spcBef>
                <a:spcPct val="20000"/>
              </a:spcBef>
            </a:pPr>
            <a:r>
              <a:rPr lang="ru-RU" sz="2000" b="1" kern="0" dirty="0" smtClean="0">
                <a:solidFill>
                  <a:srgbClr val="0070C0"/>
                </a:solidFill>
                <a:latin typeface="Arial"/>
              </a:rPr>
              <a:t>Модули для </a:t>
            </a:r>
            <a:r>
              <a:rPr lang="ru-RU" sz="2000" b="1" kern="0" dirty="0">
                <a:solidFill>
                  <a:srgbClr val="0070C0"/>
                </a:solidFill>
                <a:latin typeface="Arial"/>
              </a:rPr>
              <a:t>групп переменного   </a:t>
            </a:r>
            <a:r>
              <a:rPr lang="ru-RU" sz="2000" b="1" kern="0" dirty="0" smtClean="0">
                <a:solidFill>
                  <a:srgbClr val="0070C0"/>
                </a:solidFill>
                <a:latin typeface="Arial"/>
              </a:rPr>
              <a:t>состава  «</a:t>
            </a:r>
            <a:r>
              <a:rPr lang="ru-RU" sz="2000" b="1" kern="0" dirty="0">
                <a:solidFill>
                  <a:srgbClr val="0070C0"/>
                </a:solidFill>
                <a:latin typeface="Arial"/>
              </a:rPr>
              <a:t>Школьный туризм</a:t>
            </a:r>
            <a:r>
              <a:rPr lang="ru-RU" sz="2000" b="1" kern="0" dirty="0" smtClean="0">
                <a:solidFill>
                  <a:srgbClr val="0070C0"/>
                </a:solidFill>
                <a:latin typeface="Arial"/>
              </a:rPr>
              <a:t>» - «</a:t>
            </a:r>
            <a:r>
              <a:rPr lang="ru-RU" sz="2000" b="1" kern="0" dirty="0">
                <a:solidFill>
                  <a:srgbClr val="0070C0"/>
                </a:solidFill>
                <a:latin typeface="Arial"/>
              </a:rPr>
              <a:t>Проектная деятельность», «Основы бытовых навыков юного туриста», «Страницы истории Камчатки</a:t>
            </a:r>
            <a:r>
              <a:rPr lang="ru-RU" sz="2000" b="1" kern="0" dirty="0" smtClean="0">
                <a:solidFill>
                  <a:srgbClr val="0070C0"/>
                </a:solidFill>
                <a:latin typeface="Arial"/>
              </a:rPr>
              <a:t>»</a:t>
            </a:r>
            <a:endParaRPr lang="ru-RU" sz="2000" b="1" kern="0" dirty="0">
              <a:solidFill>
                <a:srgbClr val="0070C0"/>
              </a:solidFill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14" y="3642799"/>
            <a:ext cx="414437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645024"/>
            <a:ext cx="4475163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470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7878" y="15197"/>
            <a:ext cx="8229600" cy="1143000"/>
          </a:xfrm>
        </p:spPr>
        <p:txBody>
          <a:bodyPr/>
          <a:lstStyle/>
          <a:p>
            <a:r>
              <a:rPr lang="ru-RU" sz="3200" b="1" kern="1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ru-RU" sz="3200" b="1" kern="1200" dirty="0" smtClean="0">
                <a:solidFill>
                  <a:schemeClr val="bg1"/>
                </a:solidFill>
                <a:latin typeface="Arial Black" pitchFamily="34" charset="0"/>
              </a:rPr>
              <a:t>ТЕХНОЛОГИИ, МЕТОДЫ И ФОРМЫ РАБОТЫ  </a:t>
            </a:r>
            <a:br>
              <a:rPr lang="ru-RU" sz="3200" b="1" kern="1200" dirty="0" smtClean="0">
                <a:solidFill>
                  <a:schemeClr val="bg1"/>
                </a:solidFill>
                <a:latin typeface="Arial Black" pitchFamily="34" charset="0"/>
              </a:rPr>
            </a:b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39552" y="1268760"/>
            <a:ext cx="4040188" cy="63976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1560" y="1156650"/>
            <a:ext cx="4040188" cy="5001419"/>
          </a:xfrm>
        </p:spPr>
        <p:txBody>
          <a:bodyPr/>
          <a:lstStyle/>
          <a:p>
            <a:pPr lvl="0"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kern="1200" dirty="0">
                <a:solidFill>
                  <a:srgbClr val="0070C0"/>
                </a:solidFill>
                <a:latin typeface="Arial Narrow" panose="020B0606020202030204" pitchFamily="34" charset="0"/>
              </a:rPr>
              <a:t>Технология групповой работы</a:t>
            </a:r>
          </a:p>
          <a:p>
            <a:pPr marL="0" indent="0" algn="just">
              <a:spcBef>
                <a:spcPts val="0"/>
              </a:spcBef>
            </a:pPr>
            <a:endParaRPr lang="ru-RU" b="1" dirty="0" smtClean="0">
              <a:solidFill>
                <a:srgbClr val="0070C0"/>
              </a:solidFill>
            </a:endParaRPr>
          </a:p>
          <a:p>
            <a:pPr marL="0" indent="0" algn="just">
              <a:spcBef>
                <a:spcPts val="0"/>
              </a:spcBef>
            </a:pPr>
            <a:endParaRPr lang="ru-RU" b="1" dirty="0">
              <a:solidFill>
                <a:srgbClr val="0070C0"/>
              </a:solidFill>
            </a:endParaRPr>
          </a:p>
          <a:p>
            <a:pPr marL="0" indent="0" algn="just">
              <a:spcBef>
                <a:spcPts val="0"/>
              </a:spcBef>
            </a:pPr>
            <a:endParaRPr lang="ru-RU" b="1" dirty="0" smtClean="0">
              <a:solidFill>
                <a:srgbClr val="0070C0"/>
              </a:solidFill>
            </a:endParaRPr>
          </a:p>
          <a:p>
            <a:pPr marL="0" indent="0" algn="just">
              <a:spcBef>
                <a:spcPts val="0"/>
              </a:spcBef>
            </a:pPr>
            <a:endParaRPr lang="ru-RU" b="1" dirty="0">
              <a:solidFill>
                <a:srgbClr val="0070C0"/>
              </a:solidFill>
            </a:endParaRPr>
          </a:p>
          <a:p>
            <a:pPr marL="0" indent="0" algn="just">
              <a:spcBef>
                <a:spcPts val="0"/>
              </a:spcBef>
            </a:pPr>
            <a:endParaRPr lang="ru-RU" b="1" dirty="0" smtClean="0">
              <a:solidFill>
                <a:srgbClr val="0070C0"/>
              </a:solidFill>
            </a:endParaRPr>
          </a:p>
          <a:p>
            <a:pPr marL="0" indent="0" algn="just">
              <a:spcBef>
                <a:spcPts val="0"/>
              </a:spcBef>
            </a:pPr>
            <a:endParaRPr lang="ru-RU" b="1" dirty="0">
              <a:solidFill>
                <a:srgbClr val="0070C0"/>
              </a:solidFill>
            </a:endParaRPr>
          </a:p>
          <a:p>
            <a:pPr marL="0" indent="0" algn="just">
              <a:spcBef>
                <a:spcPts val="0"/>
              </a:spcBef>
            </a:pPr>
            <a:endParaRPr lang="ru-RU" b="1" dirty="0" smtClean="0">
              <a:solidFill>
                <a:srgbClr val="0070C0"/>
              </a:solidFill>
            </a:endParaRPr>
          </a:p>
          <a:p>
            <a:pPr marL="0" indent="0" algn="just">
              <a:spcBef>
                <a:spcPts val="0"/>
              </a:spcBef>
            </a:pPr>
            <a:endParaRPr lang="ru-RU" b="1" dirty="0">
              <a:solidFill>
                <a:srgbClr val="0070C0"/>
              </a:solidFill>
            </a:endParaRPr>
          </a:p>
          <a:p>
            <a:pPr marL="0" indent="0" algn="just">
              <a:spcBef>
                <a:spcPts val="0"/>
              </a:spcBef>
            </a:pPr>
            <a:endParaRPr lang="ru-RU" b="1" dirty="0" smtClean="0">
              <a:solidFill>
                <a:srgbClr val="0070C0"/>
              </a:solidFill>
            </a:endParaRPr>
          </a:p>
          <a:p>
            <a:pPr marL="0" indent="0" algn="just">
              <a:spcBef>
                <a:spcPts val="0"/>
              </a:spcBef>
            </a:pPr>
            <a:endParaRPr lang="ru-RU" b="1" dirty="0">
              <a:solidFill>
                <a:srgbClr val="0070C0"/>
              </a:solidFill>
            </a:endParaRPr>
          </a:p>
          <a:p>
            <a:pPr lvl="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kern="1200" dirty="0">
                <a:solidFill>
                  <a:srgbClr val="0070C0"/>
                </a:solidFill>
                <a:latin typeface="Arial Narrow" panose="020B0606020202030204" pitchFamily="34" charset="0"/>
              </a:rPr>
              <a:t>Технология «Дебаты»</a:t>
            </a:r>
          </a:p>
          <a:p>
            <a:pPr marL="0" indent="0" algn="just">
              <a:spcBef>
                <a:spcPts val="0"/>
              </a:spcBef>
            </a:pPr>
            <a:endParaRPr lang="ru-RU" b="1" dirty="0" smtClean="0">
              <a:solidFill>
                <a:srgbClr val="0070C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779136" y="1212537"/>
            <a:ext cx="2818656" cy="639762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5292080" y="2174875"/>
            <a:ext cx="3394720" cy="3951288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920" y="1870224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36" y="2069645"/>
            <a:ext cx="4800000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02464" y="4709939"/>
            <a:ext cx="4572000" cy="13788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</a:rPr>
              <a:t>Технология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</a:rPr>
              <a:t>проектной деятельности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15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  </a:t>
            </a:r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КРАЕВЕДЕНИЕ 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9024" y="1412776"/>
            <a:ext cx="878497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1200" b="1" dirty="0" smtClean="0">
                <a:solidFill>
                  <a:srgbClr val="0070C0"/>
                </a:solidFill>
              </a:rPr>
              <a:t>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70C0"/>
                </a:solidFill>
              </a:rPr>
              <a:t>Экскурсии, походы, путешествия и экспедиции позволяют их участникам почувствовать себя частью нашей страны, ее природы и истории.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70C0"/>
                </a:solidFill>
              </a:rPr>
              <a:t>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В памяти ребенка, подростка остаются отчетливые образы и картины, которые составляют то чувство Родины, которое называется патриотизмом.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776" y="3730104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831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ПОХОДЫ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r>
              <a:rPr lang="ru-RU" sz="1400" b="1" dirty="0" err="1" smtClean="0">
                <a:solidFill>
                  <a:srgbClr val="0070C0"/>
                </a:solidFill>
              </a:rPr>
              <a:t>Налычевская</a:t>
            </a:r>
            <a:r>
              <a:rPr lang="ru-RU" sz="1400" b="1" dirty="0" smtClean="0">
                <a:solidFill>
                  <a:srgbClr val="0070C0"/>
                </a:solidFill>
              </a:rPr>
              <a:t> долина – многодневные</a:t>
            </a:r>
          </a:p>
          <a:p>
            <a:r>
              <a:rPr lang="ru-RU" sz="1400" b="1" dirty="0" smtClean="0">
                <a:solidFill>
                  <a:srgbClr val="0070C0"/>
                </a:solidFill>
              </a:rPr>
              <a:t>Вулкан Горелый </a:t>
            </a:r>
          </a:p>
          <a:p>
            <a:r>
              <a:rPr lang="ru-RU" sz="1400" b="1" dirty="0" smtClean="0">
                <a:solidFill>
                  <a:srgbClr val="0070C0"/>
                </a:solidFill>
              </a:rPr>
              <a:t>Пещеры вулкана Горелого</a:t>
            </a:r>
          </a:p>
          <a:p>
            <a:r>
              <a:rPr lang="ru-RU" sz="1400" b="1" dirty="0" smtClean="0">
                <a:solidFill>
                  <a:srgbClr val="0070C0"/>
                </a:solidFill>
              </a:rPr>
              <a:t>Вулкан Авачинский</a:t>
            </a:r>
          </a:p>
          <a:p>
            <a:r>
              <a:rPr lang="ru-RU" sz="1400" b="1" dirty="0" smtClean="0">
                <a:solidFill>
                  <a:srgbClr val="0070C0"/>
                </a:solidFill>
              </a:rPr>
              <a:t>Вулкан </a:t>
            </a:r>
            <a:r>
              <a:rPr lang="ru-RU" sz="1400" b="1" dirty="0" err="1" smtClean="0">
                <a:solidFill>
                  <a:srgbClr val="0070C0"/>
                </a:solidFill>
              </a:rPr>
              <a:t>Мутновский</a:t>
            </a:r>
            <a:endParaRPr lang="ru-RU" sz="1400" b="1" dirty="0" smtClean="0">
              <a:solidFill>
                <a:srgbClr val="0070C0"/>
              </a:solidFill>
            </a:endParaRPr>
          </a:p>
          <a:p>
            <a:r>
              <a:rPr lang="ru-RU" sz="1400" b="1" dirty="0" smtClean="0">
                <a:solidFill>
                  <a:srgbClr val="0070C0"/>
                </a:solidFill>
              </a:rPr>
              <a:t>Дачные горячие источники </a:t>
            </a:r>
          </a:p>
          <a:p>
            <a:r>
              <a:rPr lang="ru-RU" sz="1400" b="1" dirty="0" err="1" smtClean="0">
                <a:solidFill>
                  <a:srgbClr val="0070C0"/>
                </a:solidFill>
              </a:rPr>
              <a:t>Халактырский</a:t>
            </a:r>
            <a:r>
              <a:rPr lang="ru-RU" sz="1400" b="1" dirty="0" smtClean="0">
                <a:solidFill>
                  <a:srgbClr val="0070C0"/>
                </a:solidFill>
              </a:rPr>
              <a:t> пляж </a:t>
            </a:r>
          </a:p>
          <a:p>
            <a:r>
              <a:rPr lang="ru-RU" sz="1400" b="1" dirty="0" smtClean="0">
                <a:solidFill>
                  <a:srgbClr val="0070C0"/>
                </a:solidFill>
              </a:rPr>
              <a:t>Вулкан </a:t>
            </a:r>
            <a:r>
              <a:rPr lang="ru-RU" sz="1400" b="1" dirty="0" err="1" smtClean="0">
                <a:solidFill>
                  <a:srgbClr val="0070C0"/>
                </a:solidFill>
              </a:rPr>
              <a:t>Вачкажец</a:t>
            </a:r>
            <a:endParaRPr lang="ru-RU" sz="1400" b="1" dirty="0" smtClean="0">
              <a:solidFill>
                <a:srgbClr val="0070C0"/>
              </a:solidFill>
            </a:endParaRPr>
          </a:p>
          <a:p>
            <a:r>
              <a:rPr lang="ru-RU" sz="1400" b="1" dirty="0" smtClean="0">
                <a:solidFill>
                  <a:srgbClr val="0070C0"/>
                </a:solidFill>
              </a:rPr>
              <a:t>Голубые озера</a:t>
            </a:r>
          </a:p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565094"/>
            <a:ext cx="333375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77072"/>
            <a:ext cx="333375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84923" y="509979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походы выходного дня  в течение учебного года 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52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РОЛЬ ЭКСКУРСИИ В КРАЕВЕДЕНИИ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483" y="1046167"/>
            <a:ext cx="33337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025" y="3621286"/>
            <a:ext cx="4333333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80289"/>
            <a:ext cx="3766817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643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ЭКСКУРСИИ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997839"/>
            <a:ext cx="41044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70C0"/>
                </a:solidFill>
              </a:rPr>
              <a:t>Кайныран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err="1" smtClean="0">
                <a:solidFill>
                  <a:srgbClr val="0070C0"/>
                </a:solidFill>
              </a:rPr>
              <a:t>Пымчах</a:t>
            </a:r>
            <a:r>
              <a:rPr lang="ru-RU" b="1" dirty="0" smtClean="0">
                <a:solidFill>
                  <a:srgbClr val="0070C0"/>
                </a:solidFill>
              </a:rPr>
              <a:t>  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Долина Гейзеров</a:t>
            </a:r>
          </a:p>
          <a:p>
            <a:r>
              <a:rPr lang="ru-RU" b="1" dirty="0">
                <a:solidFill>
                  <a:srgbClr val="0070C0"/>
                </a:solidFill>
              </a:rPr>
              <a:t>Краеведческий музей</a:t>
            </a:r>
          </a:p>
          <a:p>
            <a:r>
              <a:rPr lang="ru-RU" b="1" dirty="0">
                <a:solidFill>
                  <a:srgbClr val="0070C0"/>
                </a:solidFill>
              </a:rPr>
              <a:t>Музей геологии</a:t>
            </a:r>
          </a:p>
          <a:p>
            <a:r>
              <a:rPr lang="ru-RU" b="1" dirty="0">
                <a:solidFill>
                  <a:srgbClr val="0070C0"/>
                </a:solidFill>
              </a:rPr>
              <a:t>Музей </a:t>
            </a:r>
            <a:r>
              <a:rPr lang="ru-RU" b="1" dirty="0" smtClean="0">
                <a:solidFill>
                  <a:srgbClr val="0070C0"/>
                </a:solidFill>
              </a:rPr>
              <a:t>вулканологии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В Центр Патриот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Военно-исторический выставочный центр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Музей боевой славы при городском совете ветеранов 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ru-RU" b="1" dirty="0" err="1">
                <a:solidFill>
                  <a:srgbClr val="0070C0"/>
                </a:solidFill>
              </a:rPr>
              <a:t>Халактырское</a:t>
            </a:r>
            <a:r>
              <a:rPr lang="ru-RU" b="1" dirty="0">
                <a:solidFill>
                  <a:srgbClr val="0070C0"/>
                </a:solidFill>
              </a:rPr>
              <a:t> озеро</a:t>
            </a:r>
          </a:p>
          <a:p>
            <a:r>
              <a:rPr lang="ru-RU" b="1" dirty="0" err="1">
                <a:solidFill>
                  <a:srgbClr val="0070C0"/>
                </a:solidFill>
              </a:rPr>
              <a:t>Халактырский</a:t>
            </a:r>
            <a:r>
              <a:rPr lang="ru-RU" b="1" dirty="0">
                <a:solidFill>
                  <a:srgbClr val="0070C0"/>
                </a:solidFill>
              </a:rPr>
              <a:t> пляж</a:t>
            </a:r>
          </a:p>
          <a:p>
            <a:r>
              <a:rPr lang="ru-RU" b="1" dirty="0">
                <a:solidFill>
                  <a:srgbClr val="0070C0"/>
                </a:solidFill>
              </a:rPr>
              <a:t>По памятникам города</a:t>
            </a:r>
          </a:p>
          <a:p>
            <a:r>
              <a:rPr lang="ru-RU" b="1" dirty="0">
                <a:solidFill>
                  <a:srgbClr val="0070C0"/>
                </a:solidFill>
              </a:rPr>
              <a:t>По историческому </a:t>
            </a:r>
            <a:r>
              <a:rPr lang="ru-RU" b="1" dirty="0" smtClean="0">
                <a:solidFill>
                  <a:srgbClr val="0070C0"/>
                </a:solidFill>
              </a:rPr>
              <a:t>центру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На лежбище сивучей в бухту Моховая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412776"/>
            <a:ext cx="3333750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73016"/>
            <a:ext cx="384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422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андшафт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Ландшафт</Template>
  <TotalTime>1377</TotalTime>
  <Words>927</Words>
  <Application>Microsoft Office PowerPoint</Application>
  <PresentationFormat>Экран (4:3)</PresentationFormat>
  <Paragraphs>186</Paragraphs>
  <Slides>31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Ландшафт</vt:lpstr>
      <vt:lpstr>ЛЮБИТЬ РОДИНУ УЧИМСЯ В  ШКОЛЬНОМ МУЗЕЕ  </vt:lpstr>
      <vt:lpstr>МУЗЕЙ ТУРКЛУБА «АЛЬТАИР» В СРЕДНЕЙ ШКОЛЕ №41 Камчатского дома детского и юношеского туризма и экскурсий</vt:lpstr>
      <vt:lpstr>ЗАДАЧИ</vt:lpstr>
      <vt:lpstr>ПРОГРАММЫ</vt:lpstr>
      <vt:lpstr> ТЕХНОЛОГИИ, МЕТОДЫ И ФОРМЫ РАБОТЫ   </vt:lpstr>
      <vt:lpstr>  КРАЕВЕДЕНИЕ </vt:lpstr>
      <vt:lpstr>ПОХОДЫ </vt:lpstr>
      <vt:lpstr>РОЛЬ ЭКСКУРСИИ В КРАЕВЕДЕНИИ</vt:lpstr>
      <vt:lpstr>ЭКСКУРСИИ </vt:lpstr>
      <vt:lpstr>ВСТРЕЧИ С ИЗВЕСТНЫМИ ЛЮДЬМИ   </vt:lpstr>
      <vt:lpstr>ЭКОЛОГИЧЕСКИЕ  АКЦИИ </vt:lpstr>
      <vt:lpstr>ИССЛЕДОВАТЕЛЬСКАЯ РАБОТА</vt:lpstr>
      <vt:lpstr>ПРОЕКТНАЯ РАБОТА </vt:lpstr>
      <vt:lpstr>РЕАЛИЗОВАННЫЕ ПРОЕКТЫ </vt:lpstr>
      <vt:lpstr>СЪЕМКА ФОТО и ВИДЕОРОЛИКОВ</vt:lpstr>
      <vt:lpstr>МУЗЕЕВЕДЕНИЕ </vt:lpstr>
      <vt:lpstr>МУЗЕЙ –  РЕЗУЛЬТАТ ПРОЕКТНОЙ деятельности </vt:lpstr>
      <vt:lpstr>РЕЗУЛЬТАТ ПРОЕКТА </vt:lpstr>
      <vt:lpstr>НАШ МУЗЕЙ- РЕЗУЛЬТАТ ПРОЕКТНОЙ ДЕЯТЕЛЬНОСТИ</vt:lpstr>
      <vt:lpstr>ЭКСКУРСИИ ДЛЯ УЧЕНИКОВ, УЧИТЕЛЕЙ, РОДИТЕЛЕЙ , ГОСТЕЙ </vt:lpstr>
      <vt:lpstr>  КАК ДОСТИЧЬ РЕЗУЛЬТАТА? Эффективность усвоения  учебной информации  (пирамида познания по Дж. Мартину) </vt:lpstr>
      <vt:lpstr>ЗАНЯТИЯ ПРОВОДЯТ УЧАСТНИКИ КЛУБА</vt:lpstr>
      <vt:lpstr>ЗАНЯТИЯ С ВОСПИТАННИКАМИ  ДЕТСКОГО ДОМА</vt:lpstr>
      <vt:lpstr>ЗАНЯТИЯ С ВОСПИТАННИКАМИ   детского сада</vt:lpstr>
      <vt:lpstr>СОТРУДНИЧЕСТВО</vt:lpstr>
      <vt:lpstr>ПОЕЗДКИ ДЛЯ ОБМЕНА ОПЫТОМ И ВЫСТУПЛЕНИЙ НА КОНКУРСАХ</vt:lpstr>
      <vt:lpstr>ПОПУЛЯРИЗАЦИЯ ДЕЯТЕЛЬНОСТИ </vt:lpstr>
      <vt:lpstr>РАБОТА С РОДИТЕЛЯМИ </vt:lpstr>
      <vt:lpstr>ЧЕМ ГОРДИМСЯ </vt:lpstr>
      <vt:lpstr>РЕЗУЛЬТАТЫ: </vt:lpstr>
      <vt:lpstr>    ВЗГЛЯД С ПОЗИЦИИ   ОБНОВЛЕНИЯ СИСТЕМЫ       ОБРАЗОВАНИЯ НА РЕШЕНИЕ                                    ЗАДАЧДЕЯТЕЛЬНОСТИ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74</cp:revision>
  <dcterms:created xsi:type="dcterms:W3CDTF">2021-03-14T00:20:01Z</dcterms:created>
  <dcterms:modified xsi:type="dcterms:W3CDTF">2022-03-11T22:18:02Z</dcterms:modified>
</cp:coreProperties>
</file>