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1" r:id="rId10"/>
    <p:sldId id="267" r:id="rId11"/>
    <p:sldId id="269" r:id="rId12"/>
    <p:sldId id="270" r:id="rId13"/>
    <p:sldId id="272" r:id="rId14"/>
    <p:sldId id="265" r:id="rId15"/>
    <p:sldId id="278" r:id="rId16"/>
    <p:sldId id="266" r:id="rId17"/>
    <p:sldId id="280" r:id="rId18"/>
    <p:sldId id="279" r:id="rId19"/>
    <p:sldId id="268" r:id="rId20"/>
    <p:sldId id="273" r:id="rId21"/>
    <p:sldId id="274" r:id="rId22"/>
    <p:sldId id="275" r:id="rId23"/>
    <p:sldId id="276" r:id="rId24"/>
    <p:sldId id="277" r:id="rId25"/>
  </p:sldIdLst>
  <p:sldSz cx="10799763" cy="755967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4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317" y="110"/>
      </p:cViewPr>
      <p:guideLst>
        <p:guide orient="horz" pos="2381"/>
        <p:guide pos="34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237197"/>
            <a:ext cx="9179799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3970580"/>
            <a:ext cx="8099822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67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77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402483"/>
            <a:ext cx="2328699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402483"/>
            <a:ext cx="6851100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359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99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884671"/>
            <a:ext cx="931479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5059035"/>
            <a:ext cx="931479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382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012414"/>
            <a:ext cx="4589899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012414"/>
            <a:ext cx="4589899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662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02484"/>
            <a:ext cx="9314796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853171"/>
            <a:ext cx="456880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761381"/>
            <a:ext cx="4568805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853171"/>
            <a:ext cx="4591306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761381"/>
            <a:ext cx="4591306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769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233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05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03978"/>
            <a:ext cx="3483205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88455"/>
            <a:ext cx="546738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267902"/>
            <a:ext cx="3483205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93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03978"/>
            <a:ext cx="3483205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88455"/>
            <a:ext cx="546738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267902"/>
            <a:ext cx="3483205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21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402484"/>
            <a:ext cx="931479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012414"/>
            <a:ext cx="931479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7006700"/>
            <a:ext cx="242994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32097-960E-452E-8A2B-86029EF0C8D9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7006700"/>
            <a:ext cx="364492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7006700"/>
            <a:ext cx="242994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4BFA-05DA-4E6E-8B1E-CBAF28BD7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60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9.wdp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2133" y="1897780"/>
            <a:ext cx="8790039" cy="3843279"/>
          </a:xfrm>
        </p:spPr>
        <p:txBody>
          <a:bodyPr>
            <a:normAutofit fontScale="90000"/>
          </a:bodyPr>
          <a:lstStyle/>
          <a:p>
            <a:br>
              <a:rPr lang="ru-RU" sz="5401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n/>
                <a:solidFill>
                  <a:srgbClr val="CC3399"/>
                </a:solidFill>
              </a:rPr>
              <a:t>Проект</a:t>
            </a:r>
            <a:br>
              <a:rPr lang="ru-RU" sz="5400" b="1" dirty="0">
                <a:ln/>
                <a:solidFill>
                  <a:srgbClr val="CC3399"/>
                </a:solidFill>
              </a:rPr>
            </a:br>
            <a:r>
              <a:rPr lang="ru-RU" sz="5400" b="1" dirty="0">
                <a:ln/>
                <a:solidFill>
                  <a:srgbClr val="CC3399"/>
                </a:solidFill>
              </a:rPr>
              <a:t> «Совместное планирование </a:t>
            </a:r>
            <a:br>
              <a:rPr lang="ru-RU" sz="5400" b="1" dirty="0">
                <a:ln/>
                <a:solidFill>
                  <a:srgbClr val="CC3399"/>
                </a:solidFill>
              </a:rPr>
            </a:br>
            <a:r>
              <a:rPr lang="ru-RU" sz="5400" b="1" dirty="0">
                <a:ln/>
                <a:solidFill>
                  <a:srgbClr val="CC3399"/>
                </a:solidFill>
              </a:rPr>
              <a:t>и проектирование образовательной деятельности воспитателя с  детьми»</a:t>
            </a:r>
            <a:br>
              <a:rPr lang="ru-RU" sz="5400" b="1" dirty="0">
                <a:ln/>
                <a:solidFill>
                  <a:srgbClr val="CC3399"/>
                </a:solidFill>
              </a:rPr>
            </a:br>
            <a:r>
              <a:rPr lang="ru-RU" sz="3600" b="1" dirty="0">
                <a:ln/>
                <a:solidFill>
                  <a:srgbClr val="CC3399"/>
                </a:solidFill>
              </a:rPr>
              <a:t>группа 14 (4 – 5 года)</a:t>
            </a:r>
            <a:endParaRPr lang="ru-RU" sz="5400" b="1" dirty="0">
              <a:ln/>
              <a:solidFill>
                <a:srgbClr val="CC33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3154" y="287316"/>
            <a:ext cx="6507999" cy="49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ru-RU" sz="132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№ 1</a:t>
            </a:r>
            <a:br>
              <a:rPr lang="ru-RU" altLang="ru-RU" sz="132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32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города Кирово- Чепецка Кировской области</a:t>
            </a:r>
            <a:endParaRPr lang="ru-RU" sz="1323" dirty="0"/>
          </a:p>
        </p:txBody>
      </p:sp>
      <p:sp>
        <p:nvSpPr>
          <p:cNvPr id="9" name="TextBox 8"/>
          <p:cNvSpPr txBox="1"/>
          <p:nvPr/>
        </p:nvSpPr>
        <p:spPr>
          <a:xfrm>
            <a:off x="4784137" y="6852027"/>
            <a:ext cx="1209114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2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– 2024г.г</a:t>
            </a:r>
            <a:endParaRPr lang="ru-RU" sz="1323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257936" y="5993287"/>
            <a:ext cx="3257558" cy="70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8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Кодряну С.А.</a:t>
            </a:r>
          </a:p>
          <a:p>
            <a:r>
              <a:rPr lang="ru-RU" sz="1984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Логинова С.А. </a:t>
            </a:r>
          </a:p>
        </p:txBody>
      </p:sp>
      <p:pic>
        <p:nvPicPr>
          <p:cNvPr id="6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8335962" y="611059"/>
            <a:ext cx="2233564" cy="206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862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4" y="288184"/>
            <a:ext cx="9314796" cy="769091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Коммуникативная деятельность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60562" y="6401872"/>
            <a:ext cx="5619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«Как помочь человеку беречь природу»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 решением проблемной ситуации)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5"/>
          <a:stretch/>
        </p:blipFill>
        <p:spPr bwMode="auto">
          <a:xfrm>
            <a:off x="5670273" y="1275358"/>
            <a:ext cx="4983042" cy="4939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8"/>
          <a:stretch/>
        </p:blipFill>
        <p:spPr bwMode="auto">
          <a:xfrm>
            <a:off x="267743" y="1232496"/>
            <a:ext cx="5185637" cy="495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027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4" y="102447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Самообслуживание; 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бытовая, трудовая деятельность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86075" y="6523850"/>
            <a:ext cx="505266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Уборка территории участка для прогулок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3"/>
          <a:stretch/>
        </p:blipFill>
        <p:spPr bwMode="auto">
          <a:xfrm>
            <a:off x="5834210" y="1570037"/>
            <a:ext cx="3923309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9" b="11188"/>
          <a:stretch/>
        </p:blipFill>
        <p:spPr bwMode="auto">
          <a:xfrm>
            <a:off x="824904" y="1585913"/>
            <a:ext cx="4207178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791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059" y="45297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Самообслуживание; 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бытовая, трудовая деятельность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6250" y="6915181"/>
            <a:ext cx="2390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Посадка орешника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4" t="4770" r="6321" b="7258"/>
          <a:stretch/>
        </p:blipFill>
        <p:spPr bwMode="auto">
          <a:xfrm>
            <a:off x="957262" y="1418831"/>
            <a:ext cx="3686176" cy="549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672" y="1441451"/>
            <a:ext cx="4105297" cy="547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474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4" y="216746"/>
            <a:ext cx="9314796" cy="840529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Игровая деятельность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04568" y="6454706"/>
            <a:ext cx="2715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«Сортировка мусора»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67" y="1055688"/>
            <a:ext cx="4049263" cy="539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162" y="1084263"/>
            <a:ext cx="4027832" cy="5370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455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196" y="200026"/>
            <a:ext cx="9314796" cy="785812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Продуктивная деятельность</a:t>
            </a: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21" r="7033"/>
          <a:stretch/>
        </p:blipFill>
        <p:spPr bwMode="auto">
          <a:xfrm>
            <a:off x="5357814" y="1214335"/>
            <a:ext cx="4874838" cy="517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r="14195" b="-195"/>
          <a:stretch/>
        </p:blipFill>
        <p:spPr bwMode="auto">
          <a:xfrm>
            <a:off x="443217" y="1251531"/>
            <a:ext cx="4527214" cy="5177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16287" y="6631512"/>
            <a:ext cx="4781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природоохранных знаков</a:t>
            </a:r>
          </a:p>
        </p:txBody>
      </p:sp>
    </p:spTree>
    <p:extLst>
      <p:ext uri="{BB962C8B-B14F-4D97-AF65-F5344CB8AC3E}">
        <p14:creationId xmlns:p14="http://schemas.microsoft.com/office/powerpoint/2010/main" val="520354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3" y="0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Конструирование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 из разных материалов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54" y="1541463"/>
            <a:ext cx="3826668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9" t="12247"/>
          <a:stretch/>
        </p:blipFill>
        <p:spPr bwMode="auto">
          <a:xfrm>
            <a:off x="5800724" y="1541463"/>
            <a:ext cx="3963085" cy="507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24935" y="6643688"/>
            <a:ext cx="2936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конструирование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«Мусоровоз»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047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4" y="131021"/>
            <a:ext cx="9314796" cy="1512041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Конструирование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 из разных материалов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30379" y="6612256"/>
            <a:ext cx="4717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конструирование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«Мусоровоз»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" t="17014" r="16478" b="7018"/>
          <a:stretch/>
        </p:blipFill>
        <p:spPr bwMode="auto">
          <a:xfrm>
            <a:off x="842962" y="1507821"/>
            <a:ext cx="3843338" cy="510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47363" y="2138528"/>
            <a:ext cx="5112832" cy="3834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9931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Конструирование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 из разных материалов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10" b="5171"/>
          <a:stretch/>
        </p:blipFill>
        <p:spPr bwMode="auto">
          <a:xfrm>
            <a:off x="871537" y="2100263"/>
            <a:ext cx="8841119" cy="315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24922" y="5629275"/>
            <a:ext cx="2936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конструирование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«Мусоровоз»</a:t>
            </a:r>
          </a:p>
          <a:p>
            <a:endParaRPr lang="ru-RU" dirty="0"/>
          </a:p>
        </p:txBody>
      </p:sp>
      <p:pic>
        <p:nvPicPr>
          <p:cNvPr id="5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8096193" y="5315949"/>
            <a:ext cx="2233564" cy="206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428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4" y="0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Познавательно – исследовательская деятельность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79" y="1355724"/>
            <a:ext cx="3955256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79859" y="2008352"/>
            <a:ext cx="5309924" cy="398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53662" y="6636345"/>
            <a:ext cx="7421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мыши «Как человек вредит природе»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850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772" y="131022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Познавательно – исследовательская деятельность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8775" y="6529386"/>
            <a:ext cx="7760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Программирование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мыши «Как человек вредит природе»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242" y="1555750"/>
            <a:ext cx="3596878" cy="479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916" y="1512887"/>
            <a:ext cx="3766147" cy="479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203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0098" y="422381"/>
            <a:ext cx="10079567" cy="2620687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ln/>
                <a:solidFill>
                  <a:srgbClr val="CC3399"/>
                </a:solidFill>
              </a:rPr>
              <a:t>Цель:</a:t>
            </a:r>
            <a:br>
              <a:rPr lang="ru-RU" sz="485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417" dirty="0">
                <a:latin typeface="Times New Roman" pitchFamily="18" charset="0"/>
                <a:cs typeface="Times New Roman" pitchFamily="18" charset="0"/>
              </a:rPr>
              <a:t>Научить детей проектным действиям и  участие детей в совместном проектировании и планировании образовательной деятельности, сбор и обработка информации.</a:t>
            </a:r>
            <a:br>
              <a:rPr lang="ru-RU" sz="3417" dirty="0">
                <a:latin typeface="Times New Roman" pitchFamily="18" charset="0"/>
                <a:cs typeface="Times New Roman" pitchFamily="18" charset="0"/>
              </a:rPr>
            </a:br>
            <a:endParaRPr lang="ru-RU" sz="3417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37" t="10682" r="10965"/>
          <a:stretch/>
        </p:blipFill>
        <p:spPr bwMode="auto">
          <a:xfrm>
            <a:off x="2400300" y="2786062"/>
            <a:ext cx="5772150" cy="442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54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622" y="445346"/>
            <a:ext cx="9314796" cy="726229"/>
          </a:xfrm>
        </p:spPr>
        <p:txBody>
          <a:bodyPr>
            <a:no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Оформление коллажа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«Жалобная книга природы»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04" y="1727200"/>
            <a:ext cx="3596878" cy="479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r="15531"/>
          <a:stretch/>
        </p:blipFill>
        <p:spPr bwMode="auto">
          <a:xfrm>
            <a:off x="5314951" y="1761133"/>
            <a:ext cx="5080083" cy="4725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530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4" y="402483"/>
            <a:ext cx="9314796" cy="1283441"/>
          </a:xfrm>
        </p:spPr>
        <p:txBody>
          <a:bodyPr>
            <a:no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Рассматривание коллажа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«Жалобная книга природы»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54" y="1612899"/>
            <a:ext cx="4032846" cy="5377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342" y="1608138"/>
            <a:ext cx="4080471" cy="544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423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621" y="-1"/>
            <a:ext cx="9314796" cy="1720645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Продукт проекта - коллаж 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«Жалобная книга природы»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0" t="4502" r="4562" b="14167"/>
          <a:stretch/>
        </p:blipFill>
        <p:spPr bwMode="auto">
          <a:xfrm>
            <a:off x="2920181" y="1547553"/>
            <a:ext cx="4896464" cy="590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8239068" y="5058774"/>
            <a:ext cx="2233564" cy="206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0987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621" y="0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Перспектива работы на 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2023-2024 учебный год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508" y="2012414"/>
            <a:ext cx="8503783" cy="479654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обновить условия в группе для поддержки детской инициативы и самостоятельности через организацию «говорящей среды».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Алгоритм одевания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Алгоритм умывания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Интерактивная ширма</a:t>
            </a:r>
          </a:p>
        </p:txBody>
      </p:sp>
      <p:pic>
        <p:nvPicPr>
          <p:cNvPr id="4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8017994" y="5129211"/>
            <a:ext cx="2053107" cy="19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762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197" y="208757"/>
            <a:ext cx="9314796" cy="1222478"/>
          </a:xfrm>
        </p:spPr>
        <p:txBody>
          <a:bodyPr>
            <a:no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Организация 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«говорящей среды»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3319" y="1627880"/>
            <a:ext cx="8689674" cy="479654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 «Говорящей среды» 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создание условий для полноценного развития дошкольников во всем образовательном пространстве детского сада!</a:t>
            </a:r>
          </a:p>
          <a:p>
            <a:pPr algn="just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Задачи «Говорящей среды» : </a:t>
            </a:r>
          </a:p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создать условия для проявления познавательной активности детей, творческого самовыражения, эмоционального комфорта;</a:t>
            </a:r>
          </a:p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«рассказать» детям о теме недели или теме проекта, который реализуется в данное время.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252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n/>
                <a:solidFill>
                  <a:srgbClr val="CC3399"/>
                </a:solidFill>
              </a:rPr>
              <a:t>Организация проектирования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857" y="1863672"/>
            <a:ext cx="8425125" cy="47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шаг – Формулировка темы (мотивация)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шаг – Модель трёх вопросов (таблица)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шаг – Оформление проекта Паутинки (коллаж)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шаг – Оформление результата (коллаж)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7843423" y="4972049"/>
            <a:ext cx="2429290" cy="225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822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484" y="402484"/>
            <a:ext cx="9314796" cy="864341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Задачи воспитателя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0804" y="1710685"/>
            <a:ext cx="8681884" cy="4796544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Организация руководства.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Подготовка тем, пособий, средств.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Подготовка материалов по каждому этапу работы.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7859335" y="5229225"/>
            <a:ext cx="2213353" cy="20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948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n/>
                <a:solidFill>
                  <a:srgbClr val="CC3399"/>
                </a:solidFill>
              </a:rPr>
              <a:t>Выбор темы  «Утренний круг»</a:t>
            </a:r>
            <a:br>
              <a:rPr lang="ru-RU" sz="5400" b="1" dirty="0">
                <a:ln/>
                <a:solidFill>
                  <a:srgbClr val="CC3399"/>
                </a:solidFill>
              </a:rPr>
            </a:br>
            <a:endParaRPr lang="ru-RU" sz="5400" b="1" dirty="0">
              <a:ln/>
              <a:solidFill>
                <a:srgbClr val="CC3399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" t="21781" r="52669" b="6720"/>
          <a:stretch/>
        </p:blipFill>
        <p:spPr bwMode="auto">
          <a:xfrm>
            <a:off x="2486026" y="1357312"/>
            <a:ext cx="5214937" cy="5829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8072023" y="2986086"/>
            <a:ext cx="2429290" cy="225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386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445" y="402484"/>
            <a:ext cx="9869693" cy="1461188"/>
          </a:xfrm>
        </p:spPr>
        <p:txBody>
          <a:bodyPr>
            <a:no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Модель трёх вопросов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Тема проекта </a:t>
            </a:r>
            <a:br>
              <a:rPr lang="ru-RU" sz="4900" b="1" dirty="0">
                <a:ln/>
                <a:solidFill>
                  <a:srgbClr val="CC3399"/>
                </a:solidFill>
              </a:rPr>
            </a:br>
            <a:r>
              <a:rPr lang="ru-RU" sz="4900" b="1" dirty="0">
                <a:ln/>
                <a:solidFill>
                  <a:srgbClr val="CC3399"/>
                </a:solidFill>
              </a:rPr>
              <a:t>«Жалобная книга природы»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89" t="8446" r="4665" b="5183"/>
          <a:stretch/>
        </p:blipFill>
        <p:spPr bwMode="auto">
          <a:xfrm>
            <a:off x="1398946" y="2223915"/>
            <a:ext cx="7315200" cy="5335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8318031" y="5657848"/>
            <a:ext cx="2053107" cy="19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86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985" y="97684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Проект «Жалобная книга природы»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86349" y="2069564"/>
            <a:ext cx="9049462" cy="47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узнать о том, что вредит природе; что нужно делать, чтобы природа оставалась красивой.</a:t>
            </a:r>
          </a:p>
          <a:p>
            <a:pPr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 человек вредит природе?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 научить человека беречь природу?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 помочь природе оставаться красивой? </a:t>
            </a:r>
          </a:p>
          <a:p>
            <a:pPr marL="514350" indent="-514350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Результата: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Коллаж «Жалобная книга природы»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717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8082" y="186815"/>
            <a:ext cx="8868697" cy="1179871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Системная «Паутинка»</a:t>
            </a:r>
          </a:p>
        </p:txBody>
      </p:sp>
      <p:pic>
        <p:nvPicPr>
          <p:cNvPr id="6" name="Picture 2" descr="Единый национальный портал дополнительного образован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3" b="97654" l="15166" r="84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125" r="15297" b="2102"/>
          <a:stretch/>
        </p:blipFill>
        <p:spPr bwMode="auto">
          <a:xfrm>
            <a:off x="8652154" y="5471035"/>
            <a:ext cx="2053107" cy="19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CDC9AF-F773-5458-DAD2-500ED08962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85" t="15077" r="6608" b="11752"/>
          <a:stretch/>
        </p:blipFill>
        <p:spPr bwMode="auto">
          <a:xfrm>
            <a:off x="1259760" y="1366686"/>
            <a:ext cx="7392394" cy="5785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2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197" y="102447"/>
            <a:ext cx="9314796" cy="14611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>
                <a:ln/>
                <a:solidFill>
                  <a:srgbClr val="CC3399"/>
                </a:solidFill>
              </a:rPr>
              <a:t>Восприятие художественной литературы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7562" y="6560104"/>
            <a:ext cx="4712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сказки «Зайчик и медвежонок»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3" t="9991" r="5396" b="9898"/>
          <a:stretch/>
        </p:blipFill>
        <p:spPr bwMode="auto">
          <a:xfrm rot="5400000">
            <a:off x="-101052" y="2387052"/>
            <a:ext cx="4702665" cy="330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4" t="7362" r="2145" b="7546"/>
          <a:stretch/>
        </p:blipFill>
        <p:spPr bwMode="auto">
          <a:xfrm>
            <a:off x="4313513" y="1857376"/>
            <a:ext cx="6142603" cy="410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331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</TotalTime>
  <Words>475</Words>
  <Application>Microsoft Office PowerPoint</Application>
  <PresentationFormat>Произвольный</PresentationFormat>
  <Paragraphs>63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 Проект  «Совместное планирование  и проектирование образовательной деятельности воспитателя с  детьми» группа 14 (4 – 5 года)</vt:lpstr>
      <vt:lpstr>Цель: Научить детей проектным действиям и  участие детей в совместном проектировании и планировании образовательной деятельности, сбор и обработка информации. </vt:lpstr>
      <vt:lpstr>Организация проектирования </vt:lpstr>
      <vt:lpstr>Задачи воспитателя</vt:lpstr>
      <vt:lpstr>Выбор темы  «Утренний круг» </vt:lpstr>
      <vt:lpstr>Модель трёх вопросов Тема проекта  «Жалобная книга природы»</vt:lpstr>
      <vt:lpstr>Проект «Жалобная книга природы»</vt:lpstr>
      <vt:lpstr>Системная «Паутинка»</vt:lpstr>
      <vt:lpstr>Восприятие художественной литературы</vt:lpstr>
      <vt:lpstr>Коммуникативная деятельность</vt:lpstr>
      <vt:lpstr>Самообслуживание;  бытовая, трудовая деятельность</vt:lpstr>
      <vt:lpstr>Самообслуживание;  бытовая, трудовая деятельность</vt:lpstr>
      <vt:lpstr>Игровая деятельность</vt:lpstr>
      <vt:lpstr>Продуктивная деятельность</vt:lpstr>
      <vt:lpstr>Конструирование  из разных материалов</vt:lpstr>
      <vt:lpstr>Конструирование  из разных материалов</vt:lpstr>
      <vt:lpstr>Конструирование  из разных материалов</vt:lpstr>
      <vt:lpstr>Познавательно – исследовательская деятельность</vt:lpstr>
      <vt:lpstr>Познавательно – исследовательская деятельность</vt:lpstr>
      <vt:lpstr>Оформление коллажа «Жалобная книга природы»</vt:lpstr>
      <vt:lpstr>Рассматривание коллажа «Жалобная книга природы»</vt:lpstr>
      <vt:lpstr>Продукт проекта - коллаж  «Жалобная книга природы»</vt:lpstr>
      <vt:lpstr>Перспектива работы на  2023-2024 учебный год</vt:lpstr>
      <vt:lpstr>Организация  «говорящей среды»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ррррр</dc:title>
  <dc:creator>ACER</dc:creator>
  <cp:lastModifiedBy>николай николай</cp:lastModifiedBy>
  <cp:revision>27</cp:revision>
  <dcterms:created xsi:type="dcterms:W3CDTF">2023-09-29T10:12:42Z</dcterms:created>
  <dcterms:modified xsi:type="dcterms:W3CDTF">2023-11-25T20:45:36Z</dcterms:modified>
</cp:coreProperties>
</file>