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91" r:id="rId2"/>
    <p:sldId id="290" r:id="rId3"/>
    <p:sldId id="286" r:id="rId4"/>
    <p:sldId id="339" r:id="rId5"/>
    <p:sldId id="297" r:id="rId6"/>
    <p:sldId id="288" r:id="rId7"/>
    <p:sldId id="309" r:id="rId8"/>
    <p:sldId id="300" r:id="rId9"/>
    <p:sldId id="314" r:id="rId10"/>
    <p:sldId id="313" r:id="rId11"/>
    <p:sldId id="312" r:id="rId12"/>
    <p:sldId id="310" r:id="rId13"/>
    <p:sldId id="311" r:id="rId14"/>
    <p:sldId id="299" r:id="rId15"/>
    <p:sldId id="304" r:id="rId16"/>
    <p:sldId id="303" r:id="rId17"/>
    <p:sldId id="319" r:id="rId18"/>
    <p:sldId id="318" r:id="rId19"/>
    <p:sldId id="322" r:id="rId20"/>
    <p:sldId id="321" r:id="rId21"/>
    <p:sldId id="320" r:id="rId22"/>
    <p:sldId id="317" r:id="rId23"/>
    <p:sldId id="330" r:id="rId24"/>
    <p:sldId id="331" r:id="rId25"/>
    <p:sldId id="332" r:id="rId26"/>
    <p:sldId id="333" r:id="rId27"/>
    <p:sldId id="334" r:id="rId28"/>
    <p:sldId id="335" r:id="rId29"/>
    <p:sldId id="329" r:id="rId30"/>
    <p:sldId id="336" r:id="rId31"/>
    <p:sldId id="328" r:id="rId32"/>
    <p:sldId id="327" r:id="rId33"/>
    <p:sldId id="326" r:id="rId34"/>
    <p:sldId id="325" r:id="rId35"/>
    <p:sldId id="337" r:id="rId36"/>
    <p:sldId id="324" r:id="rId37"/>
    <p:sldId id="323" r:id="rId38"/>
    <p:sldId id="316" r:id="rId39"/>
    <p:sldId id="341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6600FF"/>
    <a:srgbClr val="9933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1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BAF4B-3737-4748-98A4-4D16DC0A4173}" type="datetimeFigureOut">
              <a:rPr lang="ru-RU" smtClean="0"/>
              <a:pPr/>
              <a:t>20.06.2017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FA5B8-9373-4B7A-BCB1-E8C571AA3B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835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3DF90B-153E-49A1-AA5E-701308865859}" type="slidenum">
              <a:rPr lang="ru-RU"/>
              <a:pPr/>
              <a:t>9</a:t>
            </a:fld>
            <a:endParaRPr lang="ru-RU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3B2-94A7-4039-847A-4BC646FD8A0F}" type="datetimeFigureOut">
              <a:rPr lang="ru-RU" smtClean="0"/>
              <a:pPr/>
              <a:t>20.06.2017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B66E1-A389-4461-865E-D154C153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3B2-94A7-4039-847A-4BC646FD8A0F}" type="datetimeFigureOut">
              <a:rPr lang="ru-RU" smtClean="0"/>
              <a:pPr/>
              <a:t>20.06.2017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B66E1-A389-4461-865E-D154C153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3B2-94A7-4039-847A-4BC646FD8A0F}" type="datetimeFigureOut">
              <a:rPr lang="ru-RU" smtClean="0"/>
              <a:pPr/>
              <a:t>20.06.2017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B66E1-A389-4461-865E-D154C153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3B2-94A7-4039-847A-4BC646FD8A0F}" type="datetimeFigureOut">
              <a:rPr lang="ru-RU" smtClean="0"/>
              <a:pPr/>
              <a:t>20.06.2017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B66E1-A389-4461-865E-D154C153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3B2-94A7-4039-847A-4BC646FD8A0F}" type="datetimeFigureOut">
              <a:rPr lang="ru-RU" smtClean="0"/>
              <a:pPr/>
              <a:t>20.06.2017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B66E1-A389-4461-865E-D154C153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3B2-94A7-4039-847A-4BC646FD8A0F}" type="datetimeFigureOut">
              <a:rPr lang="ru-RU" smtClean="0"/>
              <a:pPr/>
              <a:t>20.06.2017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B66E1-A389-4461-865E-D154C153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3B2-94A7-4039-847A-4BC646FD8A0F}" type="datetimeFigureOut">
              <a:rPr lang="ru-RU" smtClean="0"/>
              <a:pPr/>
              <a:t>20.06.2017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B66E1-A389-4461-865E-D154C153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3B2-94A7-4039-847A-4BC646FD8A0F}" type="datetimeFigureOut">
              <a:rPr lang="ru-RU" smtClean="0"/>
              <a:pPr/>
              <a:t>20.06.2017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B66E1-A389-4461-865E-D154C153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3B2-94A7-4039-847A-4BC646FD8A0F}" type="datetimeFigureOut">
              <a:rPr lang="ru-RU" smtClean="0"/>
              <a:pPr/>
              <a:t>20.06.2017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B66E1-A389-4461-865E-D154C153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3B2-94A7-4039-847A-4BC646FD8A0F}" type="datetimeFigureOut">
              <a:rPr lang="ru-RU" smtClean="0"/>
              <a:pPr/>
              <a:t>20.06.2017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B66E1-A389-4461-865E-D154C153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3B2-94A7-4039-847A-4BC646FD8A0F}" type="datetimeFigureOut">
              <a:rPr lang="ru-RU" smtClean="0"/>
              <a:pPr/>
              <a:t>20.06.2017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B66E1-A389-4461-865E-D154C153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BD3B2-94A7-4039-847A-4BC646FD8A0F}" type="datetimeFigureOut">
              <a:rPr lang="ru-RU" smtClean="0"/>
              <a:pPr/>
              <a:t>20.06.2017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4B66E1-A389-4461-865E-D154C153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0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14414" y="1844824"/>
            <a:ext cx="350160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b="1" dirty="0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ЕШЕНИЕ  ТЕКСТОВЫХ ЗАДАЧ</a:t>
            </a:r>
            <a:endParaRPr lang="ru-RU" sz="3600" dirty="0">
              <a:solidFill>
                <a:srgbClr val="6600FF"/>
              </a:solidFill>
            </a:endParaRPr>
          </a:p>
        </p:txBody>
      </p:sp>
      <p:pic>
        <p:nvPicPr>
          <p:cNvPr id="4" name="Picture 2" descr="F:\ДОКУМЕНТЫ\мамины документы\рисунки для презентаций\земл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357562"/>
            <a:ext cx="1741575" cy="1741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2" y="-315416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76" y="488087"/>
            <a:ext cx="350046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Tx/>
              <a:buNone/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характеру требований задачи:</a:t>
            </a:r>
          </a:p>
          <a:p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Задачи 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нахождение искомого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(периметр, площадь и т.д.)</a:t>
            </a:r>
          </a:p>
          <a:p>
            <a:pPr>
              <a:buFontTx/>
              <a:buChar char="-"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88025" y="2996952"/>
            <a:ext cx="29523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Задачи на преобразование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построение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(упростить, представить в другом виде)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676" y="3368717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 доказательство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или объяснение.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8025" y="516444"/>
            <a:ext cx="34182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400" b="1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ВИДЫ    ЗАДАЧ </a:t>
            </a: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2" y="-168937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5554" y="908720"/>
            <a:ext cx="3500462" cy="440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отношению к теории: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Стандартные: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задачи, которые можно решить в результате выполнения определенных последовательных шагов (однозначно определяют программу решения).</a:t>
            </a:r>
          </a:p>
          <a:p>
            <a:pPr>
              <a:buFontTx/>
              <a:buChar char="-"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5" y="677887"/>
            <a:ext cx="34182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400" b="1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ВИДЫ    ЗАДАЧ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88025" y="2132856"/>
            <a:ext cx="2592288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Нестандартные: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 задачи, для которых не имеется общих правил, определяющих точную программу их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872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1556791"/>
            <a:ext cx="3571330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характеру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объектов: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Практические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это задачи, в которых объектами являются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реальные предметы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(движение по воде; движение поездов; сбор урожая…)</a:t>
            </a:r>
          </a:p>
          <a:p>
            <a:pPr>
              <a:buFontTx/>
              <a:buChar char="-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5" y="677887"/>
            <a:ext cx="34182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400" b="1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ВИДЫ    ЗАДАЧ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70496" y="2258522"/>
            <a:ext cx="2952328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Математические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- это задачи, в которых объектами являются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математические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числа, геометрические фигуры…</a:t>
            </a: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386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916832"/>
            <a:ext cx="38164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algn="ctr">
              <a:lnSpc>
                <a:spcPct val="9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с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текстом</a:t>
            </a:r>
          </a:p>
          <a:p>
            <a:pPr marL="609600" indent="-609600" algn="ctr">
              <a:lnSpc>
                <a:spcPct val="90000"/>
              </a:lnSpc>
            </a:pP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Внимательно прочитать </a:t>
            </a:r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условие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задачи. 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Уяснить </a:t>
            </a:r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неизвестные термины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если они есть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9600" lvl="0" indent="-609600">
              <a:lnSpc>
                <a:spcPct val="9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Выделить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тексте </a:t>
            </a:r>
            <a:r>
              <a:rPr 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условия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(данные величины) и </a:t>
            </a:r>
            <a:r>
              <a:rPr 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основной вопрос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(цель решения).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684637"/>
            <a:ext cx="3187411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1.Алгоритм </a:t>
            </a:r>
            <a:r>
              <a:rPr lang="ru-RU" sz="2400" b="1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решения </a:t>
            </a:r>
            <a:endParaRPr lang="ru-RU" sz="2400" b="1" dirty="0" smtClean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текстовых </a:t>
            </a:r>
            <a:r>
              <a:rPr lang="ru-RU" sz="2400" b="1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задач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2780928"/>
            <a:ext cx="33843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Найти </a:t>
            </a:r>
            <a:r>
              <a:rPr 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ключевые слова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и понять </a:t>
            </a:r>
            <a:r>
              <a:rPr 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ситуацию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целом        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(о чем идет речь: опоздал, догнал, скорость, время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                 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т.д.)</a:t>
            </a: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21" y="-135386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11904" y="1700808"/>
            <a:ext cx="3571071" cy="394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7663" indent="-347663" algn="ctr">
              <a:lnSpc>
                <a:spcPct val="80000"/>
              </a:lnSpc>
              <a:buFontTx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Существенным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является:</a:t>
            </a:r>
          </a:p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-количество, числовые данные и соотношения между величинами</a:t>
            </a:r>
          </a:p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-направление движения;</a:t>
            </a:r>
          </a:p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-наличие остановок, изменение скорости или направления;</a:t>
            </a:r>
          </a:p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-была ли встреча…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82994" y="779043"/>
            <a:ext cx="283090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ru-RU" sz="24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Анализ </a:t>
            </a:r>
          </a:p>
          <a:p>
            <a:pPr lvl="0" algn="ctr">
              <a:lnSpc>
                <a:spcPct val="80000"/>
              </a:lnSpc>
            </a:pPr>
            <a:r>
              <a:rPr lang="ru-RU" sz="24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содержания </a:t>
            </a:r>
            <a:r>
              <a:rPr lang="ru-RU" sz="2400" b="1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44008" y="1502174"/>
            <a:ext cx="345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а) исследовать </a:t>
            </a:r>
            <a:r>
              <a:rPr 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исходные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данные</a:t>
            </a:r>
          </a:p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 отделить </a:t>
            </a:r>
            <a:r>
              <a:rPr 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существенное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от несущественного.</a:t>
            </a: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1282877"/>
            <a:ext cx="3429024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7663" indent="-347663" algn="ctr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Несущественным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будет:</a:t>
            </a:r>
          </a:p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-как назывались персонажи (мы будем считать быстрый, медленный, пункт А, пункт В и т.д.)</a:t>
            </a:r>
          </a:p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-неважно зачем, почему персонажи поехали, название городов, погодные условия…</a:t>
            </a:r>
          </a:p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60321" y="4581128"/>
            <a:ext cx="360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Эта информация </a:t>
            </a:r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украшает сюжет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делает привлекательным, но к делу</a:t>
            </a:r>
          </a:p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не относится,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поэтому является не существенной.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 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80861" y="2492896"/>
            <a:ext cx="3716485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 выяснить </a:t>
            </a:r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логический </a:t>
            </a:r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смысл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задачи.</a:t>
            </a:r>
          </a:p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г) уметь читать между строк, т.е. </a:t>
            </a:r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вносить условия, спрятанные в тексте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задачи (информация таится в словах середина пути, половина, вернуться обратно, втрое…)</a:t>
            </a:r>
          </a:p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97346" y="2708920"/>
            <a:ext cx="26642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 indent="-347663">
              <a:lnSpc>
                <a:spcPct val="80000"/>
              </a:lnSpc>
              <a:buFontTx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д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обратить внимание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соответствие единиц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измерения (обычно несоответствие касается скорости и времени).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42766" y="714993"/>
            <a:ext cx="45720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ru-RU" sz="2400" b="1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Анализ </a:t>
            </a:r>
          </a:p>
          <a:p>
            <a:pPr lvl="0" algn="ctr">
              <a:lnSpc>
                <a:spcPct val="80000"/>
              </a:lnSpc>
            </a:pPr>
            <a:r>
              <a:rPr lang="ru-RU" sz="2400" b="1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содержания задачи</a:t>
            </a:r>
            <a:endParaRPr lang="ru-RU" sz="2400" b="1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386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3818" y="2276872"/>
            <a:ext cx="3498182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Составить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аналитическую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цепь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умозаключений,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начинающейся с вопроса задачи и заканчивающейся данными её условия.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95936" y="76470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Записать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краткое 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условие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задачи,   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выбрав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его модель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16016" y="1975814"/>
            <a:ext cx="3034484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(таблица, схема, чертеж …)</a:t>
            </a: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25667" y="1988840"/>
            <a:ext cx="398111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Отбросить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лишнее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и,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выбрав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только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необходимое,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составить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модель.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1700808"/>
            <a:ext cx="54726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Удачно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составленная модель краткой записи условия наталкивает  ученика на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путь решения,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а возникающая необходимость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переформулировки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условия, представления его в более удобном для работы виде, является, по существу,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первым шагом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решения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515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21068" y="1499691"/>
            <a:ext cx="321357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УСПЕХ</a:t>
            </a:r>
            <a:r>
              <a:rPr lang="ru-RU" sz="2400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ОБУЧЕНИЯ ТЕСНО СВЯЗАН С УМЕНИЕМ  МЫСЛИТЬ, А МЫСЛИТЬ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НАЧИНАЕТ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ТОГДА, КОГДА У НЕГО ВОЗНИКАЕТ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ПОТРЕБНОСТЬ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ЧТО-ЛИБО ПОНЯТЬ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53500" y="1268760"/>
            <a:ext cx="342845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Используя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формулы</a:t>
            </a:r>
          </a:p>
          <a:p>
            <a:pPr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(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V,S,P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другие) вывести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производные формулы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 общем виде, найти необходимую величину для решения задачи, определить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зависимости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между величинами.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04048" y="692696"/>
            <a:ext cx="27451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Осуществление 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плана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решения</a:t>
            </a: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1988840"/>
            <a:ext cx="3312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выведенную производную формулу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подставить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данные условия и вычислить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искомую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величину.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92152" y="760287"/>
            <a:ext cx="3166765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5. Нахождение 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искомой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величины.   </a:t>
            </a: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1689142"/>
            <a:ext cx="32403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Поиск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решений этой же задачи другим способом, сопоставление полученного ответа с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совместимостью условия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задачи (например: путь не может быть отрицательным…)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834384"/>
            <a:ext cx="331236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6. Составление ответа </a:t>
            </a: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Структура процесса решения задачи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(примерная)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132138" y="3357563"/>
            <a:ext cx="3240087" cy="503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Поиск способа решения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250825" y="2924175"/>
            <a:ext cx="2305050" cy="720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2. Модель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(схем. запись)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250825" y="3933825"/>
            <a:ext cx="2305050" cy="719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8. Анализ решения</a:t>
            </a: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3132138" y="4149725"/>
            <a:ext cx="3240087" cy="574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4. Осуществление плана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решения</a:t>
            </a:r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3132138" y="1844675"/>
            <a:ext cx="3240087" cy="503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3132138" y="2636838"/>
            <a:ext cx="3240087" cy="503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 Анализ задач</a:t>
            </a: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3132138" y="4868863"/>
            <a:ext cx="3240087" cy="503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5. Проверка решения</a:t>
            </a:r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3132138" y="5589588"/>
            <a:ext cx="3240087" cy="503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402" name="Rectangle 18"/>
          <p:cNvSpPr>
            <a:spLocks noChangeArrowheads="1"/>
          </p:cNvSpPr>
          <p:nvPr/>
        </p:nvSpPr>
        <p:spPr bwMode="auto">
          <a:xfrm>
            <a:off x="6659563" y="4149725"/>
            <a:ext cx="2160587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7. Исследование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задачи</a:t>
            </a:r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 flipH="1">
            <a:off x="2555875" y="2781300"/>
            <a:ext cx="576263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4" name="Line 20"/>
          <p:cNvSpPr>
            <a:spLocks noChangeShapeType="1"/>
          </p:cNvSpPr>
          <p:nvPr/>
        </p:nvSpPr>
        <p:spPr bwMode="auto">
          <a:xfrm>
            <a:off x="2555875" y="3429000"/>
            <a:ext cx="5762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5" name="Line 21"/>
          <p:cNvSpPr>
            <a:spLocks noChangeShapeType="1"/>
          </p:cNvSpPr>
          <p:nvPr/>
        </p:nvSpPr>
        <p:spPr bwMode="auto">
          <a:xfrm flipH="1" flipV="1">
            <a:off x="2555875" y="4292600"/>
            <a:ext cx="576263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6" name="Line 22"/>
          <p:cNvSpPr>
            <a:spLocks noChangeShapeType="1"/>
          </p:cNvSpPr>
          <p:nvPr/>
        </p:nvSpPr>
        <p:spPr bwMode="auto">
          <a:xfrm>
            <a:off x="6372225" y="4437063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7" name="Line 23"/>
          <p:cNvSpPr>
            <a:spLocks noChangeShapeType="1"/>
          </p:cNvSpPr>
          <p:nvPr/>
        </p:nvSpPr>
        <p:spPr bwMode="auto">
          <a:xfrm>
            <a:off x="4716463" y="234950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10" name="Line 26"/>
          <p:cNvSpPr>
            <a:spLocks noChangeShapeType="1"/>
          </p:cNvSpPr>
          <p:nvPr/>
        </p:nvSpPr>
        <p:spPr bwMode="auto">
          <a:xfrm>
            <a:off x="4643438" y="386080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11" name="Line 27"/>
          <p:cNvSpPr>
            <a:spLocks noChangeShapeType="1"/>
          </p:cNvSpPr>
          <p:nvPr/>
        </p:nvSpPr>
        <p:spPr bwMode="auto">
          <a:xfrm>
            <a:off x="4643438" y="4724400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13" name="Line 29"/>
          <p:cNvSpPr>
            <a:spLocks noChangeShapeType="1"/>
          </p:cNvSpPr>
          <p:nvPr/>
        </p:nvSpPr>
        <p:spPr bwMode="auto">
          <a:xfrm>
            <a:off x="4643438" y="537368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Моделирование решения задач от простого к сложному</a:t>
            </a: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1371600" y="2243138"/>
            <a:ext cx="217646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498850" y="2517775"/>
            <a:ext cx="2171700" cy="1257300"/>
            <a:chOff x="2358" y="680"/>
            <a:chExt cx="7200" cy="4320"/>
          </a:xfrm>
        </p:grpSpPr>
        <p:sp>
          <p:nvSpPr>
            <p:cNvPr id="17416" name="AutoShape 8"/>
            <p:cNvSpPr>
              <a:spLocks noChangeAspect="1" noChangeArrowheads="1" noTextEdit="1"/>
            </p:cNvSpPr>
            <p:nvPr/>
          </p:nvSpPr>
          <p:spPr bwMode="auto">
            <a:xfrm>
              <a:off x="2358" y="680"/>
              <a:ext cx="7200" cy="4320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ru-RU"/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2358" y="1465"/>
              <a:ext cx="1516" cy="11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4" name="Line 6"/>
            <p:cNvSpPr>
              <a:spLocks noChangeShapeType="1"/>
            </p:cNvSpPr>
            <p:nvPr/>
          </p:nvSpPr>
          <p:spPr bwMode="auto">
            <a:xfrm>
              <a:off x="3874" y="1858"/>
              <a:ext cx="151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3" name="Rectangle 5"/>
            <p:cNvSpPr>
              <a:spLocks noChangeArrowheads="1"/>
            </p:cNvSpPr>
            <p:nvPr/>
          </p:nvSpPr>
          <p:spPr bwMode="auto">
            <a:xfrm>
              <a:off x="5390" y="1465"/>
              <a:ext cx="1515" cy="11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7456" name="Group 48"/>
          <p:cNvGraphicFramePr>
            <a:graphicFrameLocks noGrp="1"/>
          </p:cNvGraphicFramePr>
          <p:nvPr/>
        </p:nvGraphicFramePr>
        <p:xfrm>
          <a:off x="323850" y="1773238"/>
          <a:ext cx="8353425" cy="4210051"/>
        </p:xfrm>
        <a:graphic>
          <a:graphicData uri="http://schemas.openxmlformats.org/drawingml/2006/table">
            <a:tbl>
              <a:tblPr/>
              <a:tblGrid>
                <a:gridCol w="2768600"/>
                <a:gridCol w="2840038"/>
                <a:gridCol w="2744787"/>
              </a:tblGrid>
              <a:tr h="487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Интерпретация модели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2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Было 6 шаров, проиграли 4. Сколько осталось?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96963" algn="ctr"/>
                        </a:tabLst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96963" algn="ctr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96963" algn="ctr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            ?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96963" algn="ctr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96963" algn="ctr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Было      - 4      Осталось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Известно: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-начальное состояние объекта.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-направленность отношения между начальным и конечным состоянием объекта.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-числовое значение отношения между ними.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Найти: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Числовое значение конечного  объекта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Моделирование решения задач от простого к сложному</a:t>
            </a: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1371600" y="2060575"/>
            <a:ext cx="217646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452813" y="2335213"/>
            <a:ext cx="2171700" cy="1257300"/>
            <a:chOff x="2358" y="680"/>
            <a:chExt cx="7200" cy="4320"/>
          </a:xfrm>
        </p:grpSpPr>
        <p:sp>
          <p:nvSpPr>
            <p:cNvPr id="18440" name="AutoShape 8"/>
            <p:cNvSpPr>
              <a:spLocks noChangeAspect="1" noChangeArrowheads="1" noTextEdit="1"/>
            </p:cNvSpPr>
            <p:nvPr/>
          </p:nvSpPr>
          <p:spPr bwMode="auto">
            <a:xfrm>
              <a:off x="2358" y="680"/>
              <a:ext cx="7200" cy="4320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ru-RU"/>
            </a:p>
          </p:txBody>
        </p:sp>
        <p:sp>
          <p:nvSpPr>
            <p:cNvPr id="18439" name="Rectangle 7"/>
            <p:cNvSpPr>
              <a:spLocks noChangeArrowheads="1"/>
            </p:cNvSpPr>
            <p:nvPr/>
          </p:nvSpPr>
          <p:spPr bwMode="auto">
            <a:xfrm>
              <a:off x="2358" y="1465"/>
              <a:ext cx="1516" cy="11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8" name="Line 6"/>
            <p:cNvSpPr>
              <a:spLocks noChangeShapeType="1"/>
            </p:cNvSpPr>
            <p:nvPr/>
          </p:nvSpPr>
          <p:spPr bwMode="auto">
            <a:xfrm>
              <a:off x="3874" y="1858"/>
              <a:ext cx="151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7" name="Rectangle 5"/>
            <p:cNvSpPr>
              <a:spLocks noChangeArrowheads="1"/>
            </p:cNvSpPr>
            <p:nvPr/>
          </p:nvSpPr>
          <p:spPr bwMode="auto">
            <a:xfrm>
              <a:off x="5390" y="1465"/>
              <a:ext cx="1515" cy="11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8480" name="Group 48"/>
          <p:cNvGraphicFramePr>
            <a:graphicFrameLocks noGrp="1"/>
          </p:cNvGraphicFramePr>
          <p:nvPr/>
        </p:nvGraphicFramePr>
        <p:xfrm>
          <a:off x="684213" y="1628775"/>
          <a:ext cx="7772400" cy="4797426"/>
        </p:xfrm>
        <a:graphic>
          <a:graphicData uri="http://schemas.openxmlformats.org/drawingml/2006/table">
            <a:tbl>
              <a:tblPr/>
              <a:tblGrid>
                <a:gridCol w="2574925"/>
                <a:gridCol w="2643187"/>
                <a:gridCol w="2554288"/>
              </a:tblGrid>
              <a:tr h="481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Интерпретация модели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 меня 6 шаров после того, как я выиграл 4 шара. Сколько шаров было до выигрыша?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96963" algn="ctr"/>
                        </a:tabLst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96963" algn="ctr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?	   6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96963" algn="ctr"/>
                        </a:tabLst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96963" algn="ctr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Было  + 4  Стало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Известно: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-значение величины конечного состояния объекта.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-направленность отношения между состояниями объектов.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-числовое значение величины отношений между состояниями объектов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Найти: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Числовое значение величины начального состояния объекта.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Моделирование решения задач от простого к сложному</a:t>
            </a:r>
          </a:p>
        </p:txBody>
      </p:sp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1371600" y="2243138"/>
            <a:ext cx="217646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432175" y="2616200"/>
            <a:ext cx="2079625" cy="685800"/>
            <a:chOff x="2661" y="680"/>
            <a:chExt cx="6897" cy="2356"/>
          </a:xfrm>
        </p:grpSpPr>
        <p:sp>
          <p:nvSpPr>
            <p:cNvPr id="19469" name="AutoShape 13"/>
            <p:cNvSpPr>
              <a:spLocks noChangeAspect="1" noChangeArrowheads="1" noTextEdit="1"/>
            </p:cNvSpPr>
            <p:nvPr/>
          </p:nvSpPr>
          <p:spPr bwMode="auto">
            <a:xfrm>
              <a:off x="2661" y="680"/>
              <a:ext cx="6897" cy="2356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ru-RU"/>
            </a:p>
          </p:txBody>
        </p:sp>
        <p:sp>
          <p:nvSpPr>
            <p:cNvPr id="19468" name="Rectangle 12"/>
            <p:cNvSpPr>
              <a:spLocks noChangeArrowheads="1"/>
            </p:cNvSpPr>
            <p:nvPr/>
          </p:nvSpPr>
          <p:spPr bwMode="auto">
            <a:xfrm>
              <a:off x="2661" y="1465"/>
              <a:ext cx="1213" cy="11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7" name="Line 11"/>
            <p:cNvSpPr>
              <a:spLocks noChangeShapeType="1"/>
            </p:cNvSpPr>
            <p:nvPr/>
          </p:nvSpPr>
          <p:spPr bwMode="auto">
            <a:xfrm>
              <a:off x="3874" y="1858"/>
              <a:ext cx="151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6" name="Rectangle 10"/>
            <p:cNvSpPr>
              <a:spLocks noChangeArrowheads="1"/>
            </p:cNvSpPr>
            <p:nvPr/>
          </p:nvSpPr>
          <p:spPr bwMode="auto">
            <a:xfrm>
              <a:off x="5390" y="1465"/>
              <a:ext cx="1515" cy="11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5" name="Rectangle 9"/>
            <p:cNvSpPr>
              <a:spLocks noChangeArrowheads="1"/>
            </p:cNvSpPr>
            <p:nvPr/>
          </p:nvSpPr>
          <p:spPr bwMode="auto">
            <a:xfrm>
              <a:off x="7663" y="1465"/>
              <a:ext cx="1895" cy="11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>
              <a:off x="6905" y="1858"/>
              <a:ext cx="75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3" name="Line 7"/>
            <p:cNvSpPr>
              <a:spLocks noChangeShapeType="1"/>
            </p:cNvSpPr>
            <p:nvPr/>
          </p:nvSpPr>
          <p:spPr bwMode="auto">
            <a:xfrm flipV="1">
              <a:off x="3116" y="1073"/>
              <a:ext cx="0" cy="3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2" name="Line 6"/>
            <p:cNvSpPr>
              <a:spLocks noChangeShapeType="1"/>
            </p:cNvSpPr>
            <p:nvPr/>
          </p:nvSpPr>
          <p:spPr bwMode="auto">
            <a:xfrm>
              <a:off x="3116" y="1073"/>
              <a:ext cx="568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1" name="Line 5"/>
            <p:cNvSpPr>
              <a:spLocks noChangeShapeType="1"/>
            </p:cNvSpPr>
            <p:nvPr/>
          </p:nvSpPr>
          <p:spPr bwMode="auto">
            <a:xfrm>
              <a:off x="8800" y="1073"/>
              <a:ext cx="0" cy="3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9509" name="Group 53"/>
          <p:cNvGraphicFramePr>
            <a:graphicFrameLocks noGrp="1"/>
          </p:cNvGraphicFramePr>
          <p:nvPr/>
        </p:nvGraphicFramePr>
        <p:xfrm>
          <a:off x="395288" y="1557338"/>
          <a:ext cx="8416925" cy="4464051"/>
        </p:xfrm>
        <a:graphic>
          <a:graphicData uri="http://schemas.openxmlformats.org/drawingml/2006/table">
            <a:tbl>
              <a:tblPr/>
              <a:tblGrid>
                <a:gridCol w="2789237"/>
                <a:gridCol w="2862263"/>
                <a:gridCol w="2765425"/>
              </a:tblGrid>
              <a:tr h="515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Интерпретация модели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8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партии было выиграно 6 шаров, во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партии было проиграно 4 шара. Что произошло в результате игры?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Было   + 6      - 4    Стало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Известно:-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Направленность между состояниями объектов.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-числовые значения величин между начальным, промежуточным и конечным состояниями объектов.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Найти: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Значение величины отношения между начальным и конечным состояниями…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Моделирование решения задач от простого к сложному</a:t>
            </a:r>
          </a:p>
        </p:txBody>
      </p:sp>
      <p:sp>
        <p:nvSpPr>
          <p:cNvPr id="20505" name="Rectangle 25"/>
          <p:cNvSpPr>
            <a:spLocks noChangeArrowheads="1"/>
          </p:cNvSpPr>
          <p:nvPr/>
        </p:nvSpPr>
        <p:spPr bwMode="auto">
          <a:xfrm>
            <a:off x="1371600" y="2516188"/>
            <a:ext cx="217646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	</a:t>
            </a:r>
            <a:endParaRPr lang="ru-RU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492500" y="2708275"/>
            <a:ext cx="2449513" cy="2090738"/>
            <a:chOff x="2737" y="1461"/>
            <a:chExt cx="5684" cy="3534"/>
          </a:xfrm>
        </p:grpSpPr>
        <p:sp>
          <p:nvSpPr>
            <p:cNvPr id="20500" name="AutoShape 20"/>
            <p:cNvSpPr>
              <a:spLocks noChangeAspect="1" noChangeArrowheads="1" noTextEdit="1"/>
            </p:cNvSpPr>
            <p:nvPr/>
          </p:nvSpPr>
          <p:spPr bwMode="auto">
            <a:xfrm>
              <a:off x="2737" y="1461"/>
              <a:ext cx="5684" cy="3534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ru-RU"/>
            </a:p>
          </p:txBody>
        </p:sp>
        <p:sp>
          <p:nvSpPr>
            <p:cNvPr id="20499" name="Line 19"/>
            <p:cNvSpPr>
              <a:spLocks noChangeShapeType="1"/>
            </p:cNvSpPr>
            <p:nvPr/>
          </p:nvSpPr>
          <p:spPr bwMode="auto">
            <a:xfrm>
              <a:off x="3116" y="2246"/>
              <a:ext cx="1" cy="78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8" name="Line 18"/>
            <p:cNvSpPr>
              <a:spLocks noChangeShapeType="1"/>
            </p:cNvSpPr>
            <p:nvPr/>
          </p:nvSpPr>
          <p:spPr bwMode="auto">
            <a:xfrm>
              <a:off x="3116" y="2639"/>
              <a:ext cx="454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7" name="Line 17"/>
            <p:cNvSpPr>
              <a:spLocks noChangeShapeType="1"/>
            </p:cNvSpPr>
            <p:nvPr/>
          </p:nvSpPr>
          <p:spPr bwMode="auto">
            <a:xfrm flipV="1">
              <a:off x="5769" y="2639"/>
              <a:ext cx="0" cy="39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6" name="Line 16"/>
            <p:cNvSpPr>
              <a:spLocks noChangeShapeType="1"/>
            </p:cNvSpPr>
            <p:nvPr/>
          </p:nvSpPr>
          <p:spPr bwMode="auto">
            <a:xfrm>
              <a:off x="7663" y="2246"/>
              <a:ext cx="0" cy="78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5" name="Line 15"/>
            <p:cNvSpPr>
              <a:spLocks noChangeShapeType="1"/>
            </p:cNvSpPr>
            <p:nvPr/>
          </p:nvSpPr>
          <p:spPr bwMode="auto">
            <a:xfrm flipV="1">
              <a:off x="6905" y="2246"/>
              <a:ext cx="0" cy="39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4" name="Line 14"/>
            <p:cNvSpPr>
              <a:spLocks noChangeShapeType="1"/>
            </p:cNvSpPr>
            <p:nvPr/>
          </p:nvSpPr>
          <p:spPr bwMode="auto">
            <a:xfrm flipH="1">
              <a:off x="3874" y="2246"/>
              <a:ext cx="303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3" name="Line 13"/>
            <p:cNvSpPr>
              <a:spLocks noChangeShapeType="1"/>
            </p:cNvSpPr>
            <p:nvPr/>
          </p:nvSpPr>
          <p:spPr bwMode="auto">
            <a:xfrm>
              <a:off x="3874" y="2246"/>
              <a:ext cx="0" cy="39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2" name="Line 12"/>
            <p:cNvSpPr>
              <a:spLocks noChangeShapeType="1"/>
            </p:cNvSpPr>
            <p:nvPr/>
          </p:nvSpPr>
          <p:spPr bwMode="auto">
            <a:xfrm>
              <a:off x="3116" y="3424"/>
              <a:ext cx="0" cy="78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1" name="Line 11"/>
            <p:cNvSpPr>
              <a:spLocks noChangeShapeType="1"/>
            </p:cNvSpPr>
            <p:nvPr/>
          </p:nvSpPr>
          <p:spPr bwMode="auto">
            <a:xfrm>
              <a:off x="3116" y="3817"/>
              <a:ext cx="454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0" name="Line 10"/>
            <p:cNvSpPr>
              <a:spLocks noChangeShapeType="1"/>
            </p:cNvSpPr>
            <p:nvPr/>
          </p:nvSpPr>
          <p:spPr bwMode="auto">
            <a:xfrm>
              <a:off x="7663" y="3424"/>
              <a:ext cx="0" cy="78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9" name="Line 9"/>
            <p:cNvSpPr>
              <a:spLocks noChangeShapeType="1"/>
            </p:cNvSpPr>
            <p:nvPr/>
          </p:nvSpPr>
          <p:spPr bwMode="auto">
            <a:xfrm>
              <a:off x="6905" y="3817"/>
              <a:ext cx="0" cy="117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8" name="Line 8"/>
            <p:cNvSpPr>
              <a:spLocks noChangeShapeType="1"/>
            </p:cNvSpPr>
            <p:nvPr/>
          </p:nvSpPr>
          <p:spPr bwMode="auto">
            <a:xfrm>
              <a:off x="6905" y="4995"/>
              <a:ext cx="113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7" name="Line 7"/>
            <p:cNvSpPr>
              <a:spLocks noChangeShapeType="1"/>
            </p:cNvSpPr>
            <p:nvPr/>
          </p:nvSpPr>
          <p:spPr bwMode="auto">
            <a:xfrm>
              <a:off x="8042" y="1853"/>
              <a:ext cx="0" cy="31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6" name="Line 6"/>
            <p:cNvSpPr>
              <a:spLocks noChangeShapeType="1"/>
            </p:cNvSpPr>
            <p:nvPr/>
          </p:nvSpPr>
          <p:spPr bwMode="auto">
            <a:xfrm>
              <a:off x="7284" y="1853"/>
              <a:ext cx="75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5" name="Line 5"/>
            <p:cNvSpPr>
              <a:spLocks noChangeShapeType="1"/>
            </p:cNvSpPr>
            <p:nvPr/>
          </p:nvSpPr>
          <p:spPr bwMode="auto">
            <a:xfrm>
              <a:off x="7284" y="1853"/>
              <a:ext cx="0" cy="78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20546" name="Group 66"/>
          <p:cNvGraphicFramePr>
            <a:graphicFrameLocks noGrp="1"/>
          </p:cNvGraphicFramePr>
          <p:nvPr/>
        </p:nvGraphicFramePr>
        <p:xfrm>
          <a:off x="539750" y="1557338"/>
          <a:ext cx="8272463" cy="4679950"/>
        </p:xfrm>
        <a:graphic>
          <a:graphicData uri="http://schemas.openxmlformats.org/drawingml/2006/table">
            <a:tbl>
              <a:tblPr/>
              <a:tblGrid>
                <a:gridCol w="2663825"/>
                <a:gridCol w="2889250"/>
                <a:gridCol w="2719388"/>
              </a:tblGrid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Интерпретация модели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сосуд  налили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литров жидкости, во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на 7 литров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меньше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чем в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а в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на 10 литров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больше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чем во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В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сосуде оказалось столько жидкости, сколько в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вместе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Слайд 19.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на 7 меньше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             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II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на 10 больше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Известно: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-величина первого объекта.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-числовые значения величин между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объектами.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Условие зависимости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соответствии с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Найти: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зависимость и записать в виде равенства.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Моделирование решения задач от простого к сложному</a:t>
            </a:r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7885113" y="2420938"/>
          <a:ext cx="527050" cy="208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Формула" r:id="rId3" imgW="279279" imgH="710891" progId="Equation.3">
                  <p:embed/>
                </p:oleObj>
              </mc:Choice>
              <mc:Fallback>
                <p:oleObj name="Формула" r:id="rId3" imgW="279279" imgH="710891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113" y="2420938"/>
                        <a:ext cx="527050" cy="2087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9" name="Line 15"/>
          <p:cNvSpPr>
            <a:spLocks noChangeShapeType="1"/>
          </p:cNvSpPr>
          <p:nvPr/>
        </p:nvSpPr>
        <p:spPr bwMode="auto">
          <a:xfrm>
            <a:off x="3586163" y="2901950"/>
            <a:ext cx="3444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 flipH="1">
            <a:off x="4729163" y="2901950"/>
            <a:ext cx="2301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3635375" y="3068638"/>
            <a:ext cx="1373188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>
            <a:off x="3816350" y="3087688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>
            <a:off x="3929063" y="2971800"/>
            <a:ext cx="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20" name="Line 16"/>
          <p:cNvSpPr>
            <a:spLocks noChangeShapeType="1"/>
          </p:cNvSpPr>
          <p:nvPr/>
        </p:nvSpPr>
        <p:spPr bwMode="auto">
          <a:xfrm flipH="1">
            <a:off x="4284663" y="2852738"/>
            <a:ext cx="1587" cy="341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8" name="Line 14"/>
          <p:cNvSpPr>
            <a:spLocks noChangeShapeType="1"/>
          </p:cNvSpPr>
          <p:nvPr/>
        </p:nvSpPr>
        <p:spPr bwMode="auto">
          <a:xfrm>
            <a:off x="4502150" y="2973388"/>
            <a:ext cx="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>
            <a:off x="4729163" y="2971800"/>
            <a:ext cx="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3586163" y="2971800"/>
            <a:ext cx="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>
            <a:off x="4957763" y="2971800"/>
            <a:ext cx="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 flipH="1">
            <a:off x="4284663" y="3068638"/>
            <a:ext cx="719137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>
            <a:off x="3587750" y="3087688"/>
            <a:ext cx="6858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22" name="Line 18"/>
          <p:cNvSpPr>
            <a:spLocks noChangeShapeType="1"/>
          </p:cNvSpPr>
          <p:nvPr/>
        </p:nvSpPr>
        <p:spPr bwMode="auto">
          <a:xfrm>
            <a:off x="4284663" y="2852738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21" name="Line 17"/>
          <p:cNvSpPr>
            <a:spLocks noChangeShapeType="1"/>
          </p:cNvSpPr>
          <p:nvPr/>
        </p:nvSpPr>
        <p:spPr bwMode="auto">
          <a:xfrm flipV="1">
            <a:off x="4284663" y="2852738"/>
            <a:ext cx="22860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1371600" y="2424113"/>
            <a:ext cx="217646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3348038" y="2565400"/>
            <a:ext cx="21605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11 км/ч                    9 км/ч</a:t>
            </a:r>
            <a:endParaRPr lang="ru-RU"/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1371600" y="2424113"/>
            <a:ext cx="217646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0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>
                <a:latin typeface="Times New Roman" pitchFamily="18" charset="0"/>
                <a:cs typeface="Times New Roman" pitchFamily="18" charset="0"/>
              </a:rPr>
            </a:br>
            <a:endParaRPr lang="ru-RU" sz="10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/>
          </a:p>
        </p:txBody>
      </p:sp>
      <p:sp>
        <p:nvSpPr>
          <p:cNvPr id="21543" name="Rectangle 39"/>
          <p:cNvSpPr>
            <a:spLocks noChangeArrowheads="1"/>
          </p:cNvSpPr>
          <p:nvPr/>
        </p:nvSpPr>
        <p:spPr bwMode="auto">
          <a:xfrm>
            <a:off x="1371600" y="2424113"/>
            <a:ext cx="2103438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21651" name="Group 147"/>
          <p:cNvGraphicFramePr>
            <a:graphicFrameLocks noGrp="1"/>
          </p:cNvGraphicFramePr>
          <p:nvPr/>
        </p:nvGraphicFramePr>
        <p:xfrm>
          <a:off x="611188" y="1484313"/>
          <a:ext cx="8137525" cy="4767263"/>
        </p:xfrm>
        <a:graphic>
          <a:graphicData uri="http://schemas.openxmlformats.org/drawingml/2006/table">
            <a:tbl>
              <a:tblPr/>
              <a:tblGrid>
                <a:gridCol w="2695575"/>
                <a:gridCol w="2767012"/>
                <a:gridCol w="2674938"/>
              </a:tblGrid>
              <a:tr h="730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 вариант /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схема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 вариант /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таблица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7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Два велосипедиста выехали из двух пунктов навстречу друг другу.  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ехал до встречи 2 часа со скоростью 11 км/ч, а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- 3 часа со скоростью   9 км/ч. Чему равно расстояние между пунктами?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645" name="Group 141"/>
          <p:cNvGraphicFramePr>
            <a:graphicFrameLocks noGrp="1"/>
          </p:cNvGraphicFramePr>
          <p:nvPr/>
        </p:nvGraphicFramePr>
        <p:xfrm>
          <a:off x="6372225" y="2565400"/>
          <a:ext cx="1511300" cy="1800225"/>
        </p:xfrm>
        <a:graphic>
          <a:graphicData uri="http://schemas.openxmlformats.org/drawingml/2006/table">
            <a:tbl>
              <a:tblPr/>
              <a:tblGrid>
                <a:gridCol w="461963"/>
                <a:gridCol w="401637"/>
                <a:gridCol w="371475"/>
                <a:gridCol w="276225"/>
              </a:tblGrid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79" y="-9332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88086" y="1891226"/>
            <a:ext cx="576064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Однажды Шерлок Холмс с другом и доктором Ватсоном отправился на рыбалку. Все вместе они поймали 75 окуней. Вечером стали варить уху. После того, как для ухи  Холмс отдал 12 окуней, Ватсон- 8 штук, а  друг- 7, то рыбок у них осталось поровну. Сколько окуней поймал каждый рыбак?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908720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«Шпионские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страсти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1319810"/>
            <a:ext cx="350046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Обучение решению - это обучение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поиску решения,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накопление опыта мыслительной деятельности,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открытие применимости математики для решения разнообразных задач.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Графическая модель</a:t>
            </a: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1476375" y="2133600"/>
            <a:ext cx="59769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1476375" y="3141663"/>
            <a:ext cx="496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1476375" y="4149725"/>
            <a:ext cx="4752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1476375" y="19891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>
            <a:off x="4140200" y="19891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>
            <a:off x="7451725" y="19891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1476375" y="299720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6443663" y="299720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1476375" y="4005263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6227763" y="4005263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4140200" y="39338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9" name="Line 17"/>
          <p:cNvSpPr>
            <a:spLocks noChangeShapeType="1"/>
          </p:cNvSpPr>
          <p:nvPr/>
        </p:nvSpPr>
        <p:spPr bwMode="auto">
          <a:xfrm>
            <a:off x="4140200" y="299720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4356100" y="1484313"/>
            <a:ext cx="9207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23571" name="Rectangle 19"/>
          <p:cNvSpPr>
            <a:spLocks noChangeArrowheads="1"/>
          </p:cNvSpPr>
          <p:nvPr/>
        </p:nvSpPr>
        <p:spPr bwMode="auto">
          <a:xfrm>
            <a:off x="4356100" y="2349500"/>
            <a:ext cx="9207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3572" name="Rectangle 20"/>
          <p:cNvSpPr>
            <a:spLocks noChangeArrowheads="1"/>
          </p:cNvSpPr>
          <p:nvPr/>
        </p:nvSpPr>
        <p:spPr bwMode="auto">
          <a:xfrm>
            <a:off x="4284663" y="3357563"/>
            <a:ext cx="9207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3573" name="AutoShape 21"/>
          <p:cNvSpPr>
            <a:spLocks/>
          </p:cNvSpPr>
          <p:nvPr/>
        </p:nvSpPr>
        <p:spPr bwMode="auto">
          <a:xfrm>
            <a:off x="7380288" y="1628775"/>
            <a:ext cx="720725" cy="2952750"/>
          </a:xfrm>
          <a:prstGeom prst="rightBrace">
            <a:avLst>
              <a:gd name="adj1" fmla="val 3414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74" name="Rectangle 22"/>
          <p:cNvSpPr>
            <a:spLocks noChangeArrowheads="1"/>
          </p:cNvSpPr>
          <p:nvPr/>
        </p:nvSpPr>
        <p:spPr bwMode="auto">
          <a:xfrm>
            <a:off x="7956550" y="2781300"/>
            <a:ext cx="9207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75</a:t>
            </a:r>
          </a:p>
        </p:txBody>
      </p:sp>
      <p:sp>
        <p:nvSpPr>
          <p:cNvPr id="23575" name="Rectangle 23"/>
          <p:cNvSpPr>
            <a:spLocks noChangeArrowheads="1"/>
          </p:cNvSpPr>
          <p:nvPr/>
        </p:nvSpPr>
        <p:spPr bwMode="auto">
          <a:xfrm>
            <a:off x="0" y="1773238"/>
            <a:ext cx="133191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Холмс</a:t>
            </a:r>
          </a:p>
        </p:txBody>
      </p:sp>
      <p:sp>
        <p:nvSpPr>
          <p:cNvPr id="23576" name="Rectangle 24"/>
          <p:cNvSpPr>
            <a:spLocks noChangeArrowheads="1"/>
          </p:cNvSpPr>
          <p:nvPr/>
        </p:nvSpPr>
        <p:spPr bwMode="auto">
          <a:xfrm>
            <a:off x="0" y="2852738"/>
            <a:ext cx="14033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Ватсон</a:t>
            </a:r>
          </a:p>
        </p:txBody>
      </p:sp>
      <p:sp>
        <p:nvSpPr>
          <p:cNvPr id="23577" name="Rectangle 25"/>
          <p:cNvSpPr>
            <a:spLocks noChangeArrowheads="1"/>
          </p:cNvSpPr>
          <p:nvPr/>
        </p:nvSpPr>
        <p:spPr bwMode="auto">
          <a:xfrm>
            <a:off x="0" y="3860800"/>
            <a:ext cx="104298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Друг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892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2004027"/>
            <a:ext cx="659623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12+8+7=27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отдали все для ухи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75-27=48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осталось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троих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48:3=16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каждого в остатке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 16+12=28 -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поймал Холмс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5. 16+8=24 -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поймал Ватсон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6. 16+7=23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поймал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друг</a:t>
            </a:r>
          </a:p>
          <a:p>
            <a:pPr marL="609600" indent="-609600">
              <a:buFontTx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28; 24; 23.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35896" y="83671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-609600" algn="ctr"/>
            <a:r>
              <a:rPr lang="ru-RU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         Математическая </a:t>
            </a:r>
            <a:r>
              <a:rPr lang="ru-RU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модель </a:t>
            </a:r>
            <a:r>
              <a:rPr lang="ru-RU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   арифметического </a:t>
            </a:r>
          </a:p>
          <a:p>
            <a:pPr marL="609600" indent="-609600" algn="ctr"/>
            <a:r>
              <a:rPr lang="ru-RU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          способа </a:t>
            </a:r>
            <a:r>
              <a:rPr lang="ru-RU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решения</a:t>
            </a: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225" y="-9939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1988840"/>
            <a:ext cx="53285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Пусть </a:t>
            </a:r>
            <a:r>
              <a:rPr lang="ru-RU" sz="2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х - остаток рыбы у каждого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рыбака,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тогда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Холмс  поймал </a:t>
            </a:r>
            <a:r>
              <a:rPr lang="ru-RU" sz="2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(х+12)шт.,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Ватсон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(х+8)шт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., друг - </a:t>
            </a:r>
            <a:r>
              <a:rPr lang="ru-RU" sz="2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(х+7)шт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Всего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2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(х+12)+(х+8)+(х+7) шт.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endParaRPr lang="ru-RU" sz="2000" b="1" dirty="0" smtClean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по условию  это-75 окуней. </a:t>
            </a:r>
            <a:endParaRPr lang="ru-RU" sz="2000" b="1" dirty="0" smtClean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Составим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уравнение по схеме: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I+II+III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=75 или Х+В+Д=75 т.е.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99992" y="1137316"/>
            <a:ext cx="417646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Математическая модель решения 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способом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составления уравнения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95163" y="4365104"/>
            <a:ext cx="33306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(х+12)+(х+8)+(х+7)=75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1726640"/>
            <a:ext cx="6380782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х+12)+(х+8)+(х+7)=75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х+х+х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)+(12+8+7)=75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3х+27=75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3х=75-27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3х=48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х=48:3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х=16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Тогда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у Холмса: 16+12=28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ок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.)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Ватсона 16+8=24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ок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.)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друга 16+7 =32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ок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.)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Ответ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: 28;24;23.</a:t>
            </a:r>
          </a:p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51920" y="745431"/>
            <a:ext cx="4572000" cy="10895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математической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моделью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386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22682" y="1474054"/>
            <a:ext cx="544467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1.Внимательно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прочитайте задачу, определите к какому типу она относится: на движение, на части...</a:t>
            </a:r>
          </a:p>
          <a:p>
            <a:r>
              <a:rPr lang="ru-RU" sz="2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2.Определите</a:t>
            </a:r>
            <a:r>
              <a:rPr lang="ru-RU" sz="2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какой теоретический материал нужен для её решения (определения, понятия, формулы)</a:t>
            </a:r>
          </a:p>
          <a:p>
            <a:r>
              <a:rPr lang="ru-RU" sz="2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3.Вспомните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есть ли опора – алгоритм, на который можно опереться при решении;</a:t>
            </a:r>
          </a:p>
          <a:p>
            <a:r>
              <a:rPr lang="ru-RU" sz="2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4.Составьте </a:t>
            </a:r>
            <a:r>
              <a:rPr lang="ru-RU" sz="2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модель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задачи;</a:t>
            </a:r>
          </a:p>
          <a:p>
            <a:r>
              <a:rPr lang="ru-RU" sz="2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5.Решите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задачу и подготовьте защиту;</a:t>
            </a:r>
          </a:p>
          <a:p>
            <a:r>
              <a:rPr lang="ru-RU" sz="2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6.Оцените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индивидуально свою работу в группе,  </a:t>
            </a:r>
          </a:p>
          <a:p>
            <a:pPr marL="609600" indent="-6096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совпадает ли Ваша самооценка с </a:t>
            </a:r>
          </a:p>
          <a:p>
            <a:pPr marL="609600" indent="-60960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оценкой группы?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44008" y="764704"/>
            <a:ext cx="28981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lvl="0" indent="-609600"/>
            <a:r>
              <a:rPr lang="ru-RU" sz="2800" b="1" dirty="0" smtClean="0">
                <a:solidFill>
                  <a:srgbClr val="FF3300"/>
                </a:solidFill>
              </a:rPr>
              <a:t>Лист-инструкция </a:t>
            </a:r>
            <a:endParaRPr lang="ru-RU" sz="28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Схема поиска решения нестандартной </a:t>
            </a:r>
            <a:r>
              <a:rPr lang="ru-RU" sz="36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3600" b="1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755650" y="1557338"/>
            <a:ext cx="2376488" cy="504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755650" y="2420938"/>
            <a:ext cx="2449513" cy="649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Анализ задачи и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построение модели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755650" y="3357563"/>
            <a:ext cx="2808288" cy="936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Разбить на подзадачи и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каждую из них решать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755650" y="4508500"/>
            <a:ext cx="3024188" cy="720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Преобразовать (построить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модель) и решить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4572000" y="1557338"/>
            <a:ext cx="2663825" cy="720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Вычленение из условия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более простых задач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4356100" y="2852738"/>
            <a:ext cx="4248150" cy="1079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Преобразовать задачу путем введения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вспомогательных элементов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(или построений)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5435600" y="4292600"/>
            <a:ext cx="3095625" cy="576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Переформулировать в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другую, более знакомую</a:t>
            </a: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5651500" y="5445125"/>
            <a:ext cx="2376488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Искать особый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прием решения</a:t>
            </a: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971550" y="5516563"/>
            <a:ext cx="3313113" cy="10080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Переформулировать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(построить модель) и решить</a:t>
            </a:r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>
            <a:off x="1908175" y="2060575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 flipV="1">
            <a:off x="3203575" y="1916113"/>
            <a:ext cx="1368425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>
            <a:off x="5867400" y="2276475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 flipH="1">
            <a:off x="2555875" y="2276475"/>
            <a:ext cx="3311525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>
            <a:off x="6516688" y="3933825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 flipH="1">
            <a:off x="3348038" y="3933825"/>
            <a:ext cx="3168650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>
            <a:off x="6877050" y="4868863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 flipH="1">
            <a:off x="4284663" y="4868863"/>
            <a:ext cx="2592387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4211638" y="2276475"/>
            <a:ext cx="73025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000">
                <a:solidFill>
                  <a:schemeClr val="tx2"/>
                </a:solidFill>
              </a:rPr>
              <a:t>да</a:t>
            </a:r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4284663" y="3933825"/>
            <a:ext cx="73025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000">
                <a:solidFill>
                  <a:schemeClr val="tx2"/>
                </a:solidFill>
              </a:rPr>
              <a:t>да</a:t>
            </a:r>
          </a:p>
        </p:txBody>
      </p:sp>
      <p:sp>
        <p:nvSpPr>
          <p:cNvPr id="28697" name="Rectangle 25"/>
          <p:cNvSpPr>
            <a:spLocks noChangeArrowheads="1"/>
          </p:cNvSpPr>
          <p:nvPr/>
        </p:nvSpPr>
        <p:spPr bwMode="auto">
          <a:xfrm>
            <a:off x="5076825" y="4941888"/>
            <a:ext cx="7302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000">
                <a:solidFill>
                  <a:schemeClr val="tx2"/>
                </a:solidFill>
              </a:rPr>
              <a:t>да</a:t>
            </a: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5867400" y="2349500"/>
            <a:ext cx="73025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000">
                <a:solidFill>
                  <a:schemeClr val="tx2"/>
                </a:solidFill>
              </a:rPr>
              <a:t>нет</a:t>
            </a:r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6588125" y="3860800"/>
            <a:ext cx="73025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000">
                <a:solidFill>
                  <a:schemeClr val="tx2"/>
                </a:solidFill>
              </a:rPr>
              <a:t>нет</a:t>
            </a:r>
          </a:p>
        </p:txBody>
      </p:sp>
      <p:sp>
        <p:nvSpPr>
          <p:cNvPr id="28700" name="Rectangle 28"/>
          <p:cNvSpPr>
            <a:spLocks noChangeArrowheads="1"/>
          </p:cNvSpPr>
          <p:nvPr/>
        </p:nvSpPr>
        <p:spPr bwMode="auto">
          <a:xfrm>
            <a:off x="6877050" y="4941888"/>
            <a:ext cx="7302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000">
                <a:solidFill>
                  <a:schemeClr val="tx2"/>
                </a:solidFill>
              </a:rPr>
              <a:t>нет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27984" y="908720"/>
            <a:ext cx="37164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Почему не пять </a:t>
            </a:r>
            <a:endParaRPr lang="ru-RU" sz="2800" b="1" dirty="0" smtClean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не четыре?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212579"/>
            <a:ext cx="48720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Агент 007, Холмс и Штирлиц готовили обед на общей плите. Агент 007 принес 5 поленьев, Холмс - 4 полена, а у Штирлица дров не оказалось, зато он угостил их 9 яблоками. Как разделить эти яблоки по справедливости?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1800" y="920132"/>
            <a:ext cx="71437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Нестандартное </a:t>
            </a:r>
            <a:endParaRPr lang="ru-RU" sz="2800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sz="2800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40623" y="1862827"/>
            <a:ext cx="55446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buFontTx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Агент 007- 5 поленьев</a:t>
            </a:r>
          </a:p>
          <a:p>
            <a:pPr marL="609600" indent="-609600">
              <a:buFontTx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Холмс     -  4 полена</a:t>
            </a:r>
          </a:p>
          <a:p>
            <a:pPr marL="609600" indent="-609600">
              <a:buFontTx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Штирлиц-  0 поленьев</a:t>
            </a:r>
          </a:p>
          <a:p>
            <a:pPr marL="609600" indent="-609600">
              <a:buFontTx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5-3=2 (полена)- Штирлиц должен агенту 007</a:t>
            </a:r>
          </a:p>
          <a:p>
            <a:pPr marL="609600" indent="-609600">
              <a:buFontTx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4-3=1 (полено)- Штирлиц должен Холмсу</a:t>
            </a:r>
          </a:p>
          <a:p>
            <a:pPr marL="609600" indent="-609600">
              <a:buFontTx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9: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(2+1)=3 (яблока)- цена одного полена, значить Холмсу он дал 3 яблока</a:t>
            </a:r>
          </a:p>
          <a:p>
            <a:pPr marL="609600" indent="-609600">
              <a:buFontTx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2=6 (яблок)- досталось агенту 007</a:t>
            </a:r>
          </a:p>
          <a:p>
            <a:pPr marL="609600" indent="-609600">
              <a:buFontTx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Ответ: агент 007 получил 6 яблок, а Холмс- 3 яблока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1700808"/>
            <a:ext cx="33304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Таким образом,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умение строить математические модели и работать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с ними является одним из компонентов общего приема решения задач.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386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47699" y="1340768"/>
            <a:ext cx="31404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СПАСИБО                                                                ЗА ВНИМАНИЕ!</a:t>
            </a:r>
            <a:endParaRPr lang="ru-RU" sz="2800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3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699" y="2410867"/>
            <a:ext cx="2088232" cy="2746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7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0032" y="2524863"/>
            <a:ext cx="2305396" cy="25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261" y="0"/>
            <a:ext cx="9358282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1988840"/>
            <a:ext cx="385765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Актуальность: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Дети не любят решать задачи именно потому,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плохо умеют это делать. 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5062737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неосознанно,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5062737"/>
            <a:ext cx="4032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еханически манипулируют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числами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386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1484784"/>
            <a:ext cx="31432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Текстовая задача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это задача, составленная нематематическими словами для передачи</a:t>
            </a:r>
          </a:p>
          <a:p>
            <a:pPr algn="ctr">
              <a:buFontTx/>
              <a:buNone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математического смысла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85749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9" y="0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2492896"/>
            <a:ext cx="3707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КЛАССИФИКАЦИЯ ТЕКСТОВЫХ ЗАДАЧ</a:t>
            </a:r>
            <a:endParaRPr lang="ru-RU" sz="2800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Классификация текстовых задач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2555875" y="2492375"/>
            <a:ext cx="4032250" cy="1441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700338" y="2852738"/>
            <a:ext cx="1954212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3200"/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2339975" y="2781300"/>
            <a:ext cx="43846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Классификация текстовых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</a:t>
            </a: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468313" y="4149725"/>
            <a:ext cx="1512887" cy="792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На части</a:t>
            </a:r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7164388" y="1989138"/>
            <a:ext cx="1512887" cy="792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На проценты</a:t>
            </a:r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7164388" y="4076700"/>
            <a:ext cx="1512887" cy="792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На сплавы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и смеси</a:t>
            </a:r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7164388" y="2997200"/>
            <a:ext cx="1512887" cy="792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переливание</a:t>
            </a:r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7019925" y="5229225"/>
            <a:ext cx="1657350" cy="792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На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составление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уравнений</a:t>
            </a:r>
          </a:p>
        </p:txBody>
      </p:sp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700338" y="5300663"/>
            <a:ext cx="1512887" cy="792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Разные </a:t>
            </a:r>
          </a:p>
        </p:txBody>
      </p:sp>
      <p:sp>
        <p:nvSpPr>
          <p:cNvPr id="6164" name="Rectangle 20"/>
          <p:cNvSpPr>
            <a:spLocks noChangeArrowheads="1"/>
          </p:cNvSpPr>
          <p:nvPr/>
        </p:nvSpPr>
        <p:spPr bwMode="auto">
          <a:xfrm>
            <a:off x="4932363" y="5300663"/>
            <a:ext cx="1512887" cy="792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Старинные </a:t>
            </a:r>
          </a:p>
        </p:txBody>
      </p:sp>
      <p:sp>
        <p:nvSpPr>
          <p:cNvPr id="6165" name="Rectangle 21"/>
          <p:cNvSpPr>
            <a:spLocks noChangeArrowheads="1"/>
          </p:cNvSpPr>
          <p:nvPr/>
        </p:nvSpPr>
        <p:spPr bwMode="auto">
          <a:xfrm>
            <a:off x="468313" y="3068638"/>
            <a:ext cx="1512887" cy="792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68313" y="1989138"/>
            <a:ext cx="1512887" cy="792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468313" y="5300663"/>
            <a:ext cx="1512887" cy="792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совместную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работу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468313" y="2133600"/>
            <a:ext cx="1439862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движение</a:t>
            </a:r>
          </a:p>
        </p:txBody>
      </p:sp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539750" y="3141663"/>
            <a:ext cx="143986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движение 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 воде</a:t>
            </a:r>
          </a:p>
        </p:txBody>
      </p:sp>
      <p:sp>
        <p:nvSpPr>
          <p:cNvPr id="6171" name="Line 27"/>
          <p:cNvSpPr>
            <a:spLocks noChangeShapeType="1"/>
          </p:cNvSpPr>
          <p:nvPr/>
        </p:nvSpPr>
        <p:spPr bwMode="auto">
          <a:xfrm flipH="1" flipV="1">
            <a:off x="2051050" y="2349500"/>
            <a:ext cx="504825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2" name="Line 28"/>
          <p:cNvSpPr>
            <a:spLocks noChangeShapeType="1"/>
          </p:cNvSpPr>
          <p:nvPr/>
        </p:nvSpPr>
        <p:spPr bwMode="auto">
          <a:xfrm flipH="1">
            <a:off x="1979613" y="3213100"/>
            <a:ext cx="5762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3" name="Line 29"/>
          <p:cNvSpPr>
            <a:spLocks noChangeShapeType="1"/>
          </p:cNvSpPr>
          <p:nvPr/>
        </p:nvSpPr>
        <p:spPr bwMode="auto">
          <a:xfrm flipH="1">
            <a:off x="1979613" y="3213100"/>
            <a:ext cx="576262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 flipH="1">
            <a:off x="1547813" y="4005263"/>
            <a:ext cx="2952750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 flipH="1">
            <a:off x="3419475" y="4005263"/>
            <a:ext cx="1081088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6" name="Line 32"/>
          <p:cNvSpPr>
            <a:spLocks noChangeShapeType="1"/>
          </p:cNvSpPr>
          <p:nvPr/>
        </p:nvSpPr>
        <p:spPr bwMode="auto">
          <a:xfrm>
            <a:off x="4500563" y="4005263"/>
            <a:ext cx="1223962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7" name="Line 33"/>
          <p:cNvSpPr>
            <a:spLocks noChangeShapeType="1"/>
          </p:cNvSpPr>
          <p:nvPr/>
        </p:nvSpPr>
        <p:spPr bwMode="auto">
          <a:xfrm>
            <a:off x="4572000" y="4005263"/>
            <a:ext cx="3095625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8" name="Line 34"/>
          <p:cNvSpPr>
            <a:spLocks noChangeShapeType="1"/>
          </p:cNvSpPr>
          <p:nvPr/>
        </p:nvSpPr>
        <p:spPr bwMode="auto">
          <a:xfrm flipV="1">
            <a:off x="6588125" y="2420938"/>
            <a:ext cx="504825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9" name="Line 35"/>
          <p:cNvSpPr>
            <a:spLocks noChangeShapeType="1"/>
          </p:cNvSpPr>
          <p:nvPr/>
        </p:nvSpPr>
        <p:spPr bwMode="auto">
          <a:xfrm>
            <a:off x="6588125" y="3213100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80" name="Line 36"/>
          <p:cNvSpPr>
            <a:spLocks noChangeShapeType="1"/>
          </p:cNvSpPr>
          <p:nvPr/>
        </p:nvSpPr>
        <p:spPr bwMode="auto">
          <a:xfrm>
            <a:off x="6588125" y="3213100"/>
            <a:ext cx="576263" cy="1223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Мои рисунки\Рисунки презентаций\Рисунки презентаций  (откр. урок)\r0zvy57iqy2it3m7v4csc6wu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9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2507512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ВИДЫ ЗАДАЧ</a:t>
            </a:r>
            <a:endParaRPr lang="ru-RU" sz="6600" b="1" dirty="0">
              <a:solidFill>
                <a:srgbClr val="66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5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395288" y="3933825"/>
            <a:ext cx="2160587" cy="792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доказательство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339975" y="476250"/>
            <a:ext cx="4895850" cy="792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Виды задач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395288" y="1628775"/>
            <a:ext cx="2663825" cy="792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характеру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требований задач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3348038" y="1628775"/>
            <a:ext cx="2663825" cy="792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отношению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 теории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6227763" y="1628775"/>
            <a:ext cx="2663825" cy="792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характеру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объектов</a:t>
            </a: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395288" y="5013325"/>
            <a:ext cx="2160587" cy="792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преобразование</a:t>
            </a: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395288" y="2852738"/>
            <a:ext cx="2160587" cy="792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нахождение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искомых</a:t>
            </a:r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6877050" y="2852738"/>
            <a:ext cx="2014538" cy="792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Математические</a:t>
            </a: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6877050" y="4005263"/>
            <a:ext cx="2014538" cy="792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Практические</a:t>
            </a:r>
          </a:p>
        </p:txBody>
      </p:sp>
      <p:sp>
        <p:nvSpPr>
          <p:cNvPr id="7183" name="Oval 15"/>
          <p:cNvSpPr>
            <a:spLocks noChangeArrowheads="1"/>
          </p:cNvSpPr>
          <p:nvPr/>
        </p:nvSpPr>
        <p:spPr bwMode="auto">
          <a:xfrm>
            <a:off x="2843213" y="4437063"/>
            <a:ext cx="1727200" cy="86518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стандартные</a:t>
            </a:r>
          </a:p>
        </p:txBody>
      </p:sp>
      <p:sp>
        <p:nvSpPr>
          <p:cNvPr id="7185" name="Oval 17"/>
          <p:cNvSpPr>
            <a:spLocks noChangeArrowheads="1"/>
          </p:cNvSpPr>
          <p:nvPr/>
        </p:nvSpPr>
        <p:spPr bwMode="auto">
          <a:xfrm>
            <a:off x="4751387" y="4437063"/>
            <a:ext cx="1800225" cy="86518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нестандартные</a:t>
            </a:r>
          </a:p>
        </p:txBody>
      </p:sp>
      <p:sp>
        <p:nvSpPr>
          <p:cNvPr id="7186" name="Line 18"/>
          <p:cNvSpPr>
            <a:spLocks noChangeShapeType="1"/>
          </p:cNvSpPr>
          <p:nvPr/>
        </p:nvSpPr>
        <p:spPr bwMode="auto">
          <a:xfrm flipH="1">
            <a:off x="3708400" y="2420938"/>
            <a:ext cx="1008063" cy="1944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7" name="Line 19"/>
          <p:cNvSpPr>
            <a:spLocks noChangeShapeType="1"/>
          </p:cNvSpPr>
          <p:nvPr/>
        </p:nvSpPr>
        <p:spPr bwMode="auto">
          <a:xfrm>
            <a:off x="4716463" y="2420938"/>
            <a:ext cx="935037" cy="1944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8" name="Line 20"/>
          <p:cNvSpPr>
            <a:spLocks noChangeShapeType="1"/>
          </p:cNvSpPr>
          <p:nvPr/>
        </p:nvSpPr>
        <p:spPr bwMode="auto">
          <a:xfrm flipH="1">
            <a:off x="1692275" y="1268413"/>
            <a:ext cx="3024188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9" name="Line 21"/>
          <p:cNvSpPr>
            <a:spLocks noChangeShapeType="1"/>
          </p:cNvSpPr>
          <p:nvPr/>
        </p:nvSpPr>
        <p:spPr bwMode="auto">
          <a:xfrm>
            <a:off x="4716463" y="134143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90" name="Line 22"/>
          <p:cNvSpPr>
            <a:spLocks noChangeShapeType="1"/>
          </p:cNvSpPr>
          <p:nvPr/>
        </p:nvSpPr>
        <p:spPr bwMode="auto">
          <a:xfrm>
            <a:off x="4716463" y="1268413"/>
            <a:ext cx="2808287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96" name="Line 28"/>
          <p:cNvSpPr>
            <a:spLocks noChangeShapeType="1"/>
          </p:cNvSpPr>
          <p:nvPr/>
        </p:nvSpPr>
        <p:spPr bwMode="auto">
          <a:xfrm>
            <a:off x="2843213" y="2420938"/>
            <a:ext cx="0" cy="3024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97" name="Line 29"/>
          <p:cNvSpPr>
            <a:spLocks noChangeShapeType="1"/>
          </p:cNvSpPr>
          <p:nvPr/>
        </p:nvSpPr>
        <p:spPr bwMode="auto">
          <a:xfrm flipH="1">
            <a:off x="2555875" y="544512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 flipH="1">
            <a:off x="2555875" y="4292600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 flipH="1">
            <a:off x="2555875" y="3213100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00" name="Line 32"/>
          <p:cNvSpPr>
            <a:spLocks noChangeShapeType="1"/>
          </p:cNvSpPr>
          <p:nvPr/>
        </p:nvSpPr>
        <p:spPr bwMode="auto">
          <a:xfrm>
            <a:off x="6588125" y="2420938"/>
            <a:ext cx="0" cy="1944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01" name="Line 33"/>
          <p:cNvSpPr>
            <a:spLocks noChangeShapeType="1"/>
          </p:cNvSpPr>
          <p:nvPr/>
        </p:nvSpPr>
        <p:spPr bwMode="auto">
          <a:xfrm>
            <a:off x="6588125" y="4365625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04" name="Line 36"/>
          <p:cNvSpPr>
            <a:spLocks noChangeShapeType="1"/>
          </p:cNvSpPr>
          <p:nvPr/>
        </p:nvSpPr>
        <p:spPr bwMode="auto">
          <a:xfrm>
            <a:off x="6588125" y="3213100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</TotalTime>
  <Words>1489</Words>
  <Application>Microsoft Office PowerPoint</Application>
  <PresentationFormat>Экран (4:3)</PresentationFormat>
  <Paragraphs>317</Paragraphs>
  <Slides>39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Классификация текстовых задач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процесса решения задачи (примерная)</vt:lpstr>
      <vt:lpstr>Моделирование решения задач от простого к сложному</vt:lpstr>
      <vt:lpstr>Моделирование решения задач от простого к сложному</vt:lpstr>
      <vt:lpstr>Моделирование решения задач от простого к сложному</vt:lpstr>
      <vt:lpstr>Моделирование решения задач от простого к сложному</vt:lpstr>
      <vt:lpstr>Моделирование решения задач от простого к сложному</vt:lpstr>
      <vt:lpstr>Презентация PowerPoint</vt:lpstr>
      <vt:lpstr>Графическая модель</vt:lpstr>
      <vt:lpstr>Презентация PowerPoint</vt:lpstr>
      <vt:lpstr>Презентация PowerPoint</vt:lpstr>
      <vt:lpstr>Презентация PowerPoint</vt:lpstr>
      <vt:lpstr>Презентация PowerPoint</vt:lpstr>
      <vt:lpstr>Схема поиска решения нестандартной задачи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Шаховал Татьяна</cp:lastModifiedBy>
  <cp:revision>110</cp:revision>
  <dcterms:created xsi:type="dcterms:W3CDTF">2013-12-06T14:58:53Z</dcterms:created>
  <dcterms:modified xsi:type="dcterms:W3CDTF">2017-06-20T00:11:23Z</dcterms:modified>
</cp:coreProperties>
</file>