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9" r:id="rId5"/>
    <p:sldId id="258" r:id="rId6"/>
    <p:sldId id="261" r:id="rId7"/>
    <p:sldId id="262" r:id="rId8"/>
    <p:sldId id="263" r:id="rId9"/>
    <p:sldId id="265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470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8453FB-CC06-4D6F-A284-6B41F46D495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C48E1B-43A7-4E7C-B8C9-6AEEB7640D9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Образовательные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EAC78F43-5E7F-4A0A-B10D-41635FD22771}" type="parTrans" cxnId="{B04F8D2B-AA90-4E54-AFAD-155B69B2C5AD}">
      <dgm:prSet/>
      <dgm:spPr/>
      <dgm:t>
        <a:bodyPr/>
        <a:lstStyle/>
        <a:p>
          <a:endParaRPr lang="ru-RU"/>
        </a:p>
      </dgm:t>
    </dgm:pt>
    <dgm:pt modelId="{8B927D11-376B-4ACF-8393-DF55713C99C3}" type="sibTrans" cxnId="{B04F8D2B-AA90-4E54-AFAD-155B69B2C5AD}">
      <dgm:prSet/>
      <dgm:spPr/>
      <dgm:t>
        <a:bodyPr/>
        <a:lstStyle/>
        <a:p>
          <a:endParaRPr lang="ru-RU"/>
        </a:p>
      </dgm:t>
    </dgm:pt>
    <dgm:pt modelId="{645D9619-6BBD-45B1-8D6F-6E0E99CC5BF2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сформировать</a:t>
          </a:r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модели безопасного поведения на улицах и дорогах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3FE9117-9C7F-493B-978A-97C8E0F83005}" type="parTrans" cxnId="{89EC25E8-E506-4C45-9E0F-CC2ED703FD4C}">
      <dgm:prSet/>
      <dgm:spPr/>
      <dgm:t>
        <a:bodyPr/>
        <a:lstStyle/>
        <a:p>
          <a:endParaRPr lang="ru-RU"/>
        </a:p>
      </dgm:t>
    </dgm:pt>
    <dgm:pt modelId="{8ACCACC2-EE1B-4D6C-A91C-328C0E932572}" type="sibTrans" cxnId="{89EC25E8-E506-4C45-9E0F-CC2ED703FD4C}">
      <dgm:prSet/>
      <dgm:spPr/>
      <dgm:t>
        <a:bodyPr/>
        <a:lstStyle/>
        <a:p>
          <a:endParaRPr lang="ru-RU"/>
        </a:p>
      </dgm:t>
    </dgm:pt>
    <dgm:pt modelId="{F28EB58E-D066-4EE4-A8AC-9A58618339F1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Развивающие: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DAB9044F-836C-4648-95C6-CD44ABE93C1C}" type="parTrans" cxnId="{B5E92B80-DD94-48F8-B430-71A31FECAE9A}">
      <dgm:prSet/>
      <dgm:spPr/>
      <dgm:t>
        <a:bodyPr/>
        <a:lstStyle/>
        <a:p>
          <a:endParaRPr lang="ru-RU"/>
        </a:p>
      </dgm:t>
    </dgm:pt>
    <dgm:pt modelId="{8EC6A7F9-1697-4957-A8E0-0FBE61832ED0}" type="sibTrans" cxnId="{B5E92B80-DD94-48F8-B430-71A31FECAE9A}">
      <dgm:prSet/>
      <dgm:spPr/>
      <dgm:t>
        <a:bodyPr/>
        <a:lstStyle/>
        <a:p>
          <a:endParaRPr lang="ru-RU"/>
        </a:p>
      </dgm:t>
    </dgm:pt>
    <dgm:pt modelId="{37A7E0F3-CD79-44DD-BAD4-D6942F9C756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развить навыки сотрудничества со сверстниками при работе в команде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B1B4F07-94DE-46CA-8783-5E9F770EB16B}" type="parTrans" cxnId="{B8A3C410-3091-4CF7-ACA7-FEE320A6EB44}">
      <dgm:prSet/>
      <dgm:spPr/>
      <dgm:t>
        <a:bodyPr/>
        <a:lstStyle/>
        <a:p>
          <a:endParaRPr lang="ru-RU"/>
        </a:p>
      </dgm:t>
    </dgm:pt>
    <dgm:pt modelId="{F5EAAB88-5AAA-44C8-995E-257AFEB2F4CC}" type="sibTrans" cxnId="{B8A3C410-3091-4CF7-ACA7-FEE320A6EB44}">
      <dgm:prSet/>
      <dgm:spPr/>
      <dgm:t>
        <a:bodyPr/>
        <a:lstStyle/>
        <a:p>
          <a:endParaRPr lang="ru-RU"/>
        </a:p>
      </dgm:t>
    </dgm:pt>
    <dgm:pt modelId="{6855A5C4-D036-4FE5-BBCE-61FBFC2ED5F1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Воспитательные: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830CA288-1722-4092-9E1C-4B9D4D28BB46}" type="parTrans" cxnId="{92F1C1EF-8B5A-4904-A361-B2AA86AC18D5}">
      <dgm:prSet/>
      <dgm:spPr/>
      <dgm:t>
        <a:bodyPr/>
        <a:lstStyle/>
        <a:p>
          <a:endParaRPr lang="ru-RU"/>
        </a:p>
      </dgm:t>
    </dgm:pt>
    <dgm:pt modelId="{23C5D3F5-4E0E-44CE-A19C-4C540C64660F}" type="sibTrans" cxnId="{92F1C1EF-8B5A-4904-A361-B2AA86AC18D5}">
      <dgm:prSet/>
      <dgm:spPr/>
      <dgm:t>
        <a:bodyPr/>
        <a:lstStyle/>
        <a:p>
          <a:endParaRPr lang="ru-RU"/>
        </a:p>
      </dgm:t>
    </dgm:pt>
    <dgm:pt modelId="{2CEC7394-174C-4E6F-B4D7-11D6FB7F0B1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воспитать детей законопослушными пешеходами</a:t>
          </a:r>
          <a:r>
            <a:rPr lang="ru-RU" sz="2300" dirty="0" smtClean="0"/>
            <a:t>.</a:t>
          </a:r>
          <a:endParaRPr lang="ru-RU" sz="2300" dirty="0"/>
        </a:p>
      </dgm:t>
    </dgm:pt>
    <dgm:pt modelId="{EB16EC3D-C3C1-4D18-BAA1-C78334CF6B16}" type="parTrans" cxnId="{03EE0E6C-A24F-40BC-B8A6-8D747B8C7286}">
      <dgm:prSet/>
      <dgm:spPr/>
      <dgm:t>
        <a:bodyPr/>
        <a:lstStyle/>
        <a:p>
          <a:endParaRPr lang="ru-RU"/>
        </a:p>
      </dgm:t>
    </dgm:pt>
    <dgm:pt modelId="{5697C345-0E62-4592-9A29-2D81D9A7522D}" type="sibTrans" cxnId="{03EE0E6C-A24F-40BC-B8A6-8D747B8C7286}">
      <dgm:prSet/>
      <dgm:spPr/>
      <dgm:t>
        <a:bodyPr/>
        <a:lstStyle/>
        <a:p>
          <a:endParaRPr lang="ru-RU"/>
        </a:p>
      </dgm:t>
    </dgm:pt>
    <dgm:pt modelId="{EABC8008-BF0B-4DF3-B82A-3F3CCD613450}" type="pres">
      <dgm:prSet presAssocID="{5B8453FB-CC06-4D6F-A284-6B41F46D49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07ADD8-67AD-4759-9B14-1DD397C3F963}" type="pres">
      <dgm:prSet presAssocID="{02C48E1B-43A7-4E7C-B8C9-6AEEB7640D9B}" presName="composite" presStyleCnt="0"/>
      <dgm:spPr/>
    </dgm:pt>
    <dgm:pt modelId="{369A7837-4653-4CA1-8B59-DCC81E560870}" type="pres">
      <dgm:prSet presAssocID="{02C48E1B-43A7-4E7C-B8C9-6AEEB7640D9B}" presName="parentText" presStyleLbl="alignNode1" presStyleIdx="0" presStyleCnt="3" custScaleX="1402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5115B-8C0C-4043-8376-426A6A9624BB}" type="pres">
      <dgm:prSet presAssocID="{02C48E1B-43A7-4E7C-B8C9-6AEEB7640D9B}" presName="descendantText" presStyleLbl="alignAcc1" presStyleIdx="0" presStyleCnt="3" custScaleX="86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6C155-B855-4E35-9115-B51A785626C4}" type="pres">
      <dgm:prSet presAssocID="{8B927D11-376B-4ACF-8393-DF55713C99C3}" presName="sp" presStyleCnt="0"/>
      <dgm:spPr/>
    </dgm:pt>
    <dgm:pt modelId="{E82C9442-C526-4E23-B448-171D647AE3F1}" type="pres">
      <dgm:prSet presAssocID="{F28EB58E-D066-4EE4-A8AC-9A58618339F1}" presName="composite" presStyleCnt="0"/>
      <dgm:spPr/>
    </dgm:pt>
    <dgm:pt modelId="{02D491D3-BC19-4D3B-8676-39D6B19B99FC}" type="pres">
      <dgm:prSet presAssocID="{F28EB58E-D066-4EE4-A8AC-9A58618339F1}" presName="parentText" presStyleLbl="alignNode1" presStyleIdx="1" presStyleCnt="3" custScaleX="1432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6C622-ABE1-49B4-B7CD-82BC5BBD2E24}" type="pres">
      <dgm:prSet presAssocID="{F28EB58E-D066-4EE4-A8AC-9A58618339F1}" presName="descendantText" presStyleLbl="alignAcc1" presStyleIdx="1" presStyleCnt="3" custScaleX="88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2A482-2DF9-4D24-8D6E-632C3281BA9B}" type="pres">
      <dgm:prSet presAssocID="{8EC6A7F9-1697-4957-A8E0-0FBE61832ED0}" presName="sp" presStyleCnt="0"/>
      <dgm:spPr/>
    </dgm:pt>
    <dgm:pt modelId="{4E3C4889-8184-4D89-9ADB-599A930C539C}" type="pres">
      <dgm:prSet presAssocID="{6855A5C4-D036-4FE5-BBCE-61FBFC2ED5F1}" presName="composite" presStyleCnt="0"/>
      <dgm:spPr/>
    </dgm:pt>
    <dgm:pt modelId="{973131F1-AC85-481A-B3BF-94289ADE0C93}" type="pres">
      <dgm:prSet presAssocID="{6855A5C4-D036-4FE5-BBCE-61FBFC2ED5F1}" presName="parentText" presStyleLbl="alignNode1" presStyleIdx="2" presStyleCnt="3" custScaleX="1618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34C99-D897-44ED-85DC-E22943393DB0}" type="pres">
      <dgm:prSet presAssocID="{6855A5C4-D036-4FE5-BBCE-61FBFC2ED5F1}" presName="descendantText" presStyleLbl="alignAcc1" presStyleIdx="2" presStyleCnt="3" custScaleX="90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4F8D2B-AA90-4E54-AFAD-155B69B2C5AD}" srcId="{5B8453FB-CC06-4D6F-A284-6B41F46D4951}" destId="{02C48E1B-43A7-4E7C-B8C9-6AEEB7640D9B}" srcOrd="0" destOrd="0" parTransId="{EAC78F43-5E7F-4A0A-B10D-41635FD22771}" sibTransId="{8B927D11-376B-4ACF-8393-DF55713C99C3}"/>
    <dgm:cxn modelId="{89EC25E8-E506-4C45-9E0F-CC2ED703FD4C}" srcId="{02C48E1B-43A7-4E7C-B8C9-6AEEB7640D9B}" destId="{645D9619-6BBD-45B1-8D6F-6E0E99CC5BF2}" srcOrd="0" destOrd="0" parTransId="{B3FE9117-9C7F-493B-978A-97C8E0F83005}" sibTransId="{8ACCACC2-EE1B-4D6C-A91C-328C0E932572}"/>
    <dgm:cxn modelId="{B8A3C410-3091-4CF7-ACA7-FEE320A6EB44}" srcId="{F28EB58E-D066-4EE4-A8AC-9A58618339F1}" destId="{37A7E0F3-CD79-44DD-BAD4-D6942F9C7561}" srcOrd="0" destOrd="0" parTransId="{3B1B4F07-94DE-46CA-8783-5E9F770EB16B}" sibTransId="{F5EAAB88-5AAA-44C8-995E-257AFEB2F4CC}"/>
    <dgm:cxn modelId="{03EE0E6C-A24F-40BC-B8A6-8D747B8C7286}" srcId="{6855A5C4-D036-4FE5-BBCE-61FBFC2ED5F1}" destId="{2CEC7394-174C-4E6F-B4D7-11D6FB7F0B1F}" srcOrd="0" destOrd="0" parTransId="{EB16EC3D-C3C1-4D18-BAA1-C78334CF6B16}" sibTransId="{5697C345-0E62-4592-9A29-2D81D9A7522D}"/>
    <dgm:cxn modelId="{1528AA98-A3D9-42EA-945A-FE08FDA125CC}" type="presOf" srcId="{2CEC7394-174C-4E6F-B4D7-11D6FB7F0B1F}" destId="{DD134C99-D897-44ED-85DC-E22943393DB0}" srcOrd="0" destOrd="0" presId="urn:microsoft.com/office/officeart/2005/8/layout/chevron2"/>
    <dgm:cxn modelId="{37E1F230-6B93-49BC-8132-EFEDF760E068}" type="presOf" srcId="{02C48E1B-43A7-4E7C-B8C9-6AEEB7640D9B}" destId="{369A7837-4653-4CA1-8B59-DCC81E560870}" srcOrd="0" destOrd="0" presId="urn:microsoft.com/office/officeart/2005/8/layout/chevron2"/>
    <dgm:cxn modelId="{F10C1085-9E41-413D-849C-3733D660F664}" type="presOf" srcId="{37A7E0F3-CD79-44DD-BAD4-D6942F9C7561}" destId="{B216C622-ABE1-49B4-B7CD-82BC5BBD2E24}" srcOrd="0" destOrd="0" presId="urn:microsoft.com/office/officeart/2005/8/layout/chevron2"/>
    <dgm:cxn modelId="{0B6A3CF4-BAE5-403B-8E55-17839988A41D}" type="presOf" srcId="{5B8453FB-CC06-4D6F-A284-6B41F46D4951}" destId="{EABC8008-BF0B-4DF3-B82A-3F3CCD613450}" srcOrd="0" destOrd="0" presId="urn:microsoft.com/office/officeart/2005/8/layout/chevron2"/>
    <dgm:cxn modelId="{E667E8A1-FCBC-4648-96C7-9874FD06BBA5}" type="presOf" srcId="{6855A5C4-D036-4FE5-BBCE-61FBFC2ED5F1}" destId="{973131F1-AC85-481A-B3BF-94289ADE0C93}" srcOrd="0" destOrd="0" presId="urn:microsoft.com/office/officeart/2005/8/layout/chevron2"/>
    <dgm:cxn modelId="{92F1C1EF-8B5A-4904-A361-B2AA86AC18D5}" srcId="{5B8453FB-CC06-4D6F-A284-6B41F46D4951}" destId="{6855A5C4-D036-4FE5-BBCE-61FBFC2ED5F1}" srcOrd="2" destOrd="0" parTransId="{830CA288-1722-4092-9E1C-4B9D4D28BB46}" sibTransId="{23C5D3F5-4E0E-44CE-A19C-4C540C64660F}"/>
    <dgm:cxn modelId="{B50C91DE-E2EE-49F7-8E39-D08F05CA454E}" type="presOf" srcId="{645D9619-6BBD-45B1-8D6F-6E0E99CC5BF2}" destId="{BD75115B-8C0C-4043-8376-426A6A9624BB}" srcOrd="0" destOrd="0" presId="urn:microsoft.com/office/officeart/2005/8/layout/chevron2"/>
    <dgm:cxn modelId="{40A08DC3-4573-4CA4-83CB-48F899F4B57D}" type="presOf" srcId="{F28EB58E-D066-4EE4-A8AC-9A58618339F1}" destId="{02D491D3-BC19-4D3B-8676-39D6B19B99FC}" srcOrd="0" destOrd="0" presId="urn:microsoft.com/office/officeart/2005/8/layout/chevron2"/>
    <dgm:cxn modelId="{B5E92B80-DD94-48F8-B430-71A31FECAE9A}" srcId="{5B8453FB-CC06-4D6F-A284-6B41F46D4951}" destId="{F28EB58E-D066-4EE4-A8AC-9A58618339F1}" srcOrd="1" destOrd="0" parTransId="{DAB9044F-836C-4648-95C6-CD44ABE93C1C}" sibTransId="{8EC6A7F9-1697-4957-A8E0-0FBE61832ED0}"/>
    <dgm:cxn modelId="{BB311AAB-3333-4FDB-B741-DC36193E7BED}" type="presParOf" srcId="{EABC8008-BF0B-4DF3-B82A-3F3CCD613450}" destId="{1307ADD8-67AD-4759-9B14-1DD397C3F963}" srcOrd="0" destOrd="0" presId="urn:microsoft.com/office/officeart/2005/8/layout/chevron2"/>
    <dgm:cxn modelId="{9D919FB0-C9F0-4ED3-8C59-A9853A253873}" type="presParOf" srcId="{1307ADD8-67AD-4759-9B14-1DD397C3F963}" destId="{369A7837-4653-4CA1-8B59-DCC81E560870}" srcOrd="0" destOrd="0" presId="urn:microsoft.com/office/officeart/2005/8/layout/chevron2"/>
    <dgm:cxn modelId="{54A94AB1-4777-442D-AB4A-B5BC068724EB}" type="presParOf" srcId="{1307ADD8-67AD-4759-9B14-1DD397C3F963}" destId="{BD75115B-8C0C-4043-8376-426A6A9624BB}" srcOrd="1" destOrd="0" presId="urn:microsoft.com/office/officeart/2005/8/layout/chevron2"/>
    <dgm:cxn modelId="{D3CF85B0-70F4-440F-A157-BE7EDE391714}" type="presParOf" srcId="{EABC8008-BF0B-4DF3-B82A-3F3CCD613450}" destId="{F006C155-B855-4E35-9115-B51A785626C4}" srcOrd="1" destOrd="0" presId="urn:microsoft.com/office/officeart/2005/8/layout/chevron2"/>
    <dgm:cxn modelId="{E137B009-0CB5-4736-9B95-51B18A05BADD}" type="presParOf" srcId="{EABC8008-BF0B-4DF3-B82A-3F3CCD613450}" destId="{E82C9442-C526-4E23-B448-171D647AE3F1}" srcOrd="2" destOrd="0" presId="urn:microsoft.com/office/officeart/2005/8/layout/chevron2"/>
    <dgm:cxn modelId="{8CF91BA9-5ADF-45D4-9FB7-FEE1D1FD0DF9}" type="presParOf" srcId="{E82C9442-C526-4E23-B448-171D647AE3F1}" destId="{02D491D3-BC19-4D3B-8676-39D6B19B99FC}" srcOrd="0" destOrd="0" presId="urn:microsoft.com/office/officeart/2005/8/layout/chevron2"/>
    <dgm:cxn modelId="{400EA788-4666-470E-9E47-F405AAE7295A}" type="presParOf" srcId="{E82C9442-C526-4E23-B448-171D647AE3F1}" destId="{B216C622-ABE1-49B4-B7CD-82BC5BBD2E24}" srcOrd="1" destOrd="0" presId="urn:microsoft.com/office/officeart/2005/8/layout/chevron2"/>
    <dgm:cxn modelId="{5256F8D8-1EE2-4798-957C-36875104F65D}" type="presParOf" srcId="{EABC8008-BF0B-4DF3-B82A-3F3CCD613450}" destId="{ECA2A482-2DF9-4D24-8D6E-632C3281BA9B}" srcOrd="3" destOrd="0" presId="urn:microsoft.com/office/officeart/2005/8/layout/chevron2"/>
    <dgm:cxn modelId="{4D10838B-101B-4EC0-8A4C-438A8B4108B5}" type="presParOf" srcId="{EABC8008-BF0B-4DF3-B82A-3F3CCD613450}" destId="{4E3C4889-8184-4D89-9ADB-599A930C539C}" srcOrd="4" destOrd="0" presId="urn:microsoft.com/office/officeart/2005/8/layout/chevron2"/>
    <dgm:cxn modelId="{2BF0D9CB-10BA-462A-B92C-FF7C2CF603AB}" type="presParOf" srcId="{4E3C4889-8184-4D89-9ADB-599A930C539C}" destId="{973131F1-AC85-481A-B3BF-94289ADE0C93}" srcOrd="0" destOrd="0" presId="urn:microsoft.com/office/officeart/2005/8/layout/chevron2"/>
    <dgm:cxn modelId="{502938B4-7A1C-4D59-B564-8064B359761A}" type="presParOf" srcId="{4E3C4889-8184-4D89-9ADB-599A930C539C}" destId="{DD134C99-D897-44ED-85DC-E22943393D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9A7837-4653-4CA1-8B59-DCC81E560870}">
      <dsp:nvSpPr>
        <dsp:cNvPr id="0" name=""/>
        <dsp:cNvSpPr/>
      </dsp:nvSpPr>
      <dsp:spPr>
        <a:xfrm rot="5400000">
          <a:off x="-13120" y="13311"/>
          <a:ext cx="1198792" cy="11770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Образовательные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2256" y="590981"/>
        <a:ext cx="1177065" cy="21727"/>
      </dsp:txXfrm>
    </dsp:sp>
    <dsp:sp modelId="{BD75115B-8C0C-4043-8376-426A6A9624BB}">
      <dsp:nvSpPr>
        <dsp:cNvPr id="0" name=""/>
        <dsp:cNvSpPr/>
      </dsp:nvSpPr>
      <dsp:spPr>
        <a:xfrm rot="5400000">
          <a:off x="3190705" y="-1831428"/>
          <a:ext cx="779214" cy="44469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сформировать</a:t>
          </a:r>
          <a:r>
            <a:rPr lang="ru-RU" sz="21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модели безопасного поведения на улицах и дорогах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56829" y="40486"/>
        <a:ext cx="4408929" cy="703138"/>
      </dsp:txXfrm>
    </dsp:sp>
    <dsp:sp modelId="{02D491D3-BC19-4D3B-8676-39D6B19B99FC}">
      <dsp:nvSpPr>
        <dsp:cNvPr id="0" name=""/>
        <dsp:cNvSpPr/>
      </dsp:nvSpPr>
      <dsp:spPr>
        <a:xfrm rot="5400000">
          <a:off x="-650" y="998949"/>
          <a:ext cx="1198792" cy="12020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Развивающие: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2256" y="1000555"/>
        <a:ext cx="1202004" cy="1198792"/>
      </dsp:txXfrm>
    </dsp:sp>
    <dsp:sp modelId="{B216C622-ABE1-49B4-B7CD-82BC5BBD2E24}">
      <dsp:nvSpPr>
        <dsp:cNvPr id="0" name=""/>
        <dsp:cNvSpPr/>
      </dsp:nvSpPr>
      <dsp:spPr>
        <a:xfrm rot="5400000">
          <a:off x="3203175" y="-890035"/>
          <a:ext cx="779214" cy="45603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развить навыки сотрудничества со сверстниками при работе в команде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12584" y="1038594"/>
        <a:ext cx="4522359" cy="703138"/>
      </dsp:txXfrm>
    </dsp:sp>
    <dsp:sp modelId="{973131F1-AC85-481A-B3BF-94289ADE0C93}">
      <dsp:nvSpPr>
        <dsp:cNvPr id="0" name=""/>
        <dsp:cNvSpPr/>
      </dsp:nvSpPr>
      <dsp:spPr>
        <a:xfrm rot="5400000">
          <a:off x="77592" y="1918815"/>
          <a:ext cx="1198792" cy="135849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Воспитательные: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2257" y="1998664"/>
        <a:ext cx="1358490" cy="1198792"/>
      </dsp:txXfrm>
    </dsp:sp>
    <dsp:sp modelId="{DD134C99-D897-44ED-85DC-E22943393DB0}">
      <dsp:nvSpPr>
        <dsp:cNvPr id="0" name=""/>
        <dsp:cNvSpPr/>
      </dsp:nvSpPr>
      <dsp:spPr>
        <a:xfrm rot="5400000">
          <a:off x="3281418" y="68966"/>
          <a:ext cx="779214" cy="46386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воспитать детей законопослушными пешеходами</a:t>
          </a:r>
          <a:r>
            <a:rPr lang="ru-RU" sz="2300" kern="1200" dirty="0" smtClean="0"/>
            <a:t>.</a:t>
          </a:r>
          <a:endParaRPr lang="ru-RU" sz="2300" kern="1200" dirty="0"/>
        </a:p>
      </dsp:txBody>
      <dsp:txXfrm rot="-5400000">
        <a:off x="1351720" y="2036702"/>
        <a:ext cx="4600572" cy="703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62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47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91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14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0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79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457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54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32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6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62167-F3E7-42B7-B40F-849B34BF5016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21578-A517-4CB1-A9E2-6CF538E9A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atsapp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1%86%D0%B8%D0%B7%D0%B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"/>
            <a:ext cx="9144000" cy="68539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548680"/>
            <a:ext cx="684076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образовательное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учреждение 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детский сад «Солнышко» комбинированного вида 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 № 131</a:t>
            </a:r>
          </a:p>
          <a:p>
            <a:r>
              <a:rPr lang="ru-RU" sz="1600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2242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«ПДД- нетворкинг»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33387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Составители:</a:t>
            </a:r>
            <a:endParaRPr lang="ru-RU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Ашаева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Юлия Владимировна,</a:t>
            </a:r>
          </a:p>
          <a:p>
            <a:pPr algn="r"/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</a:p>
          <a:p>
            <a:r>
              <a:rPr lang="ru-RU" dirty="0"/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56612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г. Нижний Тагил, Свердловская область</a:t>
            </a:r>
          </a:p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</a:p>
        </p:txBody>
      </p:sp>
    </p:spTree>
    <p:extLst>
      <p:ext uri="{BB962C8B-B14F-4D97-AF65-F5344CB8AC3E}">
        <p14:creationId xmlns:p14="http://schemas.microsoft.com/office/powerpoint/2010/main" val="5607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6840760" cy="29523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Для популяризации проекта воспитатели выкладывали этапы работы над данным проектом, систематизировали электронный  каталог для самостоятельного использования в домашних условиях. Данный материал размещался на персональном сайте группы, а так же в социальной сети </a:t>
            </a:r>
            <a:r>
              <a:rPr lang="en-US" sz="2000" b="1" dirty="0" err="1" smtClean="0">
                <a:hlinkClick r:id="rId3"/>
              </a:rPr>
              <a:t>WhatsApp</a:t>
            </a:r>
            <a:r>
              <a:rPr lang="ru-RU" sz="2000" b="1" dirty="0" smtClean="0"/>
              <a:t>.</a:t>
            </a:r>
            <a:br>
              <a:rPr lang="ru-RU" sz="2000" b="1" dirty="0" smtClean="0"/>
            </a:br>
            <a:r>
              <a:rPr lang="ru-RU" sz="2000" b="1" dirty="0" smtClean="0"/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Родители отметили современный подход педагогов с использованием современной техники. Для просмотра обучающего материала достаточно иметь планшет или смартфон с программой считывания кодов.</a:t>
            </a:r>
            <a:r>
              <a:rPr lang="en-US" sz="2000" dirty="0"/>
              <a:t/>
            </a:r>
            <a:br>
              <a:rPr lang="en-US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Desktop\ЮВ старший воспитатель\ПДД\фото ПДД\IMG-20211020-WA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44014"/>
            <a:ext cx="2520279" cy="3277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D:\Desktop\ЮВ старший воспитатель\ПДД\Скриншот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4162523"/>
            <a:ext cx="1656184" cy="235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1116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056784" cy="36724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Данная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методическая разработка представляет собой совокупность современных методов построения игры, которые, безусловно, повышают интерес к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соблюдению правил дорожного движения,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практические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задания, заставляют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детей и их родителей задуматься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 безопасном поведении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соблюдении правил дорожного движения.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D:\Desktop\ЮВ старший воспитатель\ПДД\Скриншот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5607794" cy="3179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991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484784"/>
            <a:ext cx="5184576" cy="19592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Соблюдайте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дорожного движения!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esktop\ЮВ старший воспитатель\ПДД\фото ПДД\IMG-20211020-WA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947" y="1916832"/>
            <a:ext cx="2012040" cy="4365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D:\Desktop\ЮВ старший воспитатель\ПДД\IMG_20211021_1225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3384376" cy="2257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63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"/>
            <a:ext cx="9144000" cy="68539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548680"/>
            <a:ext cx="7056784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Актуальность проекта: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Однажды утром, Костя С. во время утренней беседы похвастался тем, что сегодня они с мамой очень быстро перебежали дорогу в непредусмотренном для этого месте, и с ними ничего не случилось. Многие дети начали говорить, что так делать нельзя и это очень опасно, ведь даже если нам кажется что, мы успеем, дорога не безопасное место и нужно быть осторожным.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Вова А. рассказал, как его брат тоже нарушает правила перехода через пешеходный переход - часто идет в наушниках или смотрит в телефон.  После бурной дискуссии было решено организовать  проектную деятельность  которая получала своё название «ПДД-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нетворкинг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Нетво́ркинг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 tooltip="Англицизм"/>
              </a:rPr>
              <a:t>англицизм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от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networking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букв.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плетение сети: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net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сеть +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работать,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полезные связи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 — это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направленная на то, чтобы с помощью круга друзей и знакомых,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быстро и эффективно решать сложные жизненные задачи. </a:t>
            </a:r>
          </a:p>
        </p:txBody>
      </p:sp>
      <p:pic>
        <p:nvPicPr>
          <p:cNvPr id="4098" name="Picture 2" descr="D:\Desktop\ЮВ старший воспитатель\ПДД\фото ПДД\IMG-20211020-WA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4863"/>
            <a:ext cx="3904208" cy="1976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013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"/>
            <a:ext cx="9144000" cy="68539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3608" y="548680"/>
            <a:ext cx="6696744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работе над данным проектом участвовали воспитанники, педагоги и родители . 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игровых условий для усвоения обучающимися основной идеи правил дорожного движения – обеспечение безопасности всех участников движения </a:t>
            </a:r>
          </a:p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99311156"/>
              </p:ext>
            </p:extLst>
          </p:nvPr>
        </p:nvGraphicFramePr>
        <p:xfrm>
          <a:off x="1115616" y="2348880"/>
          <a:ext cx="5988074" cy="319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483768" y="5281363"/>
            <a:ext cx="55446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творческо-познавательный.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Продолжительность проекта: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краткосрочный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8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"/>
            <a:ext cx="9144000" cy="685396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548680"/>
            <a:ext cx="7416824" cy="54726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обучению детей безопасному поведению на дорогах часто проводятся формально, спонтанно и беспорядочно, не применяются новые педагогические технологии, не происходит анализ степени понимания безопасных и опасных ситуаций, мало времени уделяется практическим занятиям по разработке и применению знаний о Правилах дорожного движения.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всегда учитываются возраст и психофизиологические особенности детей и подростков в дорожной среде. А это, в свою очередь, значительно влияет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 обучения.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ассмотрен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симбиоз информационных технологий и профилактики детского дорожно-транспортного травматизма на примере разработки практических заданий, с применением  ИКТ-технологий.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Новизна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разработки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состоит в том, чтобы с помощью применения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ИКТ технологий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привлечь внимание детей к острой современной проблеме безопасности дорожного движения.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Уже знакомый макет по изучению правил дорожного движения был модернизирован и дополнен практическими игровыми ситуациями с применением сканера считывания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-кодов.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35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66" y="0"/>
            <a:ext cx="9144000" cy="68539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548680"/>
            <a:ext cx="7128792" cy="27363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 организованной деятельности педагог с помощью запрограммированного инспектора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Автодорогина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пособия с дополненной реальностью актуализируется знания детей по ПДД. Так воспитанники узнают про правила перехода через регулируемый и нерегулируемый пешеходный переход. Какие опасности могут встречаться при переходе через пешеходный переход в наушниках, или если при движении разговаривать по телефону. Где можно ездить на велосипеде, и мн.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ругое.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Desktop\ЮВ старший воспитатель\ПДД\фото ПДД\IMG_20211020_1445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8" r="23506"/>
          <a:stretch/>
        </p:blipFill>
        <p:spPr bwMode="auto">
          <a:xfrm>
            <a:off x="971600" y="3188940"/>
            <a:ext cx="3381375" cy="2976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Desktop\ЮВ старший воспитатель\ПДД\фото ПДД\IMG_20211020_14434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2" t="18993" r="28032" b="38491"/>
          <a:stretch/>
        </p:blipFill>
        <p:spPr bwMode="auto">
          <a:xfrm>
            <a:off x="5292080" y="3613577"/>
            <a:ext cx="2352675" cy="212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855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620688"/>
            <a:ext cx="7200800" cy="26642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Для поддержания интереса к пройденному материалу детям предлагается с помощью сканеров распознавания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-кодов, посмотреть мультфильм, прослушать сказку или ответить на загадки. Большой популярностью пользуются карточки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-кодов  с практической отработкой игровых ситуаций.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Desktop\ЮВ старший воспитатель\ПДД\фото ПДД\IMG-20211020-WA00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" b="23547"/>
          <a:stretch/>
        </p:blipFill>
        <p:spPr bwMode="auto">
          <a:xfrm>
            <a:off x="4932040" y="2647552"/>
            <a:ext cx="2704766" cy="4181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D:\Desktop\ЮВ старший воспитатель\ПДД\фото ПДД\IMG-20211021-WA000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4"/>
          <a:stretch/>
        </p:blipFill>
        <p:spPr bwMode="auto">
          <a:xfrm>
            <a:off x="971600" y="2708920"/>
            <a:ext cx="2636550" cy="3800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0862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620688"/>
            <a:ext cx="5976664" cy="31683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С помощью использования данной технологии педагоги отметили активность детей по данному направлению. Интерес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игровым ситуациям проявляется как в групповом помещении, так и на прогулке.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Разметка асфальта позволяет имитировать игровые ситуации: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-движение по переходу в наушниках;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-движение по переходу с телефоном в руках;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-движение в ночное время суток;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 движение на велосипеде, роликах, скейтборде;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esktop\ЮВ старший воспитатель\ПДД\фото ПДД\IMG-20211021-WA00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8"/>
          <a:stretch/>
        </p:blipFill>
        <p:spPr bwMode="auto">
          <a:xfrm>
            <a:off x="3131840" y="3573016"/>
            <a:ext cx="5184576" cy="2659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1143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6984776" cy="33843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Подключение родителей к активному участию в проекте позволило в назначенный срок провести мероприятие, на котором обучающиеся рассказывали о своих знаниях по ПДД.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Педагоги провели мастер класс по изготовлению световозвращающих элементов (СВЭ).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С помощью игровых ситуаций родителям наглядно продемонстрировали необходимость использования данных элементов в предметах одежды. Немалый интерес у родителей вызвал виртуальный инспектор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Автодорогин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который провел викторину по правилам перевозки детей.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esktop\ЮВ старший воспитатель\ПДД\IMG-20211019-WA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7" b="5886"/>
          <a:stretch/>
        </p:blipFill>
        <p:spPr bwMode="auto">
          <a:xfrm>
            <a:off x="2987824" y="3546205"/>
            <a:ext cx="2074416" cy="2985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D:\Desktop\ЮВ старший воспитатель\ПДД\IMG_20211021_0752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2" r="25439" b="8866"/>
          <a:stretch/>
        </p:blipFill>
        <p:spPr bwMode="auto">
          <a:xfrm>
            <a:off x="168524" y="3504146"/>
            <a:ext cx="2560637" cy="3077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D:\Desktop\ЮВ старший воспитатель\ПДД\IMG_20211021_07534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t="8713" r="22848" b="26162"/>
          <a:stretch/>
        </p:blipFill>
        <p:spPr bwMode="auto">
          <a:xfrm>
            <a:off x="5295900" y="3789040"/>
            <a:ext cx="3215208" cy="2110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4187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0"/>
            <a:ext cx="9144000" cy="6853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6552728" cy="2304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Родители заинтересовались игровым макетом с использованием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-кодов.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Предложили свою помощь в подборке материала по ПДД. Так копилка пополнилась закодированными мультфильмами, сказками и разнообразными материалами которые дети могут использовать самостоятельно.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esktop\ЮВ старший воспитатель\Фото и видео\А-Нужные\IMG_20211020_1746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448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Picture 4" descr="D:\Desktop\ЮВ старший воспитатель\ПДД\фото ПДД\IMG-20211021-WA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13921"/>
            <a:ext cx="2160240" cy="169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1622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134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 Мероприятия по обучению детей безопасному поведению на дорогах часто проводятся формально, спонтанно и беспорядочно, не применяются новые педагогические технологии, не происходит анализ степени понимания безопасных и опасных ситуаций, мало времени уделяется практическим занятиям по разработке и применению знаний о Правилах дорожного движения. Не всегда учитываются возраст и психофизиологические особенности детей и подростков в дорожной среде. А это, в свою очередь, значительно влияет на результат обучения. Нами рассмотрен симбиоз информационных технологий и профилактики детского дорожно-транспортного травматизма на примере разработки практических заданий, с применением  ИКТ-технологий.   Новизна разработки состоит в том, чтобы с помощью применения ИКТ технологий  привлечь внимание детей к острой современной проблеме безопасности дорожного движения.  Уже знакомый макет по изучению правил дорожного движения был модернизирован и дополнен практическими игровыми ситуациями с применением сканера считывания QR-кодов.</vt:lpstr>
      <vt:lpstr> В организованной деятельности педагог с помощью запрограммированного инспектора Автодорогина и пособия с дополненной реальностью актуализируется знания детей по ПДД. Так воспитанники узнают про правила перехода через регулируемый и нерегулируемый пешеходный переход. Какие опасности могут встречаться при переходе через пешеходный переход в наушниках, или если при движении разговаривать по телефону. Где можно ездить на велосипеде, и мн. другое.</vt:lpstr>
      <vt:lpstr> Для поддержания интереса к пройденному материалу детям предлагается с помощью сканеров распознавания QR-кодов, посмотреть мультфильм, прослушать сказку или ответить на загадки. Большой популярностью пользуются карточки QR-кодов  с практической отработкой игровых ситуаций.   </vt:lpstr>
      <vt:lpstr> С помощью использования данной технологии педагоги отметили активность детей по данному направлению. Интерес  к игровым ситуациям проявляется как в групповом помещении, так и на прогулке.  Разметка асфальта позволяет имитировать игровые ситуации:   -движение по переходу в наушниках;  -движение по переходу с телефоном в руках;  -движение в ночное время суток;  - движение на велосипеде, роликах, скейтборде;  </vt:lpstr>
      <vt:lpstr> Подключение родителей к активному участию в проекте позволило в назначенный срок провести мероприятие, на котором обучающиеся рассказывали о своих знаниях по ПДД.  Педагоги провели мастер класс по изготовлению световозвращающих элементов (СВЭ).  С помощью игровых ситуаций родителям наглядно продемонстрировали необходимость использования данных элементов в предметах одежды. Немалый интерес у родителей вызвал виртуальный инспектор Автодорогин, который провел викторину по правилам перевозки детей.    </vt:lpstr>
      <vt:lpstr>        Родители заинтересовались игровым макетом с использованием QR-кодов.  Предложили свою помощь в подборке материала по ПДД. Так копилка пополнилась закодированными мультфильмами, сказками и разнообразными материалами которые дети могут использовать самостоятельно.</vt:lpstr>
      <vt:lpstr> Для популяризации проекта воспитатели выкладывали этапы работы над данным проектом, систематизировали электронный  каталог для самостоятельного использования в домашних условиях. Данный материал размещался на персональном сайте группы, а так же в социальной сети WhatsApp.  Родители отметили современный подход педагогов с использованием современной техники. Для просмотра обучающего материала достаточно иметь планшет или смартфон с программой считывания кодов. </vt:lpstr>
      <vt:lpstr> Данная методическая разработка представляет собой совокупность современных методов построения игры, которые, безусловно, повышают интерес к соблюдению правил дорожного движения, а практические  задания, заставляют детей и их родителей задуматься о безопасном поведении и соблюдении правил дорожного движения.   </vt:lpstr>
      <vt:lpstr>Соблюдайте  правила дорожного движения!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2021-10-14T01:59:04Z</dcterms:created>
  <dcterms:modified xsi:type="dcterms:W3CDTF">2021-10-22T05:29:52Z</dcterms:modified>
</cp:coreProperties>
</file>