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6" r:id="rId3"/>
    <p:sldId id="257" r:id="rId4"/>
    <p:sldId id="258" r:id="rId5"/>
    <p:sldId id="259" r:id="rId6"/>
    <p:sldId id="260" r:id="rId7"/>
    <p:sldId id="261" r:id="rId8"/>
    <p:sldId id="262" r:id="rId9"/>
    <p:sldId id="264" r:id="rId10"/>
    <p:sldId id="267" r:id="rId11"/>
    <p:sldId id="265" r:id="rId12"/>
    <p:sldId id="268" r:id="rId13"/>
    <p:sldId id="263" r:id="rId14"/>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91" d="100"/>
          <a:sy n="91" d="100"/>
        </p:scale>
        <p:origin x="534"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EECF1B3F-D1B8-4B53-B4F9-2ED03F76D752}" type="datetimeFigureOut">
              <a:rPr lang="ru-RU" smtClean="0"/>
              <a:t>30.03.2025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58DADE4-22B0-4CD8-8CB6-F8FCED022FBA}" type="slidenum">
              <a:rPr lang="ru-RU" smtClean="0"/>
              <a:t>‹#›</a:t>
            </a:fld>
            <a:endParaRPr lang="ru-RU"/>
          </a:p>
        </p:txBody>
      </p:sp>
    </p:spTree>
    <p:extLst>
      <p:ext uri="{BB962C8B-B14F-4D97-AF65-F5344CB8AC3E}">
        <p14:creationId xmlns:p14="http://schemas.microsoft.com/office/powerpoint/2010/main" val="31425906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ECF1B3F-D1B8-4B53-B4F9-2ED03F76D752}" type="datetimeFigureOut">
              <a:rPr lang="ru-RU" smtClean="0"/>
              <a:t>30.03.2025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58DADE4-22B0-4CD8-8CB6-F8FCED022FBA}" type="slidenum">
              <a:rPr lang="ru-RU" smtClean="0"/>
              <a:t>‹#›</a:t>
            </a:fld>
            <a:endParaRPr lang="ru-RU"/>
          </a:p>
        </p:txBody>
      </p:sp>
    </p:spTree>
    <p:extLst>
      <p:ext uri="{BB962C8B-B14F-4D97-AF65-F5344CB8AC3E}">
        <p14:creationId xmlns:p14="http://schemas.microsoft.com/office/powerpoint/2010/main" val="5032777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ECF1B3F-D1B8-4B53-B4F9-2ED03F76D752}" type="datetimeFigureOut">
              <a:rPr lang="ru-RU" smtClean="0"/>
              <a:t>30.03.2025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58DADE4-22B0-4CD8-8CB6-F8FCED022FBA}" type="slidenum">
              <a:rPr lang="ru-RU" smtClean="0"/>
              <a:t>‹#›</a:t>
            </a:fld>
            <a:endParaRPr lang="ru-RU"/>
          </a:p>
        </p:txBody>
      </p:sp>
    </p:spTree>
    <p:extLst>
      <p:ext uri="{BB962C8B-B14F-4D97-AF65-F5344CB8AC3E}">
        <p14:creationId xmlns:p14="http://schemas.microsoft.com/office/powerpoint/2010/main" val="14968793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ECF1B3F-D1B8-4B53-B4F9-2ED03F76D752}" type="datetimeFigureOut">
              <a:rPr lang="ru-RU" smtClean="0"/>
              <a:t>30.03.2025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58DADE4-22B0-4CD8-8CB6-F8FCED022FBA}" type="slidenum">
              <a:rPr lang="ru-RU" smtClean="0"/>
              <a:t>‹#›</a:t>
            </a:fld>
            <a:endParaRPr lang="ru-RU"/>
          </a:p>
        </p:txBody>
      </p:sp>
    </p:spTree>
    <p:extLst>
      <p:ext uri="{BB962C8B-B14F-4D97-AF65-F5344CB8AC3E}">
        <p14:creationId xmlns:p14="http://schemas.microsoft.com/office/powerpoint/2010/main" val="33700164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EECF1B3F-D1B8-4B53-B4F9-2ED03F76D752}" type="datetimeFigureOut">
              <a:rPr lang="ru-RU" smtClean="0"/>
              <a:t>30.03.2025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58DADE4-22B0-4CD8-8CB6-F8FCED022FBA}" type="slidenum">
              <a:rPr lang="ru-RU" smtClean="0"/>
              <a:t>‹#›</a:t>
            </a:fld>
            <a:endParaRPr lang="ru-RU"/>
          </a:p>
        </p:txBody>
      </p:sp>
    </p:spTree>
    <p:extLst>
      <p:ext uri="{BB962C8B-B14F-4D97-AF65-F5344CB8AC3E}">
        <p14:creationId xmlns:p14="http://schemas.microsoft.com/office/powerpoint/2010/main" val="18147856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EECF1B3F-D1B8-4B53-B4F9-2ED03F76D752}" type="datetimeFigureOut">
              <a:rPr lang="ru-RU" smtClean="0"/>
              <a:t>30.03.2025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58DADE4-22B0-4CD8-8CB6-F8FCED022FBA}" type="slidenum">
              <a:rPr lang="ru-RU" smtClean="0"/>
              <a:t>‹#›</a:t>
            </a:fld>
            <a:endParaRPr lang="ru-RU"/>
          </a:p>
        </p:txBody>
      </p:sp>
    </p:spTree>
    <p:extLst>
      <p:ext uri="{BB962C8B-B14F-4D97-AF65-F5344CB8AC3E}">
        <p14:creationId xmlns:p14="http://schemas.microsoft.com/office/powerpoint/2010/main" val="2816289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EECF1B3F-D1B8-4B53-B4F9-2ED03F76D752}" type="datetimeFigureOut">
              <a:rPr lang="ru-RU" smtClean="0"/>
              <a:t>30.03.2025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158DADE4-22B0-4CD8-8CB6-F8FCED022FBA}" type="slidenum">
              <a:rPr lang="ru-RU" smtClean="0"/>
              <a:t>‹#›</a:t>
            </a:fld>
            <a:endParaRPr lang="ru-RU"/>
          </a:p>
        </p:txBody>
      </p:sp>
    </p:spTree>
    <p:extLst>
      <p:ext uri="{BB962C8B-B14F-4D97-AF65-F5344CB8AC3E}">
        <p14:creationId xmlns:p14="http://schemas.microsoft.com/office/powerpoint/2010/main" val="15139698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EECF1B3F-D1B8-4B53-B4F9-2ED03F76D752}" type="datetimeFigureOut">
              <a:rPr lang="ru-RU" smtClean="0"/>
              <a:t>30.03.2025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158DADE4-22B0-4CD8-8CB6-F8FCED022FBA}" type="slidenum">
              <a:rPr lang="ru-RU" smtClean="0"/>
              <a:t>‹#›</a:t>
            </a:fld>
            <a:endParaRPr lang="ru-RU"/>
          </a:p>
        </p:txBody>
      </p:sp>
    </p:spTree>
    <p:extLst>
      <p:ext uri="{BB962C8B-B14F-4D97-AF65-F5344CB8AC3E}">
        <p14:creationId xmlns:p14="http://schemas.microsoft.com/office/powerpoint/2010/main" val="17005633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EECF1B3F-D1B8-4B53-B4F9-2ED03F76D752}" type="datetimeFigureOut">
              <a:rPr lang="ru-RU" smtClean="0"/>
              <a:t>30.03.2025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158DADE4-22B0-4CD8-8CB6-F8FCED022FBA}" type="slidenum">
              <a:rPr lang="ru-RU" smtClean="0"/>
              <a:t>‹#›</a:t>
            </a:fld>
            <a:endParaRPr lang="ru-RU"/>
          </a:p>
        </p:txBody>
      </p:sp>
    </p:spTree>
    <p:extLst>
      <p:ext uri="{BB962C8B-B14F-4D97-AF65-F5344CB8AC3E}">
        <p14:creationId xmlns:p14="http://schemas.microsoft.com/office/powerpoint/2010/main" val="33225472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EECF1B3F-D1B8-4B53-B4F9-2ED03F76D752}" type="datetimeFigureOut">
              <a:rPr lang="ru-RU" smtClean="0"/>
              <a:t>30.03.2025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58DADE4-22B0-4CD8-8CB6-F8FCED022FBA}" type="slidenum">
              <a:rPr lang="ru-RU" smtClean="0"/>
              <a:t>‹#›</a:t>
            </a:fld>
            <a:endParaRPr lang="ru-RU"/>
          </a:p>
        </p:txBody>
      </p:sp>
    </p:spTree>
    <p:extLst>
      <p:ext uri="{BB962C8B-B14F-4D97-AF65-F5344CB8AC3E}">
        <p14:creationId xmlns:p14="http://schemas.microsoft.com/office/powerpoint/2010/main" val="4049501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EECF1B3F-D1B8-4B53-B4F9-2ED03F76D752}" type="datetimeFigureOut">
              <a:rPr lang="ru-RU" smtClean="0"/>
              <a:t>30.03.2025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58DADE4-22B0-4CD8-8CB6-F8FCED022FBA}" type="slidenum">
              <a:rPr lang="ru-RU" smtClean="0"/>
              <a:t>‹#›</a:t>
            </a:fld>
            <a:endParaRPr lang="ru-RU"/>
          </a:p>
        </p:txBody>
      </p:sp>
    </p:spTree>
    <p:extLst>
      <p:ext uri="{BB962C8B-B14F-4D97-AF65-F5344CB8AC3E}">
        <p14:creationId xmlns:p14="http://schemas.microsoft.com/office/powerpoint/2010/main" val="32565193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CF1B3F-D1B8-4B53-B4F9-2ED03F76D752}" type="datetimeFigureOut">
              <a:rPr lang="ru-RU" smtClean="0"/>
              <a:t>30.03.2025</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8DADE4-22B0-4CD8-8CB6-F8FCED022FBA}" type="slidenum">
              <a:rPr lang="ru-RU" smtClean="0"/>
              <a:t>‹#›</a:t>
            </a:fld>
            <a:endParaRPr lang="ru-RU"/>
          </a:p>
        </p:txBody>
      </p:sp>
    </p:spTree>
    <p:extLst>
      <p:ext uri="{BB962C8B-B14F-4D97-AF65-F5344CB8AC3E}">
        <p14:creationId xmlns:p14="http://schemas.microsoft.com/office/powerpoint/2010/main" val="39179650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Picture backgroun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46435" y="364233"/>
            <a:ext cx="8214450" cy="5142246"/>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ctrTitle"/>
          </p:nvPr>
        </p:nvSpPr>
        <p:spPr>
          <a:xfrm>
            <a:off x="894446" y="-595101"/>
            <a:ext cx="10718429" cy="1918669"/>
          </a:xfrm>
        </p:spPr>
        <p:txBody>
          <a:bodyPr/>
          <a:lstStyle/>
          <a:p>
            <a:r>
              <a:rPr lang="en-US" b="1" dirty="0" smtClean="0">
                <a:effectLst>
                  <a:outerShdw blurRad="50800" dist="38100" algn="l" rotWithShape="0">
                    <a:prstClr val="black">
                      <a:alpha val="40000"/>
                    </a:prstClr>
                  </a:outerShdw>
                </a:effectLst>
              </a:rPr>
              <a:t>Tea </a:t>
            </a:r>
            <a:r>
              <a:rPr lang="en-US" b="1" dirty="0">
                <a:effectLst>
                  <a:outerShdw blurRad="50800" dist="38100" algn="l" rotWithShape="0">
                    <a:prstClr val="black">
                      <a:alpha val="40000"/>
                    </a:prstClr>
                  </a:outerShdw>
                </a:effectLst>
              </a:rPr>
              <a:t>traditions of England</a:t>
            </a:r>
            <a:endParaRPr lang="ru-RU" b="1" dirty="0">
              <a:effectLst>
                <a:outerShdw blurRad="50800" dist="38100" algn="l" rotWithShape="0">
                  <a:prstClr val="black">
                    <a:alpha val="40000"/>
                  </a:prstClr>
                </a:outerShdw>
              </a:effectLst>
            </a:endParaRPr>
          </a:p>
        </p:txBody>
      </p:sp>
      <p:sp>
        <p:nvSpPr>
          <p:cNvPr id="5" name="TextBox 4"/>
          <p:cNvSpPr txBox="1"/>
          <p:nvPr/>
        </p:nvSpPr>
        <p:spPr>
          <a:xfrm>
            <a:off x="711155" y="5710110"/>
            <a:ext cx="8799616" cy="646331"/>
          </a:xfrm>
          <a:prstGeom prst="rect">
            <a:avLst/>
          </a:prstGeom>
          <a:noFill/>
        </p:spPr>
        <p:txBody>
          <a:bodyPr wrap="square" rtlCol="0">
            <a:spAutoFit/>
          </a:bodyPr>
          <a:lstStyle/>
          <a:p>
            <a:r>
              <a:rPr lang="ru-RU" dirty="0" smtClean="0"/>
              <a:t>Выполнила Никулкина Анна, 5 </a:t>
            </a:r>
            <a:r>
              <a:rPr lang="ru-RU" dirty="0" smtClean="0"/>
              <a:t>класс Ж, СОШ №36</a:t>
            </a:r>
          </a:p>
          <a:p>
            <a:r>
              <a:rPr lang="ru-RU" dirty="0"/>
              <a:t>Преподаватель: Жукова Ирина </a:t>
            </a:r>
            <a:r>
              <a:rPr lang="ru-RU" dirty="0" smtClean="0"/>
              <a:t>Александровна</a:t>
            </a:r>
            <a:endParaRPr lang="ru-RU" dirty="0"/>
          </a:p>
        </p:txBody>
      </p:sp>
    </p:spTree>
    <p:extLst>
      <p:ext uri="{BB962C8B-B14F-4D97-AF65-F5344CB8AC3E}">
        <p14:creationId xmlns:p14="http://schemas.microsoft.com/office/powerpoint/2010/main" val="43450761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92643" y="336330"/>
            <a:ext cx="10563936" cy="691055"/>
          </a:xfrm>
        </p:spPr>
        <p:txBody>
          <a:bodyPr/>
          <a:lstStyle/>
          <a:p>
            <a:r>
              <a:rPr lang="en-US" b="1" dirty="0"/>
              <a:t>Etiquette of the English tea party:</a:t>
            </a:r>
            <a:endParaRPr lang="ru-RU" b="1" dirty="0"/>
          </a:p>
        </p:txBody>
      </p:sp>
      <p:sp>
        <p:nvSpPr>
          <p:cNvPr id="4" name="Текст 3"/>
          <p:cNvSpPr>
            <a:spLocks noGrp="1"/>
          </p:cNvSpPr>
          <p:nvPr>
            <p:ph type="body" sz="half" idx="2"/>
          </p:nvPr>
        </p:nvSpPr>
        <p:spPr>
          <a:xfrm>
            <a:off x="315310" y="1132489"/>
            <a:ext cx="11582399" cy="5278822"/>
          </a:xfrm>
        </p:spPr>
        <p:txBody>
          <a:bodyPr>
            <a:noAutofit/>
          </a:bodyPr>
          <a:lstStyle/>
          <a:p>
            <a:pPr marL="342900" indent="-342900">
              <a:buFontTx/>
              <a:buChar char="-"/>
            </a:pPr>
            <a:r>
              <a:rPr lang="en-US" sz="2400" dirty="0" smtClean="0"/>
              <a:t>Welcome </a:t>
            </a:r>
            <a:r>
              <a:rPr lang="en-US" sz="2400" dirty="0"/>
              <a:t>those present. </a:t>
            </a:r>
            <a:endParaRPr lang="ru-RU" sz="2400" dirty="0" smtClean="0"/>
          </a:p>
          <a:p>
            <a:pPr marL="342900" indent="-342900">
              <a:buFontTx/>
              <a:buChar char="-"/>
            </a:pPr>
            <a:r>
              <a:rPr lang="en-US" sz="2400" dirty="0" smtClean="0"/>
              <a:t>After </a:t>
            </a:r>
            <a:r>
              <a:rPr lang="en-US" sz="2400" dirty="0"/>
              <a:t>you sit down in your seat, place your purse on your lap or on the chair behind you. </a:t>
            </a:r>
            <a:endParaRPr lang="ru-RU" sz="2400" dirty="0" smtClean="0"/>
          </a:p>
          <a:p>
            <a:pPr marL="342900" indent="-342900">
              <a:buFontTx/>
              <a:buChar char="-"/>
            </a:pPr>
            <a:r>
              <a:rPr lang="en-US" sz="2400" dirty="0" smtClean="0"/>
              <a:t>Take </a:t>
            </a:r>
            <a:r>
              <a:rPr lang="en-US" sz="2400" dirty="0"/>
              <a:t>the cloth napkin in front of you, unfold it and place it on your lap. If you need to leave the table, leave the napkin on the </a:t>
            </a:r>
            <a:r>
              <a:rPr lang="en-US" sz="2400" dirty="0" smtClean="0"/>
              <a:t>chair.</a:t>
            </a:r>
            <a:endParaRPr lang="ru-RU" sz="2400" dirty="0" smtClean="0"/>
          </a:p>
          <a:p>
            <a:pPr marL="342900" indent="-342900">
              <a:buFontTx/>
              <a:buChar char="-"/>
            </a:pPr>
            <a:r>
              <a:rPr lang="en-US" sz="2400" dirty="0" smtClean="0"/>
              <a:t>First </a:t>
            </a:r>
            <a:r>
              <a:rPr lang="en-US" sz="2400" dirty="0"/>
              <a:t>they put sugar in the cup, then lemon. </a:t>
            </a:r>
            <a:endParaRPr lang="ru-RU" sz="2400" dirty="0" smtClean="0"/>
          </a:p>
          <a:p>
            <a:pPr marL="342900" indent="-342900">
              <a:buFontTx/>
              <a:buChar char="-"/>
            </a:pPr>
            <a:r>
              <a:rPr lang="en-US" sz="2400" dirty="0" smtClean="0"/>
              <a:t>If </a:t>
            </a:r>
            <a:r>
              <a:rPr lang="en-US" sz="2400" dirty="0"/>
              <a:t>you drink tea with milk, do not add lemon, otherwise the milk will curdle. </a:t>
            </a:r>
            <a:endParaRPr lang="ru-RU" sz="2400" dirty="0" smtClean="0"/>
          </a:p>
          <a:p>
            <a:pPr marL="342900" indent="-342900">
              <a:buFontTx/>
              <a:buChar char="-"/>
            </a:pPr>
            <a:r>
              <a:rPr lang="en-US" sz="2400" dirty="0" smtClean="0"/>
              <a:t>Start </a:t>
            </a:r>
            <a:r>
              <a:rPr lang="en-US" sz="2400" dirty="0"/>
              <a:t>the appetizers in the following order: first the spicy and salty snacks, then the scones, then the cakes. </a:t>
            </a:r>
            <a:endParaRPr lang="ru-RU" sz="2400" dirty="0" smtClean="0"/>
          </a:p>
          <a:p>
            <a:pPr marL="342900" indent="-342900">
              <a:buFontTx/>
              <a:buChar char="-"/>
            </a:pPr>
            <a:r>
              <a:rPr lang="en-US" sz="2400" dirty="0" smtClean="0"/>
              <a:t>Scones </a:t>
            </a:r>
            <a:r>
              <a:rPr lang="en-US" sz="2400" dirty="0"/>
              <a:t>(classic British buns) are cut horizontally and smeared with cream, jam or curd (custard). </a:t>
            </a:r>
            <a:endParaRPr lang="ru-RU" sz="2400" dirty="0" smtClean="0"/>
          </a:p>
          <a:p>
            <a:pPr marL="342900" indent="-342900">
              <a:buFontTx/>
              <a:buChar char="-"/>
            </a:pPr>
            <a:r>
              <a:rPr lang="en-US" sz="2400" dirty="0" smtClean="0"/>
              <a:t>Put </a:t>
            </a:r>
            <a:r>
              <a:rPr lang="en-US" sz="2400" dirty="0"/>
              <a:t>a teaspoon next to the cup: leaving it in the cup is bad form. </a:t>
            </a:r>
            <a:endParaRPr lang="ru-RU" sz="2400" dirty="0" smtClean="0"/>
          </a:p>
          <a:p>
            <a:pPr marL="342900" indent="-342900">
              <a:buFontTx/>
              <a:buChar char="-"/>
            </a:pPr>
            <a:r>
              <a:rPr lang="en-US" sz="2400" dirty="0" smtClean="0"/>
              <a:t>Holding </a:t>
            </a:r>
            <a:r>
              <a:rPr lang="en-US" sz="2400" dirty="0"/>
              <a:t>a cup with your little finger sticking out is also considered bad form. </a:t>
            </a:r>
            <a:endParaRPr lang="ru-RU" sz="2400" dirty="0" smtClean="0"/>
          </a:p>
          <a:p>
            <a:pPr marL="342900" indent="-342900">
              <a:buFontTx/>
              <a:buChar char="-"/>
            </a:pPr>
            <a:r>
              <a:rPr lang="en-US" sz="2400" dirty="0" smtClean="0"/>
              <a:t>When </a:t>
            </a:r>
            <a:r>
              <a:rPr lang="en-US" sz="2400" dirty="0"/>
              <a:t>you drink tea, your gaze should be directed into the cup, not over it.</a:t>
            </a:r>
            <a:endParaRPr lang="ru-RU" sz="2400" dirty="0"/>
          </a:p>
        </p:txBody>
      </p:sp>
    </p:spTree>
    <p:extLst>
      <p:ext uri="{BB962C8B-B14F-4D97-AF65-F5344CB8AC3E}">
        <p14:creationId xmlns:p14="http://schemas.microsoft.com/office/powerpoint/2010/main" val="126313136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54379" y="439387"/>
            <a:ext cx="11851574" cy="6305797"/>
          </a:xfrm>
        </p:spPr>
        <p:txBody>
          <a:bodyPr numCol="3">
            <a:normAutofit lnSpcReduction="10000"/>
          </a:bodyPr>
          <a:lstStyle/>
          <a:p>
            <a:pPr algn="ctr">
              <a:lnSpc>
                <a:spcPct val="150000"/>
              </a:lnSpc>
            </a:pPr>
            <a:r>
              <a:rPr lang="en-US" sz="2600" b="1" dirty="0"/>
              <a:t> </a:t>
            </a:r>
            <a:r>
              <a:rPr lang="en-US" sz="2600" b="1" dirty="0" smtClean="0"/>
              <a:t>      </a:t>
            </a:r>
            <a:r>
              <a:rPr lang="en-US" sz="4000" b="1" dirty="0"/>
              <a:t>T</a:t>
            </a:r>
            <a:r>
              <a:rPr lang="en-US" sz="4000" b="1" dirty="0" smtClean="0"/>
              <a:t>ea dictionary:</a:t>
            </a:r>
            <a:endParaRPr lang="ru-RU" sz="4000" b="1" dirty="0" smtClean="0"/>
          </a:p>
          <a:p>
            <a:pPr algn="ctr">
              <a:lnSpc>
                <a:spcPct val="120000"/>
              </a:lnSpc>
              <a:spcBef>
                <a:spcPts val="0"/>
              </a:spcBef>
            </a:pPr>
            <a:r>
              <a:rPr lang="en-US" sz="2400" dirty="0" smtClean="0"/>
              <a:t>Aroma	</a:t>
            </a:r>
            <a:r>
              <a:rPr lang="ru-RU" sz="2400" dirty="0" smtClean="0"/>
              <a:t>Аромат</a:t>
            </a:r>
            <a:endParaRPr lang="en-US" sz="2400" dirty="0" smtClean="0"/>
          </a:p>
          <a:p>
            <a:pPr algn="ctr">
              <a:lnSpc>
                <a:spcPct val="120000"/>
              </a:lnSpc>
              <a:spcBef>
                <a:spcPts val="0"/>
              </a:spcBef>
            </a:pPr>
            <a:r>
              <a:rPr lang="en-US" sz="2400" dirty="0" smtClean="0"/>
              <a:t>Boling water	</a:t>
            </a:r>
            <a:r>
              <a:rPr lang="ru-RU" sz="2400" dirty="0" smtClean="0"/>
              <a:t>Кипяток</a:t>
            </a:r>
            <a:endParaRPr lang="en-US" sz="2400" dirty="0" smtClean="0"/>
          </a:p>
          <a:p>
            <a:pPr algn="ctr">
              <a:lnSpc>
                <a:spcPct val="120000"/>
              </a:lnSpc>
              <a:spcBef>
                <a:spcPts val="0"/>
              </a:spcBef>
            </a:pPr>
            <a:r>
              <a:rPr lang="en-US" sz="2400" dirty="0" smtClean="0"/>
              <a:t>Brew	</a:t>
            </a:r>
            <a:r>
              <a:rPr lang="ru-RU" sz="2400" dirty="0" smtClean="0"/>
              <a:t>Заварка</a:t>
            </a:r>
            <a:endParaRPr lang="en-US" sz="2400" dirty="0" smtClean="0"/>
          </a:p>
          <a:p>
            <a:pPr algn="ctr">
              <a:lnSpc>
                <a:spcPct val="120000"/>
              </a:lnSpc>
              <a:spcBef>
                <a:spcPts val="0"/>
              </a:spcBef>
            </a:pPr>
            <a:r>
              <a:rPr lang="en-US" sz="2400" dirty="0" smtClean="0"/>
              <a:t>To brew tea   </a:t>
            </a:r>
            <a:r>
              <a:rPr lang="ru-RU" sz="2400" dirty="0" smtClean="0"/>
              <a:t>Заваривать чай</a:t>
            </a:r>
            <a:r>
              <a:rPr lang="en-US" sz="2400" dirty="0"/>
              <a:t> </a:t>
            </a:r>
            <a:r>
              <a:rPr lang="en-US" sz="2400" dirty="0" smtClean="0"/>
              <a:t>Ceylonese tea	</a:t>
            </a:r>
            <a:r>
              <a:rPr lang="ru-RU" sz="2400" dirty="0" smtClean="0"/>
              <a:t>Цейлонский чай</a:t>
            </a:r>
            <a:endParaRPr lang="en-US" sz="2400" dirty="0" smtClean="0"/>
          </a:p>
          <a:p>
            <a:pPr algn="ctr">
              <a:lnSpc>
                <a:spcPct val="120000"/>
              </a:lnSpc>
              <a:spcBef>
                <a:spcPts val="0"/>
              </a:spcBef>
            </a:pPr>
            <a:r>
              <a:rPr lang="en-US" sz="2400" dirty="0" smtClean="0"/>
              <a:t>China	1) </a:t>
            </a:r>
            <a:r>
              <a:rPr lang="ru-RU" sz="2400" dirty="0" smtClean="0"/>
              <a:t>Китай 2) Фарфор</a:t>
            </a:r>
            <a:r>
              <a:rPr lang="en-US" sz="2400" dirty="0" smtClean="0"/>
              <a:t> China tea	</a:t>
            </a:r>
            <a:r>
              <a:rPr lang="ru-RU" sz="2400" dirty="0" smtClean="0"/>
              <a:t>Китайский чай</a:t>
            </a:r>
            <a:r>
              <a:rPr lang="en-US" sz="2400" dirty="0" smtClean="0"/>
              <a:t> Cup	</a:t>
            </a:r>
            <a:r>
              <a:rPr lang="ru-RU" sz="2400" dirty="0" smtClean="0"/>
              <a:t>Чашка</a:t>
            </a:r>
            <a:r>
              <a:rPr lang="en-US" sz="2400" dirty="0" smtClean="0"/>
              <a:t> </a:t>
            </a:r>
          </a:p>
          <a:p>
            <a:pPr algn="ctr">
              <a:lnSpc>
                <a:spcPct val="120000"/>
              </a:lnSpc>
              <a:spcBef>
                <a:spcPts val="0"/>
              </a:spcBef>
            </a:pPr>
            <a:r>
              <a:rPr lang="en-US" sz="2400" dirty="0" smtClean="0"/>
              <a:t>Curd	</a:t>
            </a:r>
            <a:r>
              <a:rPr lang="ru-RU" sz="2400" dirty="0" smtClean="0"/>
              <a:t>Курд, заварной крем</a:t>
            </a:r>
            <a:endParaRPr lang="en-US" sz="2400" dirty="0" smtClean="0"/>
          </a:p>
          <a:p>
            <a:pPr algn="ctr">
              <a:lnSpc>
                <a:spcPct val="120000"/>
              </a:lnSpc>
              <a:spcBef>
                <a:spcPts val="0"/>
              </a:spcBef>
            </a:pPr>
            <a:r>
              <a:rPr lang="en-US" sz="2400" dirty="0" smtClean="0"/>
              <a:t>Darjeeling	</a:t>
            </a:r>
            <a:r>
              <a:rPr lang="ru-RU" sz="2400" dirty="0" err="1" smtClean="0"/>
              <a:t>Дарджилинг</a:t>
            </a:r>
            <a:r>
              <a:rPr lang="ru-RU" sz="2400" dirty="0" smtClean="0"/>
              <a:t> (сорт чая)</a:t>
            </a:r>
            <a:endParaRPr lang="en-US" sz="2400" dirty="0" smtClean="0"/>
          </a:p>
          <a:p>
            <a:pPr algn="ctr">
              <a:lnSpc>
                <a:spcPct val="120000"/>
              </a:lnSpc>
              <a:spcBef>
                <a:spcPts val="0"/>
              </a:spcBef>
            </a:pPr>
            <a:r>
              <a:rPr lang="en-US" sz="2400" dirty="0" smtClean="0"/>
              <a:t>Earl Grey	</a:t>
            </a:r>
            <a:r>
              <a:rPr lang="ru-RU" sz="2400" dirty="0" smtClean="0"/>
              <a:t>Чай с бергамотом</a:t>
            </a:r>
            <a:endParaRPr lang="en-US" sz="2400" dirty="0" smtClean="0"/>
          </a:p>
          <a:p>
            <a:pPr algn="ctr">
              <a:lnSpc>
                <a:spcPct val="120000"/>
              </a:lnSpc>
              <a:spcBef>
                <a:spcPts val="0"/>
              </a:spcBef>
            </a:pPr>
            <a:r>
              <a:rPr lang="en-US" sz="2400" dirty="0" smtClean="0"/>
              <a:t>Green tea	</a:t>
            </a:r>
            <a:r>
              <a:rPr lang="ru-RU" sz="2400" dirty="0" smtClean="0"/>
              <a:t>Зеленый чай</a:t>
            </a:r>
            <a:endParaRPr lang="en-US" sz="2400" dirty="0" smtClean="0"/>
          </a:p>
          <a:p>
            <a:pPr algn="ctr">
              <a:lnSpc>
                <a:spcPct val="120000"/>
              </a:lnSpc>
              <a:spcBef>
                <a:spcPts val="0"/>
              </a:spcBef>
            </a:pPr>
            <a:r>
              <a:rPr lang="en-US" sz="2400" dirty="0" smtClean="0"/>
              <a:t>Herbal tea	</a:t>
            </a:r>
            <a:r>
              <a:rPr lang="ru-RU" sz="2400" dirty="0" smtClean="0"/>
              <a:t>Травяной чай</a:t>
            </a:r>
            <a:endParaRPr lang="en-US" sz="2400" dirty="0" smtClean="0"/>
          </a:p>
          <a:p>
            <a:pPr algn="ctr">
              <a:lnSpc>
                <a:spcPct val="120000"/>
              </a:lnSpc>
              <a:spcBef>
                <a:spcPts val="0"/>
              </a:spcBef>
            </a:pPr>
            <a:r>
              <a:rPr lang="en-US" sz="2400" dirty="0" smtClean="0"/>
              <a:t>Indian tea	</a:t>
            </a:r>
            <a:r>
              <a:rPr lang="ru-RU" sz="2400" dirty="0" smtClean="0"/>
              <a:t>Индийский чай</a:t>
            </a:r>
            <a:endParaRPr lang="en-US" sz="2400" dirty="0" smtClean="0"/>
          </a:p>
          <a:p>
            <a:pPr algn="ctr">
              <a:lnSpc>
                <a:spcPct val="120000"/>
              </a:lnSpc>
              <a:spcBef>
                <a:spcPts val="0"/>
              </a:spcBef>
            </a:pPr>
            <a:r>
              <a:rPr lang="en-US" sz="2400" dirty="0" smtClean="0"/>
              <a:t>Kettle	</a:t>
            </a:r>
            <a:r>
              <a:rPr lang="ru-RU" sz="2400" dirty="0" smtClean="0"/>
              <a:t>Чайник (для кипячения воды)</a:t>
            </a:r>
            <a:endParaRPr lang="en-US" sz="2400" dirty="0" smtClean="0"/>
          </a:p>
          <a:p>
            <a:pPr algn="ctr">
              <a:lnSpc>
                <a:spcPct val="120000"/>
              </a:lnSpc>
              <a:spcBef>
                <a:spcPts val="0"/>
              </a:spcBef>
            </a:pPr>
            <a:r>
              <a:rPr lang="en-US" sz="2400" dirty="0" smtClean="0"/>
              <a:t>Lump (of sugar)	</a:t>
            </a:r>
            <a:r>
              <a:rPr lang="ru-RU" sz="2400" dirty="0" smtClean="0"/>
              <a:t>Кусок (сахара)</a:t>
            </a:r>
            <a:endParaRPr lang="en-US" sz="2400" dirty="0" smtClean="0"/>
          </a:p>
          <a:p>
            <a:pPr algn="ctr">
              <a:lnSpc>
                <a:spcPct val="120000"/>
              </a:lnSpc>
              <a:spcBef>
                <a:spcPts val="0"/>
              </a:spcBef>
            </a:pPr>
            <a:r>
              <a:rPr lang="en-US" sz="2400" dirty="0" smtClean="0"/>
              <a:t>Milk	</a:t>
            </a:r>
            <a:r>
              <a:rPr lang="ru-RU" sz="2400" dirty="0" smtClean="0"/>
              <a:t>Молоко</a:t>
            </a:r>
            <a:endParaRPr lang="en-US" sz="2400" dirty="0" smtClean="0"/>
          </a:p>
          <a:p>
            <a:pPr algn="ctr">
              <a:lnSpc>
                <a:spcPct val="120000"/>
              </a:lnSpc>
              <a:spcBef>
                <a:spcPts val="0"/>
              </a:spcBef>
            </a:pPr>
            <a:r>
              <a:rPr lang="en-US" sz="2400" dirty="0" smtClean="0"/>
              <a:t>Mint tea	</a:t>
            </a:r>
            <a:r>
              <a:rPr lang="ru-RU" sz="2400" dirty="0" smtClean="0"/>
              <a:t>Чай с мятой</a:t>
            </a:r>
            <a:endParaRPr lang="en-US" sz="2400" dirty="0" smtClean="0"/>
          </a:p>
          <a:p>
            <a:pPr algn="ctr">
              <a:lnSpc>
                <a:spcPct val="120000"/>
              </a:lnSpc>
              <a:spcBef>
                <a:spcPts val="0"/>
              </a:spcBef>
            </a:pPr>
            <a:r>
              <a:rPr lang="en-US" sz="2400" dirty="0" smtClean="0"/>
              <a:t>Oolong	</a:t>
            </a:r>
            <a:r>
              <a:rPr lang="ru-RU" sz="2400" dirty="0" err="1" smtClean="0"/>
              <a:t>Улунг</a:t>
            </a:r>
            <a:r>
              <a:rPr lang="ru-RU" sz="2400" dirty="0" smtClean="0"/>
              <a:t> (сорт чая)</a:t>
            </a:r>
            <a:endParaRPr lang="en-US" sz="2400" dirty="0" smtClean="0"/>
          </a:p>
          <a:p>
            <a:pPr algn="ctr">
              <a:lnSpc>
                <a:spcPct val="120000"/>
              </a:lnSpc>
              <a:spcBef>
                <a:spcPts val="0"/>
              </a:spcBef>
            </a:pPr>
            <a:r>
              <a:rPr lang="en-US" sz="2400" dirty="0" smtClean="0"/>
              <a:t>Saucer	</a:t>
            </a:r>
            <a:r>
              <a:rPr lang="ru-RU" sz="2400" dirty="0" smtClean="0"/>
              <a:t>Блюдце</a:t>
            </a:r>
            <a:endParaRPr lang="en-US" sz="2400" dirty="0" smtClean="0"/>
          </a:p>
          <a:p>
            <a:pPr algn="ctr">
              <a:lnSpc>
                <a:spcPct val="120000"/>
              </a:lnSpc>
              <a:spcBef>
                <a:spcPts val="0"/>
              </a:spcBef>
            </a:pPr>
            <a:r>
              <a:rPr lang="en-US" sz="2400" dirty="0" smtClean="0"/>
              <a:t>To stir	</a:t>
            </a:r>
            <a:r>
              <a:rPr lang="ru-RU" sz="2400" dirty="0" smtClean="0"/>
              <a:t>Перемешивать</a:t>
            </a:r>
            <a:endParaRPr lang="en-US" sz="2400" dirty="0" smtClean="0"/>
          </a:p>
          <a:p>
            <a:pPr algn="ctr">
              <a:lnSpc>
                <a:spcPct val="120000"/>
              </a:lnSpc>
              <a:spcBef>
                <a:spcPts val="0"/>
              </a:spcBef>
            </a:pPr>
            <a:r>
              <a:rPr lang="en-US" sz="2400" dirty="0" smtClean="0"/>
              <a:t>Scone	</a:t>
            </a:r>
            <a:r>
              <a:rPr lang="ru-RU" sz="2400" dirty="0" err="1" smtClean="0"/>
              <a:t>Скон</a:t>
            </a:r>
            <a:r>
              <a:rPr lang="ru-RU" sz="2400" dirty="0" smtClean="0"/>
              <a:t>, классическая английская булочка</a:t>
            </a:r>
            <a:endParaRPr lang="en-US" sz="2400" dirty="0" smtClean="0"/>
          </a:p>
          <a:p>
            <a:pPr algn="ctr">
              <a:lnSpc>
                <a:spcPct val="120000"/>
              </a:lnSpc>
              <a:spcBef>
                <a:spcPts val="0"/>
              </a:spcBef>
            </a:pPr>
            <a:r>
              <a:rPr lang="en-US" sz="2400" dirty="0" smtClean="0"/>
              <a:t>Strong tea	</a:t>
            </a:r>
            <a:r>
              <a:rPr lang="ru-RU" sz="2400" dirty="0" smtClean="0"/>
              <a:t>Крепкий чай</a:t>
            </a:r>
            <a:endParaRPr lang="en-US" sz="2400" dirty="0" smtClean="0"/>
          </a:p>
          <a:p>
            <a:pPr algn="ctr">
              <a:lnSpc>
                <a:spcPct val="120000"/>
              </a:lnSpc>
              <a:spcBef>
                <a:spcPts val="0"/>
              </a:spcBef>
            </a:pPr>
            <a:r>
              <a:rPr lang="en-US" sz="2400" dirty="0" smtClean="0"/>
              <a:t>Sugar	</a:t>
            </a:r>
            <a:r>
              <a:rPr lang="ru-RU" sz="2400" dirty="0" smtClean="0"/>
              <a:t>Сахар</a:t>
            </a:r>
            <a:endParaRPr lang="en-US" sz="2400" dirty="0" smtClean="0"/>
          </a:p>
          <a:p>
            <a:pPr algn="ctr">
              <a:lnSpc>
                <a:spcPct val="120000"/>
              </a:lnSpc>
              <a:spcBef>
                <a:spcPts val="0"/>
              </a:spcBef>
            </a:pPr>
            <a:r>
              <a:rPr lang="en-US" sz="2400" dirty="0" smtClean="0"/>
              <a:t>Taste	</a:t>
            </a:r>
            <a:r>
              <a:rPr lang="ru-RU" sz="2400" dirty="0" smtClean="0"/>
              <a:t>Вкус</a:t>
            </a:r>
            <a:endParaRPr lang="en-US" sz="2400" dirty="0" smtClean="0"/>
          </a:p>
          <a:p>
            <a:pPr algn="ctr">
              <a:lnSpc>
                <a:spcPct val="120000"/>
              </a:lnSpc>
              <a:spcBef>
                <a:spcPts val="0"/>
              </a:spcBef>
            </a:pPr>
            <a:r>
              <a:rPr lang="en-US" sz="2400" dirty="0" smtClean="0"/>
              <a:t>Tea house, tea shop	</a:t>
            </a:r>
            <a:r>
              <a:rPr lang="ru-RU" sz="2400" dirty="0" smtClean="0"/>
              <a:t>Чайный дом, чайная</a:t>
            </a:r>
            <a:endParaRPr lang="en-US" sz="2400" dirty="0" smtClean="0"/>
          </a:p>
          <a:p>
            <a:pPr algn="ctr">
              <a:lnSpc>
                <a:spcPct val="120000"/>
              </a:lnSpc>
              <a:spcBef>
                <a:spcPts val="0"/>
              </a:spcBef>
            </a:pPr>
            <a:r>
              <a:rPr lang="en-US" sz="2400" dirty="0" smtClean="0"/>
              <a:t>Tea leaves	</a:t>
            </a:r>
            <a:r>
              <a:rPr lang="ru-RU" sz="2400" dirty="0" smtClean="0"/>
              <a:t>Чайные листья</a:t>
            </a:r>
            <a:endParaRPr lang="en-US" sz="2400" dirty="0" smtClean="0"/>
          </a:p>
          <a:p>
            <a:pPr algn="ctr">
              <a:lnSpc>
                <a:spcPct val="120000"/>
              </a:lnSpc>
              <a:spcBef>
                <a:spcPts val="0"/>
              </a:spcBef>
            </a:pPr>
            <a:r>
              <a:rPr lang="en-US" sz="2400" dirty="0" smtClean="0"/>
              <a:t>Tea strainer	</a:t>
            </a:r>
            <a:r>
              <a:rPr lang="ru-RU" sz="2400" dirty="0" smtClean="0"/>
              <a:t>Ситечко для заварки чая</a:t>
            </a:r>
            <a:endParaRPr lang="en-US" sz="2400" dirty="0" smtClean="0"/>
          </a:p>
          <a:p>
            <a:pPr algn="ctr">
              <a:lnSpc>
                <a:spcPct val="120000"/>
              </a:lnSpc>
              <a:spcBef>
                <a:spcPts val="0"/>
              </a:spcBef>
            </a:pPr>
            <a:r>
              <a:rPr lang="en-US" sz="2400" dirty="0" smtClean="0"/>
              <a:t>Teapot	</a:t>
            </a:r>
            <a:r>
              <a:rPr lang="ru-RU" sz="2400" dirty="0" smtClean="0"/>
              <a:t>Заварочный чайник, </a:t>
            </a:r>
            <a:r>
              <a:rPr lang="ru-RU" sz="2400" dirty="0" err="1" smtClean="0"/>
              <a:t>заварник</a:t>
            </a:r>
            <a:endParaRPr lang="en-US" sz="2400" dirty="0" smtClean="0"/>
          </a:p>
          <a:p>
            <a:pPr algn="ctr">
              <a:lnSpc>
                <a:spcPct val="120000"/>
              </a:lnSpc>
              <a:spcBef>
                <a:spcPts val="0"/>
              </a:spcBef>
            </a:pPr>
            <a:r>
              <a:rPr lang="en-US" sz="2400" dirty="0" smtClean="0"/>
              <a:t>Teaspoon	</a:t>
            </a:r>
            <a:r>
              <a:rPr lang="ru-RU" sz="2400" dirty="0" smtClean="0"/>
              <a:t>Чайная ложка</a:t>
            </a:r>
            <a:endParaRPr lang="en-US" sz="2400" dirty="0" smtClean="0"/>
          </a:p>
          <a:p>
            <a:pPr algn="ctr">
              <a:lnSpc>
                <a:spcPct val="120000"/>
              </a:lnSpc>
              <a:spcBef>
                <a:spcPts val="0"/>
              </a:spcBef>
            </a:pPr>
            <a:r>
              <a:rPr lang="en-US" sz="2400" dirty="0" smtClean="0"/>
              <a:t>Weak tea </a:t>
            </a:r>
            <a:r>
              <a:rPr lang="ru-RU" sz="2400" dirty="0" smtClean="0"/>
              <a:t>Некрепкий чай</a:t>
            </a:r>
            <a:endParaRPr lang="en-US" sz="2400" dirty="0" smtClean="0"/>
          </a:p>
          <a:p>
            <a:pPr algn="ctr">
              <a:lnSpc>
                <a:spcPct val="120000"/>
              </a:lnSpc>
              <a:spcBef>
                <a:spcPts val="0"/>
              </a:spcBef>
            </a:pPr>
            <a:r>
              <a:rPr lang="en-US" sz="2400" dirty="0" smtClean="0"/>
              <a:t>White tea	</a:t>
            </a:r>
            <a:r>
              <a:rPr lang="ru-RU" sz="2400" dirty="0" smtClean="0"/>
              <a:t>Белый чай</a:t>
            </a:r>
            <a:endParaRPr lang="ru-RU" sz="2400" dirty="0"/>
          </a:p>
        </p:txBody>
      </p:sp>
    </p:spTree>
    <p:extLst>
      <p:ext uri="{BB962C8B-B14F-4D97-AF65-F5344CB8AC3E}">
        <p14:creationId xmlns:p14="http://schemas.microsoft.com/office/powerpoint/2010/main" val="262502557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680928"/>
            <a:ext cx="9144000" cy="664396"/>
          </a:xfrm>
        </p:spPr>
        <p:txBody>
          <a:bodyPr>
            <a:normAutofit/>
          </a:bodyPr>
          <a:lstStyle/>
          <a:p>
            <a:r>
              <a:rPr lang="ru-RU" sz="3600" b="1" dirty="0" smtClean="0"/>
              <a:t>Вывод</a:t>
            </a:r>
            <a:endParaRPr lang="ru-RU" sz="3600" b="1" dirty="0"/>
          </a:p>
        </p:txBody>
      </p:sp>
      <p:sp>
        <p:nvSpPr>
          <p:cNvPr id="3" name="Подзаголовок 2"/>
          <p:cNvSpPr>
            <a:spLocks noGrp="1"/>
          </p:cNvSpPr>
          <p:nvPr>
            <p:ph type="subTitle" idx="1"/>
          </p:nvPr>
        </p:nvSpPr>
        <p:spPr>
          <a:xfrm>
            <a:off x="777766" y="1713186"/>
            <a:ext cx="10625958" cy="3544614"/>
          </a:xfrm>
        </p:spPr>
        <p:txBody>
          <a:bodyPr/>
          <a:lstStyle/>
          <a:p>
            <a:pPr algn="l"/>
            <a:r>
              <a:rPr lang="ru-RU" dirty="0" smtClean="0"/>
              <a:t>В результате работы мы познакомились  </a:t>
            </a:r>
            <a:r>
              <a:rPr lang="ru-RU" dirty="0"/>
              <a:t>с традициями и правилами чаепития в </a:t>
            </a:r>
            <a:r>
              <a:rPr lang="ru-RU" dirty="0" smtClean="0"/>
              <a:t>Англии. А именно:</a:t>
            </a:r>
            <a:r>
              <a:rPr lang="ru-RU" dirty="0"/>
              <a:t/>
            </a:r>
            <a:br>
              <a:rPr lang="ru-RU" dirty="0"/>
            </a:br>
            <a:r>
              <a:rPr lang="ru-RU" dirty="0" smtClean="0"/>
              <a:t>1</a:t>
            </a:r>
            <a:r>
              <a:rPr lang="ru-RU" dirty="0"/>
              <a:t>. </a:t>
            </a:r>
            <a:r>
              <a:rPr lang="ru-RU" dirty="0" smtClean="0"/>
              <a:t>Изучили </a:t>
            </a:r>
            <a:r>
              <a:rPr lang="ru-RU" dirty="0"/>
              <a:t>историю появления чая в Англии</a:t>
            </a:r>
            <a:br>
              <a:rPr lang="ru-RU" dirty="0"/>
            </a:br>
            <a:r>
              <a:rPr lang="ru-RU" dirty="0"/>
              <a:t>2. </a:t>
            </a:r>
            <a:r>
              <a:rPr lang="ru-RU" dirty="0" smtClean="0"/>
              <a:t>Ознакомились </a:t>
            </a:r>
            <a:r>
              <a:rPr lang="ru-RU" dirty="0"/>
              <a:t>с особенностями сервировки стола для чаепития</a:t>
            </a:r>
            <a:br>
              <a:rPr lang="ru-RU" dirty="0"/>
            </a:br>
            <a:r>
              <a:rPr lang="ru-RU" dirty="0"/>
              <a:t>3. </a:t>
            </a:r>
            <a:r>
              <a:rPr lang="ru-RU" dirty="0" smtClean="0"/>
              <a:t>Изучили </a:t>
            </a:r>
            <a:r>
              <a:rPr lang="ru-RU" dirty="0"/>
              <a:t>традиционные английские закуски к чаю</a:t>
            </a:r>
            <a:br>
              <a:rPr lang="ru-RU" dirty="0"/>
            </a:br>
            <a:r>
              <a:rPr lang="ru-RU" dirty="0"/>
              <a:t>4. </a:t>
            </a:r>
            <a:r>
              <a:rPr lang="ru-RU" dirty="0" smtClean="0"/>
              <a:t>Узнали </a:t>
            </a:r>
            <a:r>
              <a:rPr lang="ru-RU" dirty="0"/>
              <a:t>правила чайной английской церемонии</a:t>
            </a:r>
          </a:p>
        </p:txBody>
      </p:sp>
    </p:spTree>
    <p:extLst>
      <p:ext uri="{BB962C8B-B14F-4D97-AF65-F5344CB8AC3E}">
        <p14:creationId xmlns:p14="http://schemas.microsoft.com/office/powerpoint/2010/main" val="3334087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Grp="1" noChangeAspect="1"/>
          </p:cNvPicPr>
          <p:nvPr>
            <p:ph type="pic" idx="1"/>
          </p:nvPr>
        </p:nvPicPr>
        <p:blipFill>
          <a:blip r:embed="rId2">
            <a:extLst>
              <a:ext uri="{28A0092B-C50C-407E-A947-70E740481C1C}">
                <a14:useLocalDpi xmlns:a14="http://schemas.microsoft.com/office/drawing/2010/main" val="0"/>
              </a:ext>
            </a:extLst>
          </a:blip>
          <a:stretch>
            <a:fillRect/>
          </a:stretch>
        </p:blipFill>
        <p:spPr>
          <a:xfrm>
            <a:off x="423933" y="783771"/>
            <a:ext cx="6143501" cy="4607626"/>
          </a:xfrm>
        </p:spPr>
      </p:pic>
      <p:sp>
        <p:nvSpPr>
          <p:cNvPr id="4" name="Текст 3"/>
          <p:cNvSpPr>
            <a:spLocks noGrp="1"/>
          </p:cNvSpPr>
          <p:nvPr>
            <p:ph type="body" sz="half" idx="2"/>
          </p:nvPr>
        </p:nvSpPr>
        <p:spPr>
          <a:xfrm>
            <a:off x="6733310" y="451262"/>
            <a:ext cx="5106390" cy="6457467"/>
          </a:xfrm>
        </p:spPr>
        <p:txBody>
          <a:bodyPr>
            <a:normAutofit/>
          </a:bodyPr>
          <a:lstStyle/>
          <a:p>
            <a:pPr algn="just">
              <a:lnSpc>
                <a:spcPct val="150000"/>
              </a:lnSpc>
            </a:pPr>
            <a:r>
              <a:rPr lang="en-US" sz="2800" dirty="0"/>
              <a:t> </a:t>
            </a:r>
            <a:r>
              <a:rPr lang="en-US" sz="2800" dirty="0" smtClean="0"/>
              <a:t>      </a:t>
            </a:r>
            <a:r>
              <a:rPr lang="en-US" sz="6600" dirty="0"/>
              <a:t>Do you like tea as much as I do</a:t>
            </a:r>
            <a:r>
              <a:rPr lang="en-US" sz="6600" dirty="0" smtClean="0"/>
              <a:t>?</a:t>
            </a:r>
            <a:r>
              <a:rPr lang="ru-RU" sz="6600" dirty="0" smtClean="0"/>
              <a:t>))</a:t>
            </a:r>
            <a:endParaRPr lang="ru-RU" sz="6600" dirty="0"/>
          </a:p>
        </p:txBody>
      </p:sp>
    </p:spTree>
    <p:extLst>
      <p:ext uri="{BB962C8B-B14F-4D97-AF65-F5344CB8AC3E}">
        <p14:creationId xmlns:p14="http://schemas.microsoft.com/office/powerpoint/2010/main" val="300609809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6025165"/>
          </a:xfrm>
        </p:spPr>
        <p:txBody>
          <a:bodyPr anchor="t">
            <a:normAutofit fontScale="90000"/>
          </a:bodyPr>
          <a:lstStyle/>
          <a:p>
            <a:r>
              <a:rPr lang="ru-RU" b="1" u="sng" dirty="0" smtClean="0"/>
              <a:t>Цель проекта </a:t>
            </a:r>
            <a:r>
              <a:rPr lang="ru-RU" sz="4000" dirty="0" smtClean="0"/>
              <a:t>– познакомиться  с традициями и правилами чаепития в Англии.</a:t>
            </a:r>
            <a:br>
              <a:rPr lang="ru-RU" sz="4000" dirty="0" smtClean="0"/>
            </a:br>
            <a:r>
              <a:rPr lang="ru-RU" dirty="0" smtClean="0"/>
              <a:t/>
            </a:r>
            <a:br>
              <a:rPr lang="ru-RU" dirty="0" smtClean="0"/>
            </a:br>
            <a:r>
              <a:rPr lang="ru-RU" b="1" u="sng" dirty="0" smtClean="0"/>
              <a:t>Задачи:</a:t>
            </a:r>
            <a:r>
              <a:rPr lang="ru-RU" dirty="0" smtClean="0"/>
              <a:t/>
            </a:r>
            <a:br>
              <a:rPr lang="ru-RU" dirty="0" smtClean="0"/>
            </a:br>
            <a:r>
              <a:rPr lang="ru-RU" sz="4000" dirty="0" smtClean="0"/>
              <a:t>1. Изучить историю появления чая в Англии</a:t>
            </a:r>
            <a:br>
              <a:rPr lang="ru-RU" sz="4000" dirty="0" smtClean="0"/>
            </a:br>
            <a:r>
              <a:rPr lang="ru-RU" sz="4000" dirty="0" smtClean="0"/>
              <a:t>2. </a:t>
            </a:r>
            <a:r>
              <a:rPr lang="ru-RU" sz="4000" dirty="0"/>
              <a:t>Ознакомиться с особенностями сервировки стола </a:t>
            </a:r>
            <a:r>
              <a:rPr lang="ru-RU" sz="4000" dirty="0" smtClean="0"/>
              <a:t>для чаепития</a:t>
            </a:r>
            <a:br>
              <a:rPr lang="ru-RU" sz="4000" dirty="0" smtClean="0"/>
            </a:br>
            <a:r>
              <a:rPr lang="ru-RU" sz="4000" dirty="0" smtClean="0"/>
              <a:t>3. </a:t>
            </a:r>
            <a:r>
              <a:rPr lang="ru-RU" sz="4000" dirty="0"/>
              <a:t>Изучить традиционные английские закуски к чаю</a:t>
            </a:r>
            <a:r>
              <a:rPr lang="ru-RU" sz="4000" dirty="0" smtClean="0"/>
              <a:t/>
            </a:r>
            <a:br>
              <a:rPr lang="ru-RU" sz="4000" dirty="0" smtClean="0"/>
            </a:br>
            <a:r>
              <a:rPr lang="ru-RU" sz="4000" dirty="0" smtClean="0"/>
              <a:t>4. Узнать </a:t>
            </a:r>
            <a:r>
              <a:rPr lang="ru-RU" sz="4000" dirty="0"/>
              <a:t>правила чайной английской </a:t>
            </a:r>
            <a:r>
              <a:rPr lang="ru-RU" sz="4000" dirty="0" smtClean="0"/>
              <a:t>церемонии</a:t>
            </a:r>
            <a:endParaRPr lang="ru-RU" sz="4000" dirty="0"/>
          </a:p>
        </p:txBody>
      </p:sp>
    </p:spTree>
    <p:extLst>
      <p:ext uri="{BB962C8B-B14F-4D97-AF65-F5344CB8AC3E}">
        <p14:creationId xmlns:p14="http://schemas.microsoft.com/office/powerpoint/2010/main" val="168769818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187325"/>
            <a:ext cx="3932237" cy="1600200"/>
          </a:xfrm>
        </p:spPr>
        <p:txBody>
          <a:bodyPr>
            <a:normAutofit/>
          </a:bodyPr>
          <a:lstStyle/>
          <a:p>
            <a:r>
              <a:rPr lang="ru-RU" sz="4000" b="1" dirty="0" smtClean="0">
                <a:latin typeface="Arial Narrow" panose="020B0606020202030204" pitchFamily="34" charset="0"/>
              </a:rPr>
              <a:t>1. </a:t>
            </a:r>
            <a:r>
              <a:rPr lang="en-US" sz="4000" b="1" dirty="0" smtClean="0">
                <a:latin typeface="Arial Narrow" panose="020B0606020202030204" pitchFamily="34" charset="0"/>
              </a:rPr>
              <a:t>The </a:t>
            </a:r>
            <a:r>
              <a:rPr lang="en-US" sz="4000" b="1" dirty="0">
                <a:latin typeface="Arial Narrow" panose="020B0606020202030204" pitchFamily="34" charset="0"/>
              </a:rPr>
              <a:t>history of tea in England</a:t>
            </a:r>
            <a:endParaRPr lang="ru-RU" sz="4000" b="1" dirty="0">
              <a:latin typeface="Arial Narrow" panose="020B0606020202030204" pitchFamily="34" charset="0"/>
            </a:endParaRPr>
          </a:p>
        </p:txBody>
      </p:sp>
      <p:pic>
        <p:nvPicPr>
          <p:cNvPr id="5" name="Рисунок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7785" r="7785"/>
          <a:stretch>
            <a:fillRect/>
          </a:stretch>
        </p:blipFill>
        <p:spPr/>
      </p:pic>
      <p:sp>
        <p:nvSpPr>
          <p:cNvPr id="4" name="Текст 3"/>
          <p:cNvSpPr>
            <a:spLocks noGrp="1"/>
          </p:cNvSpPr>
          <p:nvPr>
            <p:ph type="body" sz="half" idx="2"/>
          </p:nvPr>
        </p:nvSpPr>
        <p:spPr>
          <a:xfrm>
            <a:off x="839788" y="1787526"/>
            <a:ext cx="4343400" cy="4708278"/>
          </a:xfrm>
        </p:spPr>
        <p:txBody>
          <a:bodyPr>
            <a:normAutofit fontScale="92500" lnSpcReduction="20000"/>
          </a:bodyPr>
          <a:lstStyle/>
          <a:p>
            <a:pPr algn="just">
              <a:lnSpc>
                <a:spcPct val="150000"/>
              </a:lnSpc>
            </a:pPr>
            <a:r>
              <a:rPr lang="en-US" dirty="0"/>
              <a:t> </a:t>
            </a:r>
            <a:r>
              <a:rPr lang="en-US" dirty="0" smtClean="0"/>
              <a:t>      </a:t>
            </a:r>
            <a:r>
              <a:rPr lang="en-US" sz="2400" dirty="0" smtClean="0"/>
              <a:t>The </a:t>
            </a:r>
            <a:r>
              <a:rPr lang="en-US" sz="2400" dirty="0"/>
              <a:t>most famous of the British traditions is tea </a:t>
            </a:r>
            <a:r>
              <a:rPr lang="en-US" sz="2400" dirty="0" smtClean="0"/>
              <a:t>drinking. Tea </a:t>
            </a:r>
            <a:r>
              <a:rPr lang="en-US" sz="2400" dirty="0"/>
              <a:t>was introduced to England in the middle of the 17th </a:t>
            </a:r>
            <a:r>
              <a:rPr lang="en-US" sz="2400" dirty="0" smtClean="0"/>
              <a:t>century from Asia.</a:t>
            </a:r>
          </a:p>
          <a:p>
            <a:pPr algn="just">
              <a:lnSpc>
                <a:spcPct val="150000"/>
              </a:lnSpc>
            </a:pPr>
            <a:r>
              <a:rPr lang="en-US" sz="2400" dirty="0"/>
              <a:t> </a:t>
            </a:r>
            <a:r>
              <a:rPr lang="en-US" sz="2400" dirty="0" smtClean="0"/>
              <a:t>      </a:t>
            </a:r>
            <a:r>
              <a:rPr lang="en-US" sz="2400" dirty="0"/>
              <a:t>At first, it was a very expensive drink and was even used as medicine</a:t>
            </a:r>
            <a:r>
              <a:rPr lang="en-US" sz="2400" dirty="0" smtClean="0"/>
              <a:t>.</a:t>
            </a:r>
            <a:r>
              <a:rPr lang="ru-RU" sz="2400" dirty="0" smtClean="0"/>
              <a:t> </a:t>
            </a:r>
            <a:r>
              <a:rPr lang="en-US" sz="2400" dirty="0"/>
              <a:t>At the beginning of the 19th century, Anne, the 7th Duchess of Bedford, started the custom of evening tea </a:t>
            </a:r>
            <a:r>
              <a:rPr lang="en-US" sz="2400" dirty="0" smtClean="0"/>
              <a:t>drinking</a:t>
            </a:r>
            <a:r>
              <a:rPr lang="ru-RU" sz="2400" dirty="0" smtClean="0"/>
              <a:t> – </a:t>
            </a:r>
            <a:r>
              <a:rPr lang="en-US" sz="2400" dirty="0" err="1" smtClean="0"/>
              <a:t>five`o`clock</a:t>
            </a:r>
            <a:r>
              <a:rPr lang="en-US" sz="2400" dirty="0" smtClean="0"/>
              <a:t>.</a:t>
            </a:r>
            <a:r>
              <a:rPr lang="ru-RU" sz="2400" dirty="0" smtClean="0"/>
              <a:t> </a:t>
            </a:r>
            <a:endParaRPr lang="ru-RU" sz="2400" dirty="0"/>
          </a:p>
        </p:txBody>
      </p:sp>
    </p:spTree>
    <p:extLst>
      <p:ext uri="{BB962C8B-B14F-4D97-AF65-F5344CB8AC3E}">
        <p14:creationId xmlns:p14="http://schemas.microsoft.com/office/powerpoint/2010/main" val="314183768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Grp="1" noChangeAspect="1"/>
          </p:cNvPicPr>
          <p:nvPr>
            <p:ph type="pic" idx="1"/>
          </p:nvPr>
        </p:nvPicPr>
        <p:blipFill>
          <a:blip r:embed="rId2">
            <a:extLst>
              <a:ext uri="{28A0092B-C50C-407E-A947-70E740481C1C}">
                <a14:useLocalDpi xmlns:a14="http://schemas.microsoft.com/office/drawing/2010/main" val="0"/>
              </a:ext>
            </a:extLst>
          </a:blip>
          <a:stretch>
            <a:fillRect/>
          </a:stretch>
        </p:blipFill>
        <p:spPr>
          <a:xfrm>
            <a:off x="179911" y="1382620"/>
            <a:ext cx="6980909" cy="4601053"/>
          </a:xfrm>
        </p:spPr>
      </p:pic>
      <p:sp>
        <p:nvSpPr>
          <p:cNvPr id="4" name="Текст 3"/>
          <p:cNvSpPr>
            <a:spLocks noGrp="1"/>
          </p:cNvSpPr>
          <p:nvPr>
            <p:ph type="body" sz="half" idx="2"/>
          </p:nvPr>
        </p:nvSpPr>
        <p:spPr>
          <a:xfrm>
            <a:off x="7160820" y="1029193"/>
            <a:ext cx="4298867" cy="5553715"/>
          </a:xfrm>
        </p:spPr>
        <p:txBody>
          <a:bodyPr>
            <a:normAutofit/>
          </a:bodyPr>
          <a:lstStyle/>
          <a:p>
            <a:pPr algn="just">
              <a:lnSpc>
                <a:spcPct val="150000"/>
              </a:lnSpc>
            </a:pPr>
            <a:r>
              <a:rPr lang="en-US" sz="2400" dirty="0"/>
              <a:t> </a:t>
            </a:r>
            <a:r>
              <a:rPr lang="en-US" sz="2400" dirty="0" smtClean="0"/>
              <a:t>      </a:t>
            </a:r>
            <a:r>
              <a:rPr lang="en-US" sz="2400" dirty="0"/>
              <a:t>Since then, the British drink tea at least three times a day: breakfast, at one o'clock in the afternoon and at </a:t>
            </a:r>
            <a:r>
              <a:rPr lang="en-US" sz="2400" dirty="0" smtClean="0"/>
              <a:t>five o'clock </a:t>
            </a:r>
            <a:r>
              <a:rPr lang="en-US" sz="2400" dirty="0"/>
              <a:t>in the evening. And usually 6-7 </a:t>
            </a:r>
            <a:r>
              <a:rPr lang="en-US" sz="2400" dirty="0" smtClean="0"/>
              <a:t>times.</a:t>
            </a:r>
            <a:endParaRPr lang="ru-RU" sz="2400" dirty="0" smtClean="0"/>
          </a:p>
          <a:p>
            <a:pPr algn="just">
              <a:lnSpc>
                <a:spcPct val="150000"/>
              </a:lnSpc>
            </a:pPr>
            <a:r>
              <a:rPr lang="en-US" sz="2400" dirty="0"/>
              <a:t>Every British citizen drinks an average of 2.5 </a:t>
            </a:r>
            <a:r>
              <a:rPr lang="en-US" sz="2400" dirty="0" err="1" smtClean="0"/>
              <a:t>kilogramms</a:t>
            </a:r>
            <a:r>
              <a:rPr lang="en-US" sz="2400" dirty="0" smtClean="0"/>
              <a:t> </a:t>
            </a:r>
            <a:r>
              <a:rPr lang="en-US" sz="2400" dirty="0"/>
              <a:t>of tea per year.</a:t>
            </a:r>
            <a:endParaRPr lang="ru-RU" sz="2400" dirty="0"/>
          </a:p>
        </p:txBody>
      </p:sp>
    </p:spTree>
    <p:extLst>
      <p:ext uri="{BB962C8B-B14F-4D97-AF65-F5344CB8AC3E}">
        <p14:creationId xmlns:p14="http://schemas.microsoft.com/office/powerpoint/2010/main" val="230485026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Grp="1" noChangeAspect="1"/>
          </p:cNvPicPr>
          <p:nvPr>
            <p:ph type="pic" idx="1"/>
          </p:nvPr>
        </p:nvPicPr>
        <p:blipFill>
          <a:blip r:embed="rId2">
            <a:extLst>
              <a:ext uri="{28A0092B-C50C-407E-A947-70E740481C1C}">
                <a14:useLocalDpi xmlns:a14="http://schemas.microsoft.com/office/drawing/2010/main" val="0"/>
              </a:ext>
            </a:extLst>
          </a:blip>
          <a:stretch>
            <a:fillRect/>
          </a:stretch>
        </p:blipFill>
        <p:spPr>
          <a:xfrm>
            <a:off x="168748" y="472829"/>
            <a:ext cx="6898130" cy="4601053"/>
          </a:xfrm>
        </p:spPr>
      </p:pic>
      <p:sp>
        <p:nvSpPr>
          <p:cNvPr id="4" name="Текст 3"/>
          <p:cNvSpPr>
            <a:spLocks noGrp="1"/>
          </p:cNvSpPr>
          <p:nvPr>
            <p:ph type="body" sz="half" idx="2"/>
          </p:nvPr>
        </p:nvSpPr>
        <p:spPr>
          <a:xfrm>
            <a:off x="7167111" y="273132"/>
            <a:ext cx="4793277" cy="2588821"/>
          </a:xfrm>
        </p:spPr>
        <p:txBody>
          <a:bodyPr>
            <a:noAutofit/>
          </a:bodyPr>
          <a:lstStyle/>
          <a:p>
            <a:pPr algn="just">
              <a:lnSpc>
                <a:spcPct val="150000"/>
              </a:lnSpc>
            </a:pPr>
            <a:r>
              <a:rPr lang="en-US" sz="2400" dirty="0"/>
              <a:t> </a:t>
            </a:r>
            <a:r>
              <a:rPr lang="en-US" sz="2400" dirty="0" smtClean="0"/>
              <a:t>      </a:t>
            </a:r>
            <a:r>
              <a:rPr lang="en-US" sz="2400" b="1" i="1" dirty="0">
                <a:latin typeface="+mj-lt"/>
              </a:rPr>
              <a:t>«It’s easier to imagine Britain without the Queen than without tea»</a:t>
            </a:r>
            <a:r>
              <a:rPr lang="en-US" sz="2400" dirty="0">
                <a:latin typeface="+mj-lt"/>
              </a:rPr>
              <a:t> </a:t>
            </a:r>
            <a:r>
              <a:rPr lang="ru-RU" sz="2400" dirty="0" smtClean="0">
                <a:latin typeface="+mj-lt"/>
              </a:rPr>
              <a:t>- </a:t>
            </a:r>
            <a:r>
              <a:rPr lang="en-US" sz="2400" dirty="0"/>
              <a:t>The British joked about their previous Queen </a:t>
            </a:r>
            <a:r>
              <a:rPr lang="en-US" sz="2400" dirty="0" smtClean="0"/>
              <a:t>Elizabeth</a:t>
            </a:r>
            <a:r>
              <a:rPr lang="ru-RU" sz="2400" dirty="0" smtClean="0"/>
              <a:t> </a:t>
            </a:r>
            <a:r>
              <a:rPr lang="en-US" sz="2400" dirty="0" smtClean="0"/>
              <a:t>II</a:t>
            </a:r>
            <a:endParaRPr lang="ru-RU" sz="2400" dirty="0">
              <a:latin typeface="+mj-lt"/>
            </a:endParaRPr>
          </a:p>
        </p:txBody>
      </p:sp>
      <p:pic>
        <p:nvPicPr>
          <p:cNvPr id="2" name="Рисунок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67111" y="3040084"/>
            <a:ext cx="4793277" cy="2943590"/>
          </a:xfrm>
          <a:prstGeom prst="rect">
            <a:avLst/>
          </a:prstGeom>
        </p:spPr>
      </p:pic>
      <p:sp>
        <p:nvSpPr>
          <p:cNvPr id="3" name="Прямоугольник 2"/>
          <p:cNvSpPr/>
          <p:nvPr/>
        </p:nvSpPr>
        <p:spPr>
          <a:xfrm>
            <a:off x="283779" y="5226544"/>
            <a:ext cx="5707117" cy="757130"/>
          </a:xfrm>
          <a:prstGeom prst="rect">
            <a:avLst/>
          </a:prstGeom>
        </p:spPr>
        <p:txBody>
          <a:bodyPr wrap="square">
            <a:spAutoFit/>
          </a:bodyPr>
          <a:lstStyle/>
          <a:p>
            <a:pPr lvl="0" algn="just">
              <a:lnSpc>
                <a:spcPct val="90000"/>
              </a:lnSpc>
              <a:spcBef>
                <a:spcPts val="1000"/>
              </a:spcBef>
            </a:pPr>
            <a:r>
              <a:rPr lang="en-US" sz="2400" dirty="0"/>
              <a:t>D</a:t>
            </a:r>
            <a:r>
              <a:rPr lang="en-US" sz="2400" dirty="0" smtClean="0"/>
              <a:t>espite </a:t>
            </a:r>
            <a:r>
              <a:rPr lang="en-US" sz="2400" dirty="0"/>
              <a:t>the celebrity of tea in England, it is not grown there.</a:t>
            </a:r>
            <a:endParaRPr lang="ru-RU" sz="2400" dirty="0">
              <a:solidFill>
                <a:prstClr val="black"/>
              </a:solidFill>
            </a:endParaRPr>
          </a:p>
        </p:txBody>
      </p:sp>
    </p:spTree>
    <p:extLst>
      <p:ext uri="{BB962C8B-B14F-4D97-AF65-F5344CB8AC3E}">
        <p14:creationId xmlns:p14="http://schemas.microsoft.com/office/powerpoint/2010/main" val="337747320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Grp="1" noChangeAspect="1"/>
          </p:cNvPicPr>
          <p:nvPr>
            <p:ph type="pic" idx="1"/>
          </p:nvPr>
        </p:nvPicPr>
        <p:blipFill>
          <a:blip r:embed="rId2">
            <a:extLst>
              <a:ext uri="{28A0092B-C50C-407E-A947-70E740481C1C}">
                <a14:useLocalDpi xmlns:a14="http://schemas.microsoft.com/office/drawing/2010/main" val="0"/>
              </a:ext>
            </a:extLst>
          </a:blip>
          <a:stretch>
            <a:fillRect/>
          </a:stretch>
        </p:blipFill>
        <p:spPr>
          <a:xfrm>
            <a:off x="4787831" y="1785939"/>
            <a:ext cx="7177975" cy="4037610"/>
          </a:xfrm>
        </p:spPr>
      </p:pic>
      <p:sp>
        <p:nvSpPr>
          <p:cNvPr id="4" name="Текст 3"/>
          <p:cNvSpPr>
            <a:spLocks noGrp="1"/>
          </p:cNvSpPr>
          <p:nvPr>
            <p:ph type="body" sz="half" idx="2"/>
          </p:nvPr>
        </p:nvSpPr>
        <p:spPr>
          <a:xfrm>
            <a:off x="314451" y="547491"/>
            <a:ext cx="4399807" cy="5829558"/>
          </a:xfrm>
        </p:spPr>
        <p:txBody>
          <a:bodyPr>
            <a:normAutofit fontScale="92500" lnSpcReduction="20000"/>
          </a:bodyPr>
          <a:lstStyle/>
          <a:p>
            <a:pPr algn="just">
              <a:lnSpc>
                <a:spcPct val="150000"/>
              </a:lnSpc>
            </a:pPr>
            <a:r>
              <a:rPr lang="en-US" sz="2400" dirty="0"/>
              <a:t> </a:t>
            </a:r>
            <a:r>
              <a:rPr lang="en-US" sz="2400" dirty="0" smtClean="0"/>
              <a:t>      </a:t>
            </a:r>
            <a:r>
              <a:rPr lang="ru-RU" sz="4000" b="1" dirty="0">
                <a:latin typeface="Arial Narrow" panose="020B0606020202030204" pitchFamily="34" charset="0"/>
                <a:ea typeface="+mj-ea"/>
                <a:cs typeface="+mj-cs"/>
              </a:rPr>
              <a:t>2. </a:t>
            </a:r>
            <a:r>
              <a:rPr lang="en-US" sz="4000" b="1" dirty="0">
                <a:latin typeface="Arial Narrow" panose="020B0606020202030204" pitchFamily="34" charset="0"/>
                <a:ea typeface="+mj-ea"/>
                <a:cs typeface="+mj-cs"/>
              </a:rPr>
              <a:t>Features of </a:t>
            </a:r>
            <a:r>
              <a:rPr lang="en-US" sz="4000" b="1" dirty="0">
                <a:latin typeface="Arial Narrow" panose="020B0606020202030204" pitchFamily="34" charset="0"/>
                <a:ea typeface="+mj-ea"/>
                <a:cs typeface="+mj-cs"/>
              </a:rPr>
              <a:t>table setting for English tea </a:t>
            </a:r>
            <a:r>
              <a:rPr lang="en-US" sz="4000" b="1" dirty="0" smtClean="0">
                <a:latin typeface="Arial Narrow" panose="020B0606020202030204" pitchFamily="34" charset="0"/>
                <a:ea typeface="+mj-ea"/>
                <a:cs typeface="+mj-cs"/>
              </a:rPr>
              <a:t>drinking</a:t>
            </a:r>
            <a:r>
              <a:rPr lang="ru-RU" sz="4000" b="1" dirty="0" smtClean="0">
                <a:latin typeface="Arial Narrow" panose="020B0606020202030204" pitchFamily="34" charset="0"/>
                <a:ea typeface="+mj-ea"/>
                <a:cs typeface="+mj-cs"/>
              </a:rPr>
              <a:t>.</a:t>
            </a:r>
            <a:endParaRPr lang="ru-RU" sz="4000" b="1" dirty="0">
              <a:latin typeface="Arial Narrow" panose="020B0606020202030204" pitchFamily="34" charset="0"/>
              <a:ea typeface="+mj-ea"/>
              <a:cs typeface="+mj-cs"/>
            </a:endParaRPr>
          </a:p>
          <a:p>
            <a:pPr algn="just">
              <a:lnSpc>
                <a:spcPct val="150000"/>
              </a:lnSpc>
            </a:pPr>
            <a:r>
              <a:rPr lang="ru-RU" sz="2400" dirty="0" smtClean="0"/>
              <a:t>     </a:t>
            </a:r>
            <a:r>
              <a:rPr lang="en-US" sz="2400" dirty="0" smtClean="0"/>
              <a:t>An </a:t>
            </a:r>
            <a:r>
              <a:rPr lang="en-US" sz="2400" dirty="0"/>
              <a:t>English traditional tea party requires a table, a set, tea, and snacks. The table is covered with a tablecloth. There must be a small vase of fresh flowers on the table. Paper napkins to match the tablecloth. </a:t>
            </a:r>
            <a:endParaRPr lang="ru-RU" sz="2400" dirty="0"/>
          </a:p>
        </p:txBody>
      </p:sp>
    </p:spTree>
    <p:extLst>
      <p:ext uri="{BB962C8B-B14F-4D97-AF65-F5344CB8AC3E}">
        <p14:creationId xmlns:p14="http://schemas.microsoft.com/office/powerpoint/2010/main" val="75178641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Grp="1" noChangeAspect="1"/>
          </p:cNvPicPr>
          <p:nvPr>
            <p:ph type="pic" idx="1"/>
          </p:nvPr>
        </p:nvPicPr>
        <p:blipFill>
          <a:blip r:embed="rId2">
            <a:extLst>
              <a:ext uri="{28A0092B-C50C-407E-A947-70E740481C1C}">
                <a14:useLocalDpi xmlns:a14="http://schemas.microsoft.com/office/drawing/2010/main" val="0"/>
              </a:ext>
            </a:extLst>
          </a:blip>
          <a:stretch>
            <a:fillRect/>
          </a:stretch>
        </p:blipFill>
        <p:spPr>
          <a:xfrm>
            <a:off x="438481" y="451262"/>
            <a:ext cx="5854535" cy="5854535"/>
          </a:xfrm>
        </p:spPr>
      </p:pic>
      <p:sp>
        <p:nvSpPr>
          <p:cNvPr id="4" name="Текст 3"/>
          <p:cNvSpPr>
            <a:spLocks noGrp="1"/>
          </p:cNvSpPr>
          <p:nvPr>
            <p:ph type="body" sz="half" idx="2"/>
          </p:nvPr>
        </p:nvSpPr>
        <p:spPr>
          <a:xfrm>
            <a:off x="6733310" y="451262"/>
            <a:ext cx="5106390" cy="6457467"/>
          </a:xfrm>
        </p:spPr>
        <p:txBody>
          <a:bodyPr>
            <a:normAutofit/>
          </a:bodyPr>
          <a:lstStyle/>
          <a:p>
            <a:pPr algn="just">
              <a:lnSpc>
                <a:spcPct val="150000"/>
              </a:lnSpc>
            </a:pPr>
            <a:r>
              <a:rPr lang="en-US" sz="2400" dirty="0"/>
              <a:t> </a:t>
            </a:r>
            <a:r>
              <a:rPr lang="en-US" sz="2400" dirty="0" smtClean="0"/>
              <a:t>      The tableware set includes a teacup with a saucer, a dessert plate, a teaspoon, a fork and a knife for each </a:t>
            </a:r>
            <a:r>
              <a:rPr lang="en-US" sz="2400" dirty="0" smtClean="0"/>
              <a:t>person</a:t>
            </a:r>
            <a:r>
              <a:rPr lang="en-US" sz="2400" dirty="0" smtClean="0"/>
              <a:t>, </a:t>
            </a:r>
            <a:r>
              <a:rPr lang="en-US" sz="2400" dirty="0" smtClean="0"/>
              <a:t>as well as a teapot, a jug of boiling water, milk, a strainer on a stand, and a sugar bowl with refined sugar. The dishes should be of the same type, from the same set. You also need a fabric cover for the kettle.</a:t>
            </a:r>
            <a:endParaRPr lang="ru-RU" sz="3600" dirty="0"/>
          </a:p>
        </p:txBody>
      </p:sp>
    </p:spTree>
    <p:extLst>
      <p:ext uri="{BB962C8B-B14F-4D97-AF65-F5344CB8AC3E}">
        <p14:creationId xmlns:p14="http://schemas.microsoft.com/office/powerpoint/2010/main" val="3225407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Grp="1" noChangeAspect="1"/>
          </p:cNvPicPr>
          <p:nvPr>
            <p:ph type="pic" idx="1"/>
          </p:nvPr>
        </p:nvPicPr>
        <p:blipFill>
          <a:blip r:embed="rId2" cstate="print">
            <a:extLst>
              <a:ext uri="{28A0092B-C50C-407E-A947-70E740481C1C}">
                <a14:useLocalDpi xmlns:a14="http://schemas.microsoft.com/office/drawing/2010/main" val="0"/>
              </a:ext>
            </a:extLst>
          </a:blip>
          <a:stretch>
            <a:fillRect/>
          </a:stretch>
        </p:blipFill>
        <p:spPr>
          <a:xfrm>
            <a:off x="75658" y="1383709"/>
            <a:ext cx="6657652" cy="4185818"/>
          </a:xfrm>
        </p:spPr>
      </p:pic>
      <p:sp>
        <p:nvSpPr>
          <p:cNvPr id="4" name="Текст 3"/>
          <p:cNvSpPr>
            <a:spLocks noGrp="1"/>
          </p:cNvSpPr>
          <p:nvPr>
            <p:ph type="body" sz="half" idx="2"/>
          </p:nvPr>
        </p:nvSpPr>
        <p:spPr>
          <a:xfrm>
            <a:off x="6733310" y="247884"/>
            <a:ext cx="5106390" cy="6457467"/>
          </a:xfrm>
        </p:spPr>
        <p:txBody>
          <a:bodyPr>
            <a:normAutofit lnSpcReduction="10000"/>
          </a:bodyPr>
          <a:lstStyle/>
          <a:p>
            <a:pPr algn="just">
              <a:lnSpc>
                <a:spcPct val="150000"/>
              </a:lnSpc>
            </a:pPr>
            <a:r>
              <a:rPr lang="en-US" sz="2800" dirty="0"/>
              <a:t> </a:t>
            </a:r>
            <a:r>
              <a:rPr lang="en-US" sz="2800" dirty="0" smtClean="0"/>
              <a:t>      </a:t>
            </a:r>
            <a:r>
              <a:rPr lang="ru-RU" sz="3700" b="1" dirty="0">
                <a:latin typeface="Arial Narrow" panose="020B0606020202030204" pitchFamily="34" charset="0"/>
                <a:ea typeface="+mj-ea"/>
                <a:cs typeface="+mj-cs"/>
              </a:rPr>
              <a:t>3. </a:t>
            </a:r>
            <a:r>
              <a:rPr lang="en-US" sz="3700" b="1" dirty="0" smtClean="0">
                <a:latin typeface="Arial Narrow" panose="020B0606020202030204" pitchFamily="34" charset="0"/>
                <a:ea typeface="+mj-ea"/>
                <a:cs typeface="+mj-cs"/>
              </a:rPr>
              <a:t>Traditional English </a:t>
            </a:r>
            <a:r>
              <a:rPr lang="en-US" sz="3700" b="1" dirty="0">
                <a:latin typeface="Arial Narrow" panose="020B0606020202030204" pitchFamily="34" charset="0"/>
                <a:ea typeface="+mj-ea"/>
                <a:cs typeface="+mj-cs"/>
              </a:rPr>
              <a:t>tea </a:t>
            </a:r>
            <a:r>
              <a:rPr lang="en-US" sz="3700" b="1" dirty="0" smtClean="0">
                <a:latin typeface="Arial Narrow" panose="020B0606020202030204" pitchFamily="34" charset="0"/>
                <a:ea typeface="+mj-ea"/>
                <a:cs typeface="+mj-cs"/>
              </a:rPr>
              <a:t>snacks. </a:t>
            </a:r>
          </a:p>
          <a:p>
            <a:pPr algn="just">
              <a:lnSpc>
                <a:spcPct val="150000"/>
              </a:lnSpc>
            </a:pPr>
            <a:r>
              <a:rPr lang="en-US" sz="3700" b="1" dirty="0">
                <a:latin typeface="Arial Narrow" panose="020B0606020202030204" pitchFamily="34" charset="0"/>
                <a:ea typeface="+mj-ea"/>
                <a:cs typeface="+mj-cs"/>
              </a:rPr>
              <a:t> </a:t>
            </a:r>
            <a:r>
              <a:rPr lang="en-US" sz="3700" b="1" dirty="0" smtClean="0">
                <a:latin typeface="Arial Narrow" panose="020B0606020202030204" pitchFamily="34" charset="0"/>
                <a:ea typeface="+mj-ea"/>
                <a:cs typeface="+mj-cs"/>
              </a:rPr>
              <a:t>     </a:t>
            </a:r>
            <a:r>
              <a:rPr lang="en-US" sz="2800" dirty="0" smtClean="0"/>
              <a:t>English </a:t>
            </a:r>
            <a:r>
              <a:rPr lang="en-US" sz="2800" dirty="0"/>
              <a:t>tea snacks are traditional English pastries, such as ginger cakes, buns with raisins, waffles, </a:t>
            </a:r>
            <a:r>
              <a:rPr lang="en-US" sz="2800" dirty="0" smtClean="0"/>
              <a:t>s</a:t>
            </a:r>
            <a:r>
              <a:rPr lang="en-US" sz="2800" dirty="0" smtClean="0"/>
              <a:t>cones, as </a:t>
            </a:r>
            <a:r>
              <a:rPr lang="en-US" sz="2800" dirty="0"/>
              <a:t>well as various creams, jams, plain and salted butter — anything that can be put or spread on pastries.</a:t>
            </a:r>
            <a:endParaRPr lang="ru-RU" sz="2800" dirty="0"/>
          </a:p>
        </p:txBody>
      </p:sp>
    </p:spTree>
    <p:extLst>
      <p:ext uri="{BB962C8B-B14F-4D97-AF65-F5344CB8AC3E}">
        <p14:creationId xmlns:p14="http://schemas.microsoft.com/office/powerpoint/2010/main" val="111488282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Grp="1" noChangeAspect="1"/>
          </p:cNvPicPr>
          <p:nvPr>
            <p:ph type="pic" idx="1"/>
          </p:nvPr>
        </p:nvPicPr>
        <p:blipFill>
          <a:blip r:embed="rId2">
            <a:extLst>
              <a:ext uri="{28A0092B-C50C-407E-A947-70E740481C1C}">
                <a14:useLocalDpi xmlns:a14="http://schemas.microsoft.com/office/drawing/2010/main" val="0"/>
              </a:ext>
            </a:extLst>
          </a:blip>
          <a:stretch>
            <a:fillRect/>
          </a:stretch>
        </p:blipFill>
        <p:spPr>
          <a:xfrm>
            <a:off x="4572000" y="1015573"/>
            <a:ext cx="7294332" cy="4732083"/>
          </a:xfrm>
        </p:spPr>
      </p:pic>
      <p:sp>
        <p:nvSpPr>
          <p:cNvPr id="4" name="Текст 3"/>
          <p:cNvSpPr>
            <a:spLocks noGrp="1"/>
          </p:cNvSpPr>
          <p:nvPr>
            <p:ph type="body" sz="half" idx="2"/>
          </p:nvPr>
        </p:nvSpPr>
        <p:spPr>
          <a:xfrm>
            <a:off x="154379" y="439387"/>
            <a:ext cx="4417621" cy="6065581"/>
          </a:xfrm>
        </p:spPr>
        <p:txBody>
          <a:bodyPr>
            <a:normAutofit/>
          </a:bodyPr>
          <a:lstStyle/>
          <a:p>
            <a:pPr algn="just">
              <a:lnSpc>
                <a:spcPct val="150000"/>
              </a:lnSpc>
            </a:pPr>
            <a:r>
              <a:rPr lang="en-US" sz="2800" dirty="0"/>
              <a:t> </a:t>
            </a:r>
            <a:r>
              <a:rPr lang="en-US" sz="2800" dirty="0" smtClean="0"/>
              <a:t>      </a:t>
            </a:r>
            <a:r>
              <a:rPr lang="en-US" sz="2400" dirty="0"/>
              <a:t>Tea brewing procedure: pour as many spoons of tea into the teapot as there are mugs on the table. The tea is brewed for 5 minutes, while milk or cream is poured into the cups. Then tea is added, the color and taste of which become incredible. The main thing is that English tea is not brewed twice!</a:t>
            </a:r>
            <a:endParaRPr lang="ru-RU" sz="2400" dirty="0"/>
          </a:p>
        </p:txBody>
      </p:sp>
    </p:spTree>
    <p:extLst>
      <p:ext uri="{BB962C8B-B14F-4D97-AF65-F5344CB8AC3E}">
        <p14:creationId xmlns:p14="http://schemas.microsoft.com/office/powerpoint/2010/main" val="408631041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TotalTime>
  <Words>665</Words>
  <Application>Microsoft Office PowerPoint</Application>
  <PresentationFormat>Широкоэкранный</PresentationFormat>
  <Paragraphs>61</Paragraphs>
  <Slides>13</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13</vt:i4>
      </vt:variant>
    </vt:vector>
  </HeadingPairs>
  <TitlesOfParts>
    <vt:vector size="18" baseType="lpstr">
      <vt:lpstr>Arial</vt:lpstr>
      <vt:lpstr>Arial Narrow</vt:lpstr>
      <vt:lpstr>Calibri</vt:lpstr>
      <vt:lpstr>Calibri Light</vt:lpstr>
      <vt:lpstr>Тема Office</vt:lpstr>
      <vt:lpstr>Tea traditions of England</vt:lpstr>
      <vt:lpstr>Цель проекта – познакомиться  с традициями и правилами чаепития в Англии.  Задачи: 1. Изучить историю появления чая в Англии 2. Ознакомиться с особенностями сервировки стола для чаепития 3. Изучить традиционные английские закуски к чаю 4. Узнать правила чайной английской церемонии</vt:lpstr>
      <vt:lpstr>1. The history of tea in England</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Etiquette of the English tea party:</vt:lpstr>
      <vt:lpstr>Презентация PowerPoint</vt:lpstr>
      <vt:lpstr>Вывод</vt:lpstr>
      <vt:lpstr>Презентация PowerPoint</vt:lpstr>
    </vt:vector>
  </TitlesOfParts>
  <Company>SPecialiST RePack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Tea traditions of England</dc:title>
  <dc:creator>Серго</dc:creator>
  <cp:lastModifiedBy>Серго</cp:lastModifiedBy>
  <cp:revision>27</cp:revision>
  <dcterms:created xsi:type="dcterms:W3CDTF">2025-03-28T17:04:53Z</dcterms:created>
  <dcterms:modified xsi:type="dcterms:W3CDTF">2025-03-30T13:28:46Z</dcterms:modified>
</cp:coreProperties>
</file>