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7" r:id="rId5"/>
    <p:sldId id="265" r:id="rId6"/>
    <p:sldId id="266" r:id="rId7"/>
    <p:sldId id="284" r:id="rId8"/>
    <p:sldId id="28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158D"/>
    <a:srgbClr val="FFFF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720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BBEB-1E3D-4E41-8027-20AE59E421A1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5411E-DFDA-4F93-9225-75630A974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BBEB-1E3D-4E41-8027-20AE59E421A1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5411E-DFDA-4F93-9225-75630A974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BBEB-1E3D-4E41-8027-20AE59E421A1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5411E-DFDA-4F93-9225-75630A974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BBEB-1E3D-4E41-8027-20AE59E421A1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5411E-DFDA-4F93-9225-75630A974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BBEB-1E3D-4E41-8027-20AE59E421A1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5411E-DFDA-4F93-9225-75630A974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BBEB-1E3D-4E41-8027-20AE59E421A1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5411E-DFDA-4F93-9225-75630A974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BBEB-1E3D-4E41-8027-20AE59E421A1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5411E-DFDA-4F93-9225-75630A974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BBEB-1E3D-4E41-8027-20AE59E421A1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5411E-DFDA-4F93-9225-75630A974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BBEB-1E3D-4E41-8027-20AE59E421A1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5411E-DFDA-4F93-9225-75630A974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BBEB-1E3D-4E41-8027-20AE59E421A1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5411E-DFDA-4F93-9225-75630A974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BBEB-1E3D-4E41-8027-20AE59E421A1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5411E-DFDA-4F93-9225-75630A974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4000">
              <a:schemeClr val="bg2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CBBEB-1E3D-4E41-8027-20AE59E421A1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5411E-DFDA-4F93-9225-75630A974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vk.com/video506680353_45623901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764704"/>
            <a:ext cx="7451712" cy="2880320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i="1" dirty="0" smtClean="0"/>
              <a:t/>
            </a:r>
            <a:br>
              <a:rPr lang="ru-RU" sz="2200" i="1" dirty="0" smtClean="0"/>
            </a:br>
            <a:r>
              <a:rPr lang="ru-RU" sz="2200" i="1" dirty="0"/>
              <a:t/>
            </a:r>
            <a:br>
              <a:rPr lang="ru-RU" sz="2200" i="1" dirty="0"/>
            </a:br>
            <a:r>
              <a:rPr lang="ru-RU" sz="2200" i="1" dirty="0" smtClean="0"/>
              <a:t/>
            </a:r>
            <a:br>
              <a:rPr lang="ru-RU" sz="2200" i="1" dirty="0" smtClean="0"/>
            </a:br>
            <a:r>
              <a:rPr lang="ru-RU" sz="3100" b="1" i="1" dirty="0" smtClean="0">
                <a:solidFill>
                  <a:srgbClr val="FF0000"/>
                </a:solidFill>
                <a:latin typeface="Bookman Old Style" pitchFamily="18" charset="0"/>
              </a:rPr>
              <a:t>О</a:t>
            </a:r>
            <a:r>
              <a:rPr lang="ru-RU" sz="3100" b="1" i="1" dirty="0">
                <a:solidFill>
                  <a:srgbClr val="FF0000"/>
                </a:solidFill>
                <a:latin typeface="Bookman Old Style" pitchFamily="18" charset="0"/>
              </a:rPr>
              <a:t>,  математика,</a:t>
            </a:r>
            <a:br>
              <a:rPr lang="ru-RU" sz="3100" b="1" i="1" dirty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1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3100" b="1" i="1" dirty="0" smtClean="0">
                <a:solidFill>
                  <a:srgbClr val="FF0000"/>
                </a:solidFill>
                <a:latin typeface="Bookman Old Style" pitchFamily="18" charset="0"/>
              </a:rPr>
              <a:t>    гимнастика </a:t>
            </a:r>
            <a:r>
              <a:rPr lang="ru-RU" sz="3100" b="1" i="1" dirty="0">
                <a:solidFill>
                  <a:srgbClr val="FF0000"/>
                </a:solidFill>
                <a:latin typeface="Bookman Old Style" pitchFamily="18" charset="0"/>
              </a:rPr>
              <a:t>ума!!!</a:t>
            </a:r>
            <a:br>
              <a:rPr lang="ru-RU" sz="3100" b="1" i="1" dirty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100" b="1" i="1" dirty="0">
                <a:solidFill>
                  <a:srgbClr val="FF0000"/>
                </a:solidFill>
                <a:latin typeface="Bookman Old Style" pitchFamily="18" charset="0"/>
              </a:rPr>
              <a:t>Даруй нам счастье </a:t>
            </a:r>
            <a:br>
              <a:rPr lang="ru-RU" sz="3100" b="1" i="1" dirty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Bookman Old Style" pitchFamily="18" charset="0"/>
              </a:rPr>
              <a:t>      находить </a:t>
            </a:r>
            <a:r>
              <a:rPr lang="ru-RU" sz="3100" b="1" i="1" dirty="0">
                <a:solidFill>
                  <a:srgbClr val="FF0000"/>
                </a:solidFill>
                <a:latin typeface="Bookman Old Style" pitchFamily="18" charset="0"/>
              </a:rPr>
              <a:t>порядок,</a:t>
            </a:r>
            <a:br>
              <a:rPr lang="ru-RU" sz="3100" b="1" i="1" dirty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Bookman Old Style" pitchFamily="18" charset="0"/>
              </a:rPr>
              <a:t>                в </a:t>
            </a:r>
            <a:r>
              <a:rPr lang="ru-RU" sz="3100" b="1" i="1" dirty="0">
                <a:solidFill>
                  <a:srgbClr val="FF0000"/>
                </a:solidFill>
                <a:latin typeface="Bookman Old Style" pitchFamily="18" charset="0"/>
              </a:rPr>
              <a:t>жизни тленной</a:t>
            </a:r>
            <a:br>
              <a:rPr lang="ru-RU" sz="3100" b="1" i="1" dirty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Bookman Old Style" pitchFamily="18" charset="0"/>
              </a:rPr>
              <a:t>                              </a:t>
            </a:r>
            <a:r>
              <a:rPr lang="ru-RU" sz="3100" b="1" i="1" dirty="0" err="1" smtClean="0">
                <a:solidFill>
                  <a:srgbClr val="FF0000"/>
                </a:solidFill>
                <a:latin typeface="Bookman Old Style" pitchFamily="18" charset="0"/>
              </a:rPr>
              <a:t>А.Вознесенский</a:t>
            </a:r>
            <a:r>
              <a:rPr lang="ru-RU" sz="2200" i="1" dirty="0" smtClean="0"/>
              <a:t/>
            </a:r>
            <a:br>
              <a:rPr lang="ru-RU" sz="2200" i="1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dirty="0" smtClean="0">
                <a:latin typeface="Bookman Old Style" pitchFamily="18" charset="0"/>
              </a:rPr>
              <a:t/>
            </a:r>
            <a:br>
              <a:rPr lang="ru-RU" dirty="0" smtClean="0">
                <a:latin typeface="Bookman Old Style" pitchFamily="18" charset="0"/>
              </a:rPr>
            </a:br>
            <a:endParaRPr lang="ru-RU" dirty="0">
              <a:latin typeface="Bookman Old Style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67" t="16028" r="30785" b="12044"/>
          <a:stretch/>
        </p:blipFill>
        <p:spPr bwMode="auto">
          <a:xfrm>
            <a:off x="4427880" y="4374684"/>
            <a:ext cx="3384376" cy="2519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988" y="133463"/>
            <a:ext cx="1335087" cy="673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2398" y="1772816"/>
            <a:ext cx="7353938" cy="4752528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FF0000"/>
                </a:solidFill>
                <a:latin typeface="Bookman Old Style" pitchFamily="18" charset="0"/>
              </a:rPr>
              <a:t>   </a:t>
            </a:r>
            <a:r>
              <a:rPr lang="ru-RU" sz="4000" b="1" i="1" dirty="0" smtClean="0">
                <a:solidFill>
                  <a:srgbClr val="FF0000"/>
                </a:solidFill>
                <a:latin typeface="Bookman Old Style" pitchFamily="18" charset="0"/>
                <a:cs typeface="Aharoni" pitchFamily="2" charset="-79"/>
              </a:rPr>
              <a:t>Квадратное уравнение называется приведенным, </a:t>
            </a:r>
            <a:endParaRPr lang="en-US" sz="4000" b="1" i="1" dirty="0" smtClean="0">
              <a:solidFill>
                <a:srgbClr val="FF0000"/>
              </a:solidFill>
              <a:latin typeface="Bookman Old Style" pitchFamily="18" charset="0"/>
              <a:cs typeface="Aharoni" pitchFamily="2" charset="-79"/>
            </a:endParaRPr>
          </a:p>
          <a:p>
            <a:pPr algn="ctr">
              <a:buNone/>
            </a:pPr>
            <a:r>
              <a:rPr lang="ru-RU" sz="4000" b="1" i="1" dirty="0" smtClean="0">
                <a:solidFill>
                  <a:srgbClr val="FF0000"/>
                </a:solidFill>
                <a:latin typeface="Bookman Old Style" pitchFamily="18" charset="0"/>
                <a:cs typeface="Aharoni" pitchFamily="2" charset="-79"/>
              </a:rPr>
              <a:t>если его старший коэффициент равен 1.</a:t>
            </a:r>
            <a:endParaRPr lang="ru-RU" sz="4000" b="1" i="1" dirty="0">
              <a:solidFill>
                <a:srgbClr val="FF0000"/>
              </a:solidFill>
              <a:latin typeface="Bookman Old Style" pitchFamily="18" charset="0"/>
              <a:cs typeface="Aharoni" pitchFamily="2" charset="-79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10001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5661248"/>
            <a:ext cx="3190875" cy="542925"/>
          </a:xfrm>
          <a:prstGeom prst="rect">
            <a:avLst/>
          </a:prstGeom>
          <a:noFill/>
        </p:spPr>
      </p:pic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0" y="10001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913" y="32388"/>
            <a:ext cx="1335087" cy="673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Bookman Old Style" pitchFamily="18" charset="0"/>
              </a:rPr>
              <a:t>Выбери приведенные квадратные уравнения</a:t>
            </a:r>
            <a:endParaRPr lang="ru-RU" sz="2800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Bookman Old Style" pitchFamily="18" charset="0"/>
              </a:rPr>
              <a:t>Х</a:t>
            </a:r>
            <a:r>
              <a:rPr lang="ru-RU" sz="3200" baseline="30000" dirty="0" smtClean="0">
                <a:latin typeface="Bookman Old Style" pitchFamily="18" charset="0"/>
              </a:rPr>
              <a:t>2</a:t>
            </a:r>
            <a:r>
              <a:rPr lang="ru-RU" sz="3200" dirty="0" smtClean="0">
                <a:latin typeface="Bookman Old Style" pitchFamily="18" charset="0"/>
              </a:rPr>
              <a:t>-5х+6=0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Bookman Old Style" pitchFamily="18" charset="0"/>
              </a:rPr>
              <a:t>2х</a:t>
            </a:r>
            <a:r>
              <a:rPr lang="ru-RU" sz="3200" baseline="30000" dirty="0" smtClean="0">
                <a:latin typeface="Bookman Old Style" pitchFamily="18" charset="0"/>
              </a:rPr>
              <a:t>2</a:t>
            </a:r>
            <a:r>
              <a:rPr lang="ru-RU" sz="3200" dirty="0" smtClean="0">
                <a:latin typeface="Bookman Old Style" pitchFamily="18" charset="0"/>
              </a:rPr>
              <a:t>+3х+1=0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Bookman Old Style" pitchFamily="18" charset="0"/>
              </a:rPr>
              <a:t>Х</a:t>
            </a:r>
            <a:r>
              <a:rPr lang="ru-RU" sz="3200" baseline="30000" dirty="0" smtClean="0">
                <a:latin typeface="Bookman Old Style" pitchFamily="18" charset="0"/>
              </a:rPr>
              <a:t>2</a:t>
            </a:r>
            <a:r>
              <a:rPr lang="ru-RU" sz="3200" dirty="0" smtClean="0">
                <a:latin typeface="Bookman Old Style" pitchFamily="18" charset="0"/>
              </a:rPr>
              <a:t>-2х-15=0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Bookman Old Style" pitchFamily="18" charset="0"/>
              </a:rPr>
              <a:t>3х</a:t>
            </a:r>
            <a:r>
              <a:rPr lang="ru-RU" sz="3200" baseline="30000" dirty="0" smtClean="0">
                <a:latin typeface="Bookman Old Style" pitchFamily="18" charset="0"/>
              </a:rPr>
              <a:t>2</a:t>
            </a:r>
            <a:r>
              <a:rPr lang="ru-RU" sz="3200" dirty="0" smtClean="0">
                <a:latin typeface="Bookman Old Style" pitchFamily="18" charset="0"/>
              </a:rPr>
              <a:t>-7х+3=0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Bookman Old Style" pitchFamily="18" charset="0"/>
              </a:rPr>
              <a:t>Х</a:t>
            </a:r>
            <a:r>
              <a:rPr lang="ru-RU" sz="3200" baseline="30000" dirty="0" smtClean="0">
                <a:latin typeface="Bookman Old Style" pitchFamily="18" charset="0"/>
              </a:rPr>
              <a:t>2</a:t>
            </a:r>
            <a:r>
              <a:rPr lang="ru-RU" sz="3200" dirty="0" smtClean="0">
                <a:latin typeface="Bookman Old Style" pitchFamily="18" charset="0"/>
              </a:rPr>
              <a:t>+6х+8=0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Bookman Old Style" pitchFamily="18" charset="0"/>
              </a:rPr>
              <a:t>Х</a:t>
            </a:r>
            <a:r>
              <a:rPr lang="ru-RU" sz="3200" baseline="30000" dirty="0" smtClean="0">
                <a:latin typeface="Bookman Old Style" pitchFamily="18" charset="0"/>
              </a:rPr>
              <a:t>2</a:t>
            </a:r>
            <a:r>
              <a:rPr lang="ru-RU" sz="3200" dirty="0" smtClean="0">
                <a:latin typeface="Bookman Old Style" pitchFamily="18" charset="0"/>
              </a:rPr>
              <a:t>-3х-18=0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Bookman Old Style" pitchFamily="18" charset="0"/>
              </a:rPr>
              <a:t>Х</a:t>
            </a:r>
            <a:r>
              <a:rPr lang="ru-RU" sz="3200" baseline="30000" dirty="0" smtClean="0">
                <a:latin typeface="Bookman Old Style" pitchFamily="18" charset="0"/>
              </a:rPr>
              <a:t>2</a:t>
            </a:r>
            <a:r>
              <a:rPr lang="ru-RU" sz="3200" dirty="0" smtClean="0">
                <a:latin typeface="Bookman Old Style" pitchFamily="18" charset="0"/>
              </a:rPr>
              <a:t>+4х-5=0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23928" y="1772816"/>
            <a:ext cx="4038600" cy="4054485"/>
          </a:xfrm>
        </p:spPr>
        <p:txBody>
          <a:bodyPr/>
          <a:lstStyle/>
          <a:p>
            <a:r>
              <a:rPr lang="ru-RU" sz="4000" dirty="0" smtClean="0">
                <a:solidFill>
                  <a:srgbClr val="FF0000"/>
                </a:solidFill>
                <a:latin typeface="Bookman Old Style" pitchFamily="18" charset="0"/>
              </a:rPr>
              <a:t>Х</a:t>
            </a:r>
            <a:r>
              <a:rPr lang="ru-RU" sz="4000" baseline="30000" dirty="0" smtClean="0">
                <a:solidFill>
                  <a:srgbClr val="FF0000"/>
                </a:solidFill>
                <a:latin typeface="Bookman Old Style" pitchFamily="18" charset="0"/>
              </a:rPr>
              <a:t>2</a:t>
            </a:r>
            <a:r>
              <a:rPr lang="ru-RU" sz="4000" dirty="0" smtClean="0">
                <a:solidFill>
                  <a:srgbClr val="FF0000"/>
                </a:solidFill>
                <a:latin typeface="Bookman Old Style" pitchFamily="18" charset="0"/>
              </a:rPr>
              <a:t>-5х+6=0</a:t>
            </a:r>
          </a:p>
          <a:p>
            <a:r>
              <a:rPr lang="ru-RU" sz="4000" dirty="0" smtClean="0">
                <a:solidFill>
                  <a:srgbClr val="FF0000"/>
                </a:solidFill>
                <a:latin typeface="Bookman Old Style" pitchFamily="18" charset="0"/>
              </a:rPr>
              <a:t>Х</a:t>
            </a:r>
            <a:r>
              <a:rPr lang="ru-RU" sz="4000" baseline="30000" dirty="0" smtClean="0">
                <a:solidFill>
                  <a:srgbClr val="FF0000"/>
                </a:solidFill>
                <a:latin typeface="Bookman Old Style" pitchFamily="18" charset="0"/>
              </a:rPr>
              <a:t>2</a:t>
            </a:r>
            <a:r>
              <a:rPr lang="ru-RU" sz="4000" dirty="0" smtClean="0">
                <a:solidFill>
                  <a:srgbClr val="FF0000"/>
                </a:solidFill>
                <a:latin typeface="Bookman Old Style" pitchFamily="18" charset="0"/>
              </a:rPr>
              <a:t>-2х-15=0</a:t>
            </a:r>
          </a:p>
          <a:p>
            <a:r>
              <a:rPr lang="ru-RU" sz="4000" dirty="0" smtClean="0">
                <a:solidFill>
                  <a:srgbClr val="FF0000"/>
                </a:solidFill>
                <a:latin typeface="Bookman Old Style" pitchFamily="18" charset="0"/>
              </a:rPr>
              <a:t>Х</a:t>
            </a:r>
            <a:r>
              <a:rPr lang="ru-RU" sz="4000" baseline="30000" dirty="0" smtClean="0">
                <a:solidFill>
                  <a:srgbClr val="FF0000"/>
                </a:solidFill>
                <a:latin typeface="Bookman Old Style" pitchFamily="18" charset="0"/>
              </a:rPr>
              <a:t>2</a:t>
            </a:r>
            <a:r>
              <a:rPr lang="ru-RU" sz="4000" dirty="0" smtClean="0">
                <a:solidFill>
                  <a:srgbClr val="FF0000"/>
                </a:solidFill>
                <a:latin typeface="Bookman Old Style" pitchFamily="18" charset="0"/>
              </a:rPr>
              <a:t>+6х+8=0</a:t>
            </a:r>
          </a:p>
          <a:p>
            <a:r>
              <a:rPr lang="ru-RU" sz="4000" dirty="0" smtClean="0">
                <a:solidFill>
                  <a:srgbClr val="FF0000"/>
                </a:solidFill>
                <a:latin typeface="Bookman Old Style" pitchFamily="18" charset="0"/>
              </a:rPr>
              <a:t>Х</a:t>
            </a:r>
            <a:r>
              <a:rPr lang="ru-RU" sz="4000" baseline="30000" dirty="0" smtClean="0">
                <a:solidFill>
                  <a:srgbClr val="FF0000"/>
                </a:solidFill>
                <a:latin typeface="Bookman Old Style" pitchFamily="18" charset="0"/>
              </a:rPr>
              <a:t>2</a:t>
            </a:r>
            <a:r>
              <a:rPr lang="ru-RU" sz="4000" dirty="0" smtClean="0">
                <a:solidFill>
                  <a:srgbClr val="FF0000"/>
                </a:solidFill>
                <a:latin typeface="Bookman Old Style" pitchFamily="18" charset="0"/>
              </a:rPr>
              <a:t>-3х-18=0</a:t>
            </a:r>
          </a:p>
          <a:p>
            <a:r>
              <a:rPr lang="ru-RU" sz="4000" dirty="0" smtClean="0">
                <a:solidFill>
                  <a:srgbClr val="FF0000"/>
                </a:solidFill>
                <a:latin typeface="Bookman Old Style" pitchFamily="18" charset="0"/>
              </a:rPr>
              <a:t>Х</a:t>
            </a:r>
            <a:r>
              <a:rPr lang="ru-RU" sz="4000" baseline="30000" dirty="0" smtClean="0">
                <a:solidFill>
                  <a:srgbClr val="FF0000"/>
                </a:solidFill>
                <a:latin typeface="Bookman Old Style" pitchFamily="18" charset="0"/>
              </a:rPr>
              <a:t>2</a:t>
            </a:r>
            <a:r>
              <a:rPr lang="ru-RU" sz="4000" dirty="0" smtClean="0">
                <a:solidFill>
                  <a:srgbClr val="FF0000"/>
                </a:solidFill>
                <a:latin typeface="Bookman Old Style" pitchFamily="18" charset="0"/>
              </a:rPr>
              <a:t>+4х-5=0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913" y="135013"/>
            <a:ext cx="1335087" cy="673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641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00B050"/>
                </a:solidFill>
                <a:latin typeface="Bookman Old Style" pitchFamily="18" charset="0"/>
              </a:rPr>
              <a:t>Тема урока Теорема Виета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1" t="20262" r="8747"/>
          <a:stretch/>
        </p:blipFill>
        <p:spPr bwMode="auto">
          <a:xfrm>
            <a:off x="212231" y="824418"/>
            <a:ext cx="7560841" cy="518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01208"/>
            <a:ext cx="7808913" cy="155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3073" y="170912"/>
            <a:ext cx="1370928" cy="6911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796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i="1" dirty="0" smtClean="0">
                <a:solidFill>
                  <a:srgbClr val="00B050"/>
                </a:solidFill>
                <a:latin typeface="Bookman Old Style" pitchFamily="18" charset="0"/>
              </a:rPr>
              <a:t/>
            </a:r>
            <a:br>
              <a:rPr lang="ru-RU" sz="3600" i="1" dirty="0" smtClean="0">
                <a:solidFill>
                  <a:srgbClr val="00B050"/>
                </a:solidFill>
                <a:latin typeface="Bookman Old Style" pitchFamily="18" charset="0"/>
              </a:rPr>
            </a:br>
            <a:r>
              <a:rPr lang="ru-RU" sz="3600" i="1" dirty="0" smtClean="0">
                <a:solidFill>
                  <a:srgbClr val="00B050"/>
                </a:solidFill>
                <a:latin typeface="Bookman Old Style" pitchFamily="18" charset="0"/>
              </a:rPr>
              <a:t/>
            </a:r>
            <a:br>
              <a:rPr lang="ru-RU" sz="3600" i="1" dirty="0" smtClean="0">
                <a:solidFill>
                  <a:srgbClr val="00B050"/>
                </a:solidFill>
                <a:latin typeface="Bookman Old Style" pitchFamily="18" charset="0"/>
              </a:rPr>
            </a:br>
            <a:endParaRPr lang="ru-RU" sz="3600" b="1" i="1" dirty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6599" y="4437112"/>
            <a:ext cx="2581275" cy="923925"/>
          </a:xfrm>
          <a:prstGeom prst="rect">
            <a:avLst/>
          </a:prstGeom>
          <a:noFill/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13811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798" y="2852936"/>
            <a:ext cx="3190875" cy="542925"/>
          </a:xfrm>
          <a:prstGeom prst="rect">
            <a:avLst/>
          </a:prstGeom>
          <a:noFill/>
        </p:spPr>
      </p:pic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10001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23628" y="917227"/>
            <a:ext cx="66967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B050"/>
                </a:solidFill>
                <a:latin typeface="Bookman Old Style" pitchFamily="18" charset="0"/>
                <a:ea typeface="+mj-ea"/>
                <a:cs typeface="+mj-cs"/>
              </a:rPr>
              <a:t>Запишите теорему Виета </a:t>
            </a:r>
            <a:endParaRPr lang="ru-RU" sz="2800" dirty="0" smtClean="0">
              <a:solidFill>
                <a:srgbClr val="00B050"/>
              </a:solidFill>
              <a:latin typeface="Bookman Old Style" pitchFamily="18" charset="0"/>
              <a:ea typeface="+mj-ea"/>
              <a:cs typeface="+mj-cs"/>
            </a:endParaRPr>
          </a:p>
          <a:p>
            <a:pPr algn="ctr"/>
            <a:r>
              <a:rPr lang="ru-RU" sz="2800" dirty="0" smtClean="0">
                <a:solidFill>
                  <a:srgbClr val="00B050"/>
                </a:solidFill>
                <a:latin typeface="Bookman Old Style" pitchFamily="18" charset="0"/>
                <a:ea typeface="+mj-ea"/>
                <a:cs typeface="+mj-cs"/>
              </a:rPr>
              <a:t>для </a:t>
            </a:r>
            <a:r>
              <a:rPr lang="ru-RU" sz="2800" dirty="0">
                <a:solidFill>
                  <a:srgbClr val="00B050"/>
                </a:solidFill>
                <a:latin typeface="Bookman Old Style" pitchFamily="18" charset="0"/>
                <a:ea typeface="+mj-ea"/>
                <a:cs typeface="+mj-cs"/>
              </a:rPr>
              <a:t>приведенного квадратного уравнения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750" y="4352928"/>
            <a:ext cx="3106333" cy="2312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913" y="135013"/>
            <a:ext cx="1335087" cy="673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3600" i="1" dirty="0" smtClean="0">
                <a:solidFill>
                  <a:srgbClr val="00B05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3600" i="1" dirty="0" smtClean="0">
                <a:solidFill>
                  <a:srgbClr val="00B05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</a:br>
            <a:r>
              <a:rPr lang="ru-RU" sz="2800" dirty="0">
                <a:solidFill>
                  <a:srgbClr val="00B050"/>
                </a:solidFill>
                <a:latin typeface="Bookman Old Style" pitchFamily="18" charset="0"/>
              </a:rPr>
              <a:t>Алгоритм</a:t>
            </a:r>
            <a:br>
              <a:rPr lang="ru-RU" sz="2800" dirty="0">
                <a:solidFill>
                  <a:srgbClr val="00B050"/>
                </a:solidFill>
                <a:latin typeface="Bookman Old Style" pitchFamily="18" charset="0"/>
              </a:rPr>
            </a:br>
            <a:endParaRPr lang="ru-RU" sz="2800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58444" y="1512316"/>
            <a:ext cx="4114800" cy="1143008"/>
          </a:xfrm>
        </p:spPr>
        <p:txBody>
          <a:bodyPr/>
          <a:lstStyle/>
          <a:p>
            <a:pPr lvl="0">
              <a:buNone/>
            </a:pPr>
            <a:r>
              <a:rPr lang="ru-RU" sz="2000" dirty="0" smtClean="0">
                <a:latin typeface="Bookman Old Style" pitchFamily="18" charset="0"/>
              </a:rPr>
              <a:t>Найдем корни приведенного квадратного уравнения  </a:t>
            </a: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20072" y="2914282"/>
            <a:ext cx="3882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latin typeface="Bookman Old Style" pitchFamily="18" charset="0"/>
                <a:ea typeface="Times New Roman"/>
              </a:rPr>
              <a:t>2</a:t>
            </a:r>
            <a:endParaRPr lang="ru-RU" sz="2400" b="1" dirty="0">
              <a:latin typeface="Bookman Old Style" pitchFamily="18" charset="0"/>
              <a:ea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1960" y="3724547"/>
            <a:ext cx="7248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Bookman Old Style" pitchFamily="18" charset="0"/>
                <a:ea typeface="Times New Roman"/>
              </a:rPr>
              <a:t> 1;2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366650" y="431590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Bookman Old Style" pitchFamily="18" charset="0"/>
                <a:ea typeface="Times New Roman"/>
              </a:rPr>
              <a:t> 3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187356" y="4315904"/>
            <a:ext cx="10342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latin typeface="Bookman Old Style" pitchFamily="18" charset="0"/>
                <a:ea typeface="Times New Roman"/>
              </a:rPr>
              <a:t>или  -3</a:t>
            </a:r>
            <a:endParaRPr lang="ru-RU" b="1" dirty="0">
              <a:latin typeface="Bookman Old Style" pitchFamily="18" charset="0"/>
              <a:ea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83318" y="5143512"/>
            <a:ext cx="336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latin typeface="Bookman Old Style" pitchFamily="18" charset="0"/>
                <a:ea typeface="Times New Roman"/>
              </a:rPr>
              <a:t>3</a:t>
            </a:r>
            <a:endParaRPr lang="ru-RU" b="1" dirty="0">
              <a:latin typeface="Bookman Old Style" pitchFamily="18" charset="0"/>
              <a:ea typeface="Times New Roma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82148" y="5692373"/>
            <a:ext cx="734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latin typeface="Bookman Old Style" pitchFamily="18" charset="0"/>
                <a:ea typeface="Times New Roman"/>
              </a:rPr>
              <a:t>-1;-2</a:t>
            </a:r>
            <a:endParaRPr lang="ru-RU" b="1" dirty="0">
              <a:latin typeface="Bookman Old Style" pitchFamily="18" charset="0"/>
              <a:ea typeface="Times New Roman"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958315"/>
              </p:ext>
            </p:extLst>
          </p:nvPr>
        </p:nvGraphicFramePr>
        <p:xfrm>
          <a:off x="1759163" y="2992105"/>
          <a:ext cx="5214974" cy="3071833"/>
        </p:xfrm>
        <a:graphic>
          <a:graphicData uri="http://schemas.openxmlformats.org/drawingml/2006/table">
            <a:tbl>
              <a:tblPr/>
              <a:tblGrid>
                <a:gridCol w="2286016"/>
                <a:gridCol w="2928958"/>
              </a:tblGrid>
              <a:tr h="4388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Bookman Old Style" pitchFamily="18" charset="0"/>
                          <a:ea typeface="Times New Roman"/>
                        </a:rPr>
                        <a:t>Свободный член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76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Bookman Old Style" pitchFamily="18" charset="0"/>
                          <a:ea typeface="Times New Roman"/>
                        </a:rPr>
                        <a:t>Предполагаемые корни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8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Bookman Old Style" pitchFamily="18" charset="0"/>
                          <a:ea typeface="Times New Roman"/>
                        </a:rPr>
                        <a:t>Сумма корней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76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Bookman Old Style" pitchFamily="18" charset="0"/>
                          <a:ea typeface="Times New Roman"/>
                        </a:rPr>
                        <a:t>Второй коэффициент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8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Bookman Old Style" pitchFamily="18" charset="0"/>
                          <a:ea typeface="Times New Roman"/>
                        </a:rPr>
                        <a:t>Вывод: корни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5933482" y="3724547"/>
            <a:ext cx="4203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Bookman Old Style" pitchFamily="18" charset="0"/>
                <a:ea typeface="Times New Roman"/>
              </a:rPr>
              <a:t>-2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897067" y="3724547"/>
            <a:ext cx="10342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latin typeface="Bookman Old Style" pitchFamily="18" charset="0"/>
                <a:ea typeface="Times New Roman"/>
              </a:rPr>
              <a:t>или -1;</a:t>
            </a:r>
            <a:endParaRPr lang="ru-RU" b="1" dirty="0">
              <a:latin typeface="Bookman Old Style" pitchFamily="18" charset="0"/>
              <a:ea typeface="Times New Roman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649283" y="2285992"/>
            <a:ext cx="1566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None/>
            </a:pPr>
            <a:r>
              <a:rPr lang="ru-RU" dirty="0" smtClean="0">
                <a:latin typeface="Bookman Old Style" pitchFamily="18" charset="0"/>
              </a:rPr>
              <a:t>Х</a:t>
            </a:r>
            <a:r>
              <a:rPr lang="ru-RU" baseline="30000" dirty="0" smtClean="0">
                <a:latin typeface="Bookman Old Style" pitchFamily="18" charset="0"/>
              </a:rPr>
              <a:t>2</a:t>
            </a:r>
            <a:r>
              <a:rPr lang="ru-RU" dirty="0" smtClean="0">
                <a:latin typeface="Bookman Old Style" pitchFamily="18" charset="0"/>
              </a:rPr>
              <a:t> +3х+ 2=0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913" y="260648"/>
            <a:ext cx="1335087" cy="673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  <p:bldP spid="15" grpId="0"/>
      <p:bldP spid="16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020" y="135013"/>
            <a:ext cx="5734980" cy="562074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B050"/>
                </a:solidFill>
                <a:latin typeface="Bookman Old Style" pitchFamily="18" charset="0"/>
              </a:rPr>
              <a:t>Домашнее задание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52627" y="886444"/>
            <a:ext cx="7058903" cy="3910708"/>
          </a:xfrm>
        </p:spPr>
        <p:txBody>
          <a:bodyPr>
            <a:normAutofit/>
          </a:bodyPr>
          <a:lstStyle/>
          <a:p>
            <a:r>
              <a:rPr lang="ru-RU" sz="2400" dirty="0"/>
              <a:t>Рассмотреть примеры с применением теоремы </a:t>
            </a:r>
            <a:r>
              <a:rPr lang="ru-RU" sz="2400" dirty="0" smtClean="0"/>
              <a:t>Виета</a:t>
            </a:r>
          </a:p>
          <a:p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  <a:p>
            <a:r>
              <a:rPr lang="ru-RU" sz="2400" dirty="0" smtClean="0"/>
              <a:t>Выполнить задания из МЭО (рубрикатор «Задания с открытым ответом», )</a:t>
            </a:r>
          </a:p>
          <a:p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6" t="31004" r="21018" b="49340"/>
          <a:stretch/>
        </p:blipFill>
        <p:spPr bwMode="auto">
          <a:xfrm>
            <a:off x="952787" y="1679607"/>
            <a:ext cx="6192688" cy="906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6" t="9371" r="20254" b="14665"/>
          <a:stretch/>
        </p:blipFill>
        <p:spPr bwMode="auto">
          <a:xfrm>
            <a:off x="179512" y="3284984"/>
            <a:ext cx="4794364" cy="2739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913" y="135013"/>
            <a:ext cx="1335087" cy="673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055" y="4380362"/>
            <a:ext cx="4994858" cy="2449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63093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66" y="67273"/>
            <a:ext cx="9052561" cy="6690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247" y="2983909"/>
            <a:ext cx="5273248" cy="3773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728744" y="1916832"/>
            <a:ext cx="44033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>
                <a:hlinkClick r:id="rId4"/>
              </a:rPr>
              <a:t>https://</a:t>
            </a:r>
            <a:r>
              <a:rPr lang="ru-RU" u="sng" dirty="0" smtClean="0">
                <a:hlinkClick r:id="rId4"/>
              </a:rPr>
              <a:t>vk.com/video506680353_456239017</a:t>
            </a:r>
            <a:endParaRPr lang="en-US" u="sng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653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1645</TotalTime>
  <Words>104</Words>
  <Application>Microsoft Office PowerPoint</Application>
  <PresentationFormat>Экран (4:3)</PresentationFormat>
  <Paragraphs>42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   О,  математика,      гимнастика ума!!! Даруй нам счастье        находить порядок,                 в жизни тленной                               А.Вознесенский   </vt:lpstr>
      <vt:lpstr>Презентация PowerPoint</vt:lpstr>
      <vt:lpstr>Выбери приведенные квадратные уравнения</vt:lpstr>
      <vt:lpstr>Тема урока Теорема Виета</vt:lpstr>
      <vt:lpstr>  </vt:lpstr>
      <vt:lpstr> Алгоритм </vt:lpstr>
      <vt:lpstr>Домашнее задание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ЛИРО Курсовая работа Теорема Виета</dc:title>
  <dc:creator>Антон</dc:creator>
  <cp:lastModifiedBy>user</cp:lastModifiedBy>
  <cp:revision>59</cp:revision>
  <dcterms:created xsi:type="dcterms:W3CDTF">2014-07-07T01:55:07Z</dcterms:created>
  <dcterms:modified xsi:type="dcterms:W3CDTF">2020-10-31T18:11:24Z</dcterms:modified>
</cp:coreProperties>
</file>