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31"/>
  </p:notesMasterIdLst>
  <p:sldIdLst>
    <p:sldId id="292" r:id="rId2"/>
    <p:sldId id="293" r:id="rId3"/>
    <p:sldId id="294" r:id="rId4"/>
    <p:sldId id="311" r:id="rId5"/>
    <p:sldId id="295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12" r:id="rId15"/>
    <p:sldId id="309" r:id="rId16"/>
    <p:sldId id="313" r:id="rId17"/>
    <p:sldId id="316" r:id="rId18"/>
    <p:sldId id="314" r:id="rId19"/>
    <p:sldId id="262" r:id="rId20"/>
    <p:sldId id="318" r:id="rId21"/>
    <p:sldId id="317" r:id="rId22"/>
    <p:sldId id="319" r:id="rId23"/>
    <p:sldId id="320" r:id="rId24"/>
    <p:sldId id="321" r:id="rId25"/>
    <p:sldId id="322" r:id="rId26"/>
    <p:sldId id="323" r:id="rId27"/>
    <p:sldId id="324" r:id="rId28"/>
    <p:sldId id="325" r:id="rId29"/>
    <p:sldId id="315" r:id="rId3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DBD729"/>
    <a:srgbClr val="993300"/>
    <a:srgbClr val="CCFFFF"/>
    <a:srgbClr val="FFFF99"/>
    <a:srgbClr val="000000"/>
    <a:srgbClr val="FF3300"/>
    <a:srgbClr val="FFE5E5"/>
    <a:srgbClr val="FFCCCC"/>
    <a:srgbClr val="CC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32" autoAdjust="0"/>
    <p:restoredTop sz="94751" autoAdjust="0"/>
  </p:normalViewPr>
  <p:slideViewPr>
    <p:cSldViewPr>
      <p:cViewPr varScale="1">
        <p:scale>
          <a:sx n="84" d="100"/>
          <a:sy n="84" d="100"/>
        </p:scale>
        <p:origin x="-102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1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58E628-0A70-4D76-A6E4-FCCE786C02F6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092FD0-CE4C-4336-9990-262982C55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19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5C6AC6-C99D-448E-AD09-77713FE1848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194F9-33ED-4F9F-AA9F-3E7244F748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536C7-904F-4FEA-B738-5574570FFF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6CF007F-9976-45B6-BC2C-EF64B8DFFE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A89BC-41BE-4121-BCFB-1A43241A9B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54888-7AAC-4895-96C3-F8B5DE0E53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3318A-E2D6-4972-B58F-A58B9BCD30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A5307-DB4D-4A39-9708-1F58FF6BE6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3BA0C-4579-4F5B-9D70-4F7061C1A1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0CA35-A9FF-4D3C-A0D9-553CDE39C4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C3D07-BA0A-430A-B7EF-60F5B455D2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E20E7-43C5-4EEE-8D91-048BE9BAD6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2FD9D579-4DFD-4113-BD9A-38CD735DF2F2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69;&#1083;&#1077;&#1082;&#1090;&#1088;&#1086;&#1085;&#1085;&#1099;&#1081;%20&#1079;&#1072;&#1076;&#1072;&#1095;&#1085;&#1080;&#1082;%20&#1087;&#1086;%20&#1092;&#1080;&#1079;&#1080;&#1082;&#1077;%20&#1040;&#1088;%20&#1089;&#1080;&#1083;&#1072;.ppsx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3825" y="3095625"/>
            <a:ext cx="52101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01967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Архимедова сила. Плавание тел.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357694"/>
            <a:ext cx="17145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0"/>
            <a:ext cx="28194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56513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5.Прибор для определения сторон света. 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6" y="1643049"/>
          <a:ext cx="7439052" cy="45586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</a:tblGrid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Э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х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Б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ф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56513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6.Жидкое полезное ископаемое. 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6" y="1643049"/>
          <a:ext cx="7439052" cy="45586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</a:tblGrid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Э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х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Б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ф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п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56513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7.Металл красного цвета.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6" y="1643049"/>
          <a:ext cx="7439052" cy="45586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</a:tblGrid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Э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х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Б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ф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п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Н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ф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ь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6" y="1643049"/>
          <a:ext cx="7439052" cy="45586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</a:tblGrid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Э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х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Б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ф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п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с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Н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ф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ь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ь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5" name="Picture 17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349500"/>
            <a:ext cx="989012" cy="100171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357554" y="50004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Физический океан</a:t>
            </a:r>
            <a:endParaRPr lang="ru-RU" b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трелка вправо 3">
            <a:hlinkClick r:id="rId4" action="ppaction://hlinksldjump"/>
          </p:cNvPr>
          <p:cNvSpPr/>
          <p:nvPr/>
        </p:nvSpPr>
        <p:spPr bwMode="auto">
          <a:xfrm>
            <a:off x="6786578" y="6000768"/>
            <a:ext cx="1643074" cy="642942"/>
          </a:xfrm>
          <a:prstGeom prst="rightArrow">
            <a:avLst/>
          </a:prstGeom>
          <a:solidFill>
            <a:srgbClr val="DBD729"/>
          </a:solidFill>
          <a:ln w="25400" cap="flat" cmpd="sng" algn="ctr">
            <a:solidFill>
              <a:schemeClr val="tx1"/>
            </a:solidFill>
            <a:prstDash val="dash"/>
            <a:round/>
            <a:headEnd type="oval" w="sm" len="sm"/>
            <a:tailEnd type="stealth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8437E-6 C 0.03819 -0.04417 0.07656 -0.08788 0.09357 -0.10661 C 0.11076 -0.12534 0.09722 -0.11447 0.10312 -0.11355 C 0.10903 -0.11308 0.12205 -0.10337 0.12864 -0.10314 C 0.13542 -0.10291 0.13906 -0.10753 0.14288 -0.1121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422256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Переведи в систему Си.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714356"/>
            <a:ext cx="4038600" cy="5572164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380 кПа     </a:t>
            </a:r>
            <a:r>
              <a:rPr lang="ru-RU" sz="10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=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80 см        </a:t>
            </a:r>
            <a:r>
              <a:rPr lang="ru-RU" sz="10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 =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450 мН        =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34 кН          =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4,5 км         =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72,5 кПа   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 =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45,6 МПа     =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250 г           =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13,5 г/ 1см</a:t>
            </a:r>
            <a:r>
              <a:rPr lang="ru-RU" baseline="300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3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 =</a:t>
            </a:r>
          </a:p>
          <a:p>
            <a:endParaRPr lang="ru-RU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86116" y="714356"/>
            <a:ext cx="5395922" cy="55721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380000 Па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0,8 м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0,45 Н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34000 Н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4500м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72500 Па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45600000 Па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0,25 кг </a:t>
            </a:r>
          </a:p>
          <a:p>
            <a:pPr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13500кг/м</a:t>
            </a:r>
            <a:r>
              <a:rPr lang="ru-RU" baseline="300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3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5" name="Picture 17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928802"/>
            <a:ext cx="989012" cy="100171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357554" y="50004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Физический океан</a:t>
            </a:r>
            <a:endParaRPr lang="ru-RU" b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трелка вправо 3">
            <a:hlinkClick r:id="rId4" action="ppaction://hlinksldjump"/>
          </p:cNvPr>
          <p:cNvSpPr/>
          <p:nvPr/>
        </p:nvSpPr>
        <p:spPr bwMode="auto">
          <a:xfrm>
            <a:off x="6786578" y="6000768"/>
            <a:ext cx="1643074" cy="642942"/>
          </a:xfrm>
          <a:prstGeom prst="rightArrow">
            <a:avLst/>
          </a:prstGeom>
          <a:solidFill>
            <a:srgbClr val="DBD729"/>
          </a:solidFill>
          <a:ln w="25400" cap="flat" cmpd="sng" algn="ctr">
            <a:solidFill>
              <a:schemeClr val="tx1"/>
            </a:solidFill>
            <a:prstDash val="dash"/>
            <a:round/>
            <a:headEnd type="oval" w="sm" len="sm"/>
            <a:tailEnd type="stealth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1 0.02289 C 0.05 0.02914 0.0224 0.01943 0.03889 0.02798 C 0.05 0.03376 0.06406 0.03122 0.07587 0.03284 C 0.08698 0.03238 0.09809 0.03215 0.1092 0.03122 C 0.11736 0.03053 0.12708 0.01226 0.13403 0.00647 C 0.14653 -0.01873 0.14045 0.01272 0.13889 -0.05435 C 0.13924 -0.06198 0.13906 -0.06961 0.1401 -0.07724 C 0.14097 -0.08372 0.15122 -0.0932 0.15504 -0.09551 " pathEditMode="relative" rAng="0" ptsTypes="fffffffA">
                                      <p:cBhvr>
                                        <p:cTn id="6" dur="2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580551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1.  Почему в реке с илистым дном мы вязнем больше на мелком месте, чем на глубоком?</a:t>
            </a:r>
          </a:p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2.Почему человек может лежать на воде, положив руки под голову?</a:t>
            </a:r>
          </a:p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3.Для чего ботинки водолаза делают с тяжёлыми свинцовыми подошвами?</a:t>
            </a:r>
          </a:p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4.Почему держаться на поверхности воды в море значительно легче, чем в реке?</a:t>
            </a:r>
          </a:p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5.Какое заключение можно сделать о величине архимедовой силы, проводя соответствующие опыты на Луне, где сила тяжести в 6 раз меньше, чем на Земле?</a:t>
            </a:r>
          </a:p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6.Действует ли архимедова сила на ИСЗ?</a:t>
            </a:r>
            <a:endParaRPr lang="ru-RU" sz="2400" b="1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5" name="Picture 17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214422"/>
            <a:ext cx="989012" cy="100171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357554" y="50004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Физический океан</a:t>
            </a:r>
            <a:endParaRPr lang="ru-RU" b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 bwMode="auto">
          <a:xfrm>
            <a:off x="6786578" y="6000768"/>
            <a:ext cx="1643074" cy="642942"/>
          </a:xfrm>
          <a:prstGeom prst="rightArrow">
            <a:avLst/>
          </a:prstGeom>
          <a:solidFill>
            <a:srgbClr val="DBD729"/>
          </a:solidFill>
          <a:ln w="25400" cap="flat" cmpd="sng" algn="ctr">
            <a:solidFill>
              <a:schemeClr val="tx1"/>
            </a:solidFill>
            <a:prstDash val="dash"/>
            <a:round/>
            <a:headEnd type="oval" w="sm" len="sm"/>
            <a:tailEnd type="stealth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0.08233 C -0.00868 0.09412 -0.01146 0.09042 -0.00555 0.09551 C -0.00243 0.10869 -0.00104 0.12188 0.00191 0.13506 C 0.00243 0.13737 0.00469 0.14616 0.00556 0.14986 C 0.00591 0.15148 0.00677 0.15472 0.00677 0.15472 C 0.00782 0.16466 0.00938 0.17322 0.01181 0.1827 C 0.01337 0.19958 0.01736 0.21554 0.02032 0.23219 C 0.02101 0.23566 0.02396 0.23728 0.02535 0.24029 C 0.02795 0.25809 0.03299 0.28677 0.04254 0.29949 C 0.04636 0.31267 0.05486 0.31822 0.06354 0.32424 C 0.0658 0.32585 0.07101 0.32747 0.07101 0.32747 C 0.08299 0.32678 0.09601 0.3277 0.10799 0.32424 C 0.11563 0.32192 0.12153 0.31429 0.129 0.31105 C 0.13542 0.30296 0.1415 0.29648 0.14636 0.28631 C 0.14879 0.27336 0.14688 0.25971 0.15 0.24699 C 0.15087 0.23381 0.15087 0.22456 0.15625 0.21392 C 0.15834 0.20536 0.15973 0.19704 0.16354 0.18941 C 0.1665 0.17715 0.16806 0.16466 0.17223 0.1531 C 0.17257 0.15032 0.17361 0.14015 0.17466 0.13668 C 0.17795 0.12535 0.17674 0.13483 0.17848 0.12511 C 0.18004 0.11679 0.18039 0.10708 0.18212 0.09898 C 0.18334 0.09343 0.19202 0.08742 0.19202 0.08742 C 0.19636 0.07955 0.20573 0.06915 0.21302 0.06591 C 0.21962 0.0599 0.22153 0.05874 0.229 0.0562 C 0.25052 0.03654 0.28698 0.04995 0.30677 0.04949 C 0.3125 0.04695 0.31719 0.04602 0.3217 0.03978 C 0.32379 0.037 0.32778 0.03145 0.32778 0.03145 C 0.32674 0.02752 0.3191 0.01596 0.3191 0.01503 C 0.31823 0.00462 0.3191 -0.00578 0.3191 -0.01619 " pathEditMode="relative" ptsTypes="ffffffffffffffffffffffffffffA">
                                      <p:cBhvr>
                                        <p:cTn id="6" dur="2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11188" y="765175"/>
            <a:ext cx="8077200" cy="48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endParaRPr lang="ru-RU" sz="2400" dirty="0">
              <a:solidFill>
                <a:srgbClr val="010000"/>
              </a:solidFill>
              <a:latin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1065198"/>
          </a:xfrm>
        </p:spPr>
        <p:txBody>
          <a:bodyPr/>
          <a:lstStyle/>
          <a:p>
            <a:pPr lvl="0" algn="ctr">
              <a:tabLst>
                <a:tab pos="1000125" algn="l"/>
              </a:tabLst>
            </a:pPr>
            <a:r>
              <a:rPr lang="ru-RU" dirty="0" smtClean="0"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Плавание животных и человека</a:t>
            </a:r>
            <a:br>
              <a:rPr lang="ru-RU" dirty="0" smtClean="0"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2357430"/>
            <a:ext cx="8229600" cy="4114800"/>
          </a:xfrm>
        </p:spPr>
        <p:txBody>
          <a:bodyPr/>
          <a:lstStyle/>
          <a:p>
            <a:pPr marL="0" indent="450850" algn="just">
              <a:buNone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Средняя плотность живых организмов, населяющих водную среду, близка к плотности окружающей их воды. Это и делает возможным их плавание под водой. Плаванию животных в толще воды способствует также дополнительная подъемная сила, которая возникает при их перемещении в водной среде.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кар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0"/>
            <a:ext cx="7433735" cy="690400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0"/>
            <a:ext cx="7072362" cy="6858000"/>
          </a:xfrm>
        </p:spPr>
        <p:txBody>
          <a:bodyPr/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О, сколько нам открытий чудных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Говорит просвещение дух!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И опыт, сын ошибок трудных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И гений, парадоксов друг.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(А. С. Пушкин)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214290"/>
            <a:ext cx="4040188" cy="639762"/>
          </a:xfrm>
        </p:spPr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активное плавание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857232"/>
            <a:ext cx="4643438" cy="3951288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Животные передвигаются либо с помощью имеющихся у них гребных органов, либо посредством волнообразных изгибаний тела и использования непарных плавников, либо в результате периодических выталкиваний воды.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4" y="357166"/>
            <a:ext cx="4041775" cy="639762"/>
          </a:xfrm>
        </p:spPr>
        <p:txBody>
          <a:bodyPr/>
          <a:lstStyle/>
          <a:p>
            <a:r>
              <a:rPr lang="ru-RU" i="1" dirty="0" smtClean="0">
                <a:solidFill>
                  <a:srgbClr val="0070C0"/>
                </a:solidFill>
              </a:rPr>
              <a:t>пассивное плавание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14876" y="1000108"/>
            <a:ext cx="4286280" cy="3951288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Животные просто увлекаются   движущейся водой.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4286256"/>
            <a:ext cx="150220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5357826"/>
            <a:ext cx="1607355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5357826"/>
            <a:ext cx="1428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4286256"/>
            <a:ext cx="1714511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15436" cy="3376642"/>
          </a:xfrm>
        </p:spPr>
        <p:txBody>
          <a:bodyPr/>
          <a:lstStyle/>
          <a:p>
            <a:pPr marL="0" indent="361950">
              <a:buNone/>
            </a:pP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Жизнь на Земле зародилась в водной среде. Это произошло около 4 миллиардов лет тому назад. 400 миллионов лет назад жизнь вышла из моря. 65 миллионов лет назад появились первые млекопитающие. Но вода и сейчас продолжает составлять значительную часть в живых организмах, причем как в морских животных, так и в млекопитающих, обитающих на суше (включая человека).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71678"/>
            <a:ext cx="617828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85984" y="142852"/>
            <a:ext cx="5753112" cy="57150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Эдгар По (1809—1849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1984436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928794" y="642918"/>
            <a:ext cx="7072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1950" algn="just"/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</a:rPr>
              <a:t>«В среднем  человеческое тело немногим тяжелее или легче воды... Тела тучных, дородных людей с тонкими костями и тела по­давляющего большинства  женщин  легче,  чем тела  худощавых       </a:t>
            </a:r>
            <a:r>
              <a:rPr lang="ru-RU" sz="1600" dirty="0" err="1" smtClean="0">
                <a:solidFill>
                  <a:schemeClr val="accent4">
                    <a:lumMod val="10000"/>
                  </a:schemeClr>
                </a:solidFill>
              </a:rPr>
              <a:t>крупнокостных</a:t>
            </a:r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</a:rPr>
              <a:t> мужчин... Упавший в реку человек почти никогда не пойдет ко дну, если он позволит весу своего тела прийти в соответ­ствие с весом вытесненной им воды — другими словами, если он погрузится в воду почти целиком. Для людей, не умеющих пла­вать, наиболее правильной будет вертикальная позиция идущего человека, причем голову следует откинуть и погрузить в воду так, чтобы над ней</a:t>
            </a:r>
            <a:endParaRPr lang="ru-RU" sz="16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2928934"/>
            <a:ext cx="87154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4">
                    <a:lumMod val="10000"/>
                  </a:schemeClr>
                </a:solidFill>
              </a:rPr>
              <a:t>оставались только рот и нос. Приняв подобную позу, вы обнаружите, что без всяких усилий и труда держитесь у самой поверхности. Однако совершенно очевидно, что вес человеческого  тела   и   вес  воды,   которую   оно   вытесняет,   находятся лишь в весьма хрупком равновесии, так что достаточно ничтожного  пустяка,  чтобы оно  нарушилось  в ту  или  иную сторону. Например, рука, поднятая над водой и тем самым лишенная ее поддержки, представляет собой добавочный вес, которого достаточно,  чтобы  голова  ушла  под  воду  целиком,  тогда  как  случайно схваченный даже небольшой кусок дерева  позволит вам приподнять голову и оглядеться. Человек, не умеющий плавать, обычно начинает биться в воде, вскидывает руки и старается дер­жать голову, как всегда, прямо. В результате рот и ноздри оказываются под водой, которая при попытке вздохнуть проникает в легкие. Кроме того, большое ее количество попадает в желудок, и все тело становится тяжелее настолько, насколько вода тяжелее воздуха, наполнявшего эти полости прежде.  Как правило, этой разницы  достаточно  для  того,  чтобы  человек  пошел   ко  дну».</a:t>
            </a:r>
            <a:endParaRPr lang="ru-RU" sz="16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Мертвое море</a:t>
            </a:r>
            <a:endParaRPr lang="ru-RU" b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981200"/>
            <a:ext cx="6096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7794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Плавание судов</a:t>
            </a:r>
            <a:endParaRPr lang="ru-RU" b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3500462"/>
          </a:xfrm>
        </p:spPr>
        <p:txBody>
          <a:bodyPr/>
          <a:lstStyle/>
          <a:p>
            <a:pPr>
              <a:buNone/>
            </a:pPr>
            <a:r>
              <a:rPr lang="ru-RU" sz="1400" dirty="0" smtClean="0"/>
              <a:t>	</a:t>
            </a:r>
          </a:p>
          <a:p>
            <a:pPr marL="4763" indent="379413" algn="just">
              <a:buNone/>
            </a:pPr>
            <a:r>
              <a:rPr lang="ru-RU" sz="18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Необходимость преодолевать водные преграды, перевозя грузы по воде, а также использование рек, озер и морей как охотничьих угодий уже в глубокой древности привели к изобретению человеком плавучих средств. Сначала это были просто древесные стволы или надутые мешки из шкур животных (бурдюки), за которые держались переплывающие реку люди, примитивные плоты из скрепленных друг с другом бревен, круглые корзины, обтянутые кожей, а также лодки, которые выдалбливались или выжигались из массивных стволов деревьев. Развивающееся морское дело требовало увеличения размеров плавающих судов, что привело к построению кораблей.</a:t>
            </a:r>
          </a:p>
          <a:p>
            <a:endParaRPr lang="ru-RU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7" y="4572008"/>
            <a:ext cx="258324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572008"/>
            <a:ext cx="292246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4572008"/>
            <a:ext cx="256894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29718" cy="4114800"/>
          </a:xfrm>
        </p:spPr>
        <p:txBody>
          <a:bodyPr/>
          <a:lstStyle/>
          <a:p>
            <a:pPr algn="just"/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Первые плавучие средства передвигались либо просто благодаря течению реки, либо за счет использования шестов и весел. Но уже в третьем тысячелетии до н. э. стали применяться паруса. Первые паруса изготовлялись из шкур, тростниковых циновок и деревянных планок. Долгое время паруса играли вспомогательную роль, и лишь в </a:t>
            </a:r>
            <a:r>
              <a:rPr lang="en-US" sz="20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X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—</a:t>
            </a:r>
            <a:r>
              <a:rPr lang="en-US" sz="20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XIII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вв. появились первые чисто парусные суда. Наивысшего развития они достигли во второй половине </a:t>
            </a:r>
            <a:r>
              <a:rPr lang="en-US" sz="20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XIX 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в.: длина их составляла 90 м, скорость 33 км/ч и выше. Самыми быстроходными из них были трех- и четырехмачтовые клиперы (рис. 136). Они перевозили из Азии и Австралии чай, шерсть и другие ценные грузы, которых не хватало в Европе и Америке. Рекорд скорости, поставленный чайным клипером «Катти </a:t>
            </a:r>
            <a:r>
              <a:rPr lang="ru-RU" sz="2000" b="1" dirty="0" err="1" smtClean="0">
                <a:solidFill>
                  <a:schemeClr val="accent4">
                    <a:lumMod val="10000"/>
                  </a:schemeClr>
                </a:solidFill>
                <a:effectLst/>
              </a:rPr>
              <a:t>Сарк</a:t>
            </a:r>
            <a:r>
              <a:rPr lang="ru-RU" sz="2000" b="1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»,— 21 узел (1 уз =1,852 км/ч) —не побит до сих пор ни одним из парусных судов.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714884"/>
            <a:ext cx="2500330" cy="1910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229600" cy="4114800"/>
          </a:xfrm>
        </p:spPr>
        <p:txBody>
          <a:bodyPr/>
          <a:lstStyle/>
          <a:p>
            <a:pPr algn="just"/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В 1803 г. Р. Фултон установил на 18-метровой лодке </a:t>
            </a:r>
            <a:r>
              <a:rPr lang="ru-RU" sz="1800" dirty="0" err="1" smtClean="0">
                <a:solidFill>
                  <a:schemeClr val="accent4">
                    <a:lumMod val="10000"/>
                  </a:schemeClr>
                </a:solidFill>
              </a:rPr>
              <a:t>гребны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 колеса, приводимые в движение паровой машиной. Первые испытания нового судна на реке Сене (в Париже) прошли неудачно: лодка затонула. </a:t>
            </a:r>
          </a:p>
          <a:p>
            <a:pPr algn="just"/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В США в 1807 г. Р. Фултон построил первый   действующий   </a:t>
            </a:r>
            <a:r>
              <a:rPr lang="ru-RU" sz="1800" i="1" dirty="0" smtClean="0">
                <a:solidFill>
                  <a:schemeClr val="accent4">
                    <a:lumMod val="10000"/>
                  </a:schemeClr>
                </a:solidFill>
              </a:rPr>
              <a:t>пароход   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«</a:t>
            </a:r>
            <a:r>
              <a:rPr lang="ru-RU" sz="1800" dirty="0" err="1" smtClean="0">
                <a:solidFill>
                  <a:schemeClr val="accent4">
                    <a:lumMod val="10000"/>
                  </a:schemeClr>
                </a:solidFill>
              </a:rPr>
              <a:t>Клермонт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».   Этот   пароход   стал совершать   регулярные   рейсы   по   реке   Гудзон,   проходя   расстояние 277 км со средней скоростью 9 км/ч.	</a:t>
            </a:r>
          </a:p>
          <a:p>
            <a:pPr algn="just"/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В    1903   г.    в   России   был   построен   первый   </a:t>
            </a:r>
            <a:r>
              <a:rPr lang="ru-RU" sz="1800" i="1" dirty="0" smtClean="0">
                <a:solidFill>
                  <a:schemeClr val="accent4">
                    <a:lumMod val="10000"/>
                  </a:schemeClr>
                </a:solidFill>
              </a:rPr>
              <a:t>теплоход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—  судно,   приводимое   в   движение   с   помощью   двигателя   внутреннего    сгорания.    В    настоящее    время    теплоходы    являются   самым   распространенным   видом   водного   транспорта.</a:t>
            </a:r>
          </a:p>
          <a:p>
            <a:pPr algn="just"/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На протяжении тысячелетий дерево представлялось единственным материалом, пригодным для построения судов. Всем было известно, что дерево (плотность которого меньше плотности воды) не тонет и запасов его в лесах столько, что проблем с построением  из него судов никогда не будет.</a:t>
            </a:r>
          </a:p>
          <a:p>
            <a:pPr algn="just"/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В 1787 г. англичанину Дж. </a:t>
            </a:r>
            <a:r>
              <a:rPr lang="ru-RU" sz="1800" dirty="0" err="1" smtClean="0">
                <a:solidFill>
                  <a:schemeClr val="accent4">
                    <a:lumMod val="10000"/>
                  </a:schemeClr>
                </a:solidFill>
              </a:rPr>
              <a:t>Уилкинсону</a:t>
            </a:r>
            <a:r>
              <a:rPr lang="ru-RU" sz="1800" dirty="0" smtClean="0">
                <a:solidFill>
                  <a:schemeClr val="accent4">
                    <a:lumMod val="10000"/>
                  </a:schemeClr>
                </a:solidFill>
              </a:rPr>
              <a:t> удалось построить первое железное судно длиной 21,5 м.</a:t>
            </a:r>
            <a:endParaRPr lang="ru-RU" sz="18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52"/>
            <a:ext cx="8229600" cy="4114800"/>
          </a:xfrm>
        </p:spPr>
        <p:txBody>
          <a:bodyPr/>
          <a:lstStyle/>
          <a:p>
            <a:pPr algn="just"/>
            <a:endParaRPr lang="ru-RU" sz="18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Глубина, на которую плавающее судно погружается в воду, на­зывается </a:t>
            </a:r>
            <a:r>
              <a:rPr lang="ru-RU" sz="2400" i="1" dirty="0" smtClean="0">
                <a:solidFill>
                  <a:srgbClr val="0070C0"/>
                </a:solidFill>
              </a:rPr>
              <a:t>осадкой</a:t>
            </a:r>
            <a:r>
              <a:rPr lang="ru-RU" sz="2400" i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судна. При полной загрузке судна оно не должно погружаться в воду ниже так называемой </a:t>
            </a:r>
            <a:r>
              <a:rPr lang="ru-RU" sz="2400" i="1" dirty="0" smtClean="0">
                <a:solidFill>
                  <a:srgbClr val="0070C0"/>
                </a:solidFill>
              </a:rPr>
              <a:t>грузовой ватерлинии 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(от голландского слова «ватер» — вода). Так называют линию соприкосновения поверхности воды с корпусом судна, соответствующую наибольшей допустимой осадке. На бортах морских судов эта линия отмечается специальным знаком — </a:t>
            </a:r>
            <a:r>
              <a:rPr lang="ru-RU" sz="2400" i="1" dirty="0" smtClean="0">
                <a:solidFill>
                  <a:srgbClr val="0070C0"/>
                </a:solidFill>
              </a:rPr>
              <a:t>грузовой маркой.</a:t>
            </a:r>
          </a:p>
          <a:p>
            <a:pPr algn="just"/>
            <a:endParaRPr lang="ru-RU" sz="2400" dirty="0" smtClean="0">
              <a:solidFill>
                <a:schemeClr val="accent4">
                  <a:lumMod val="10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Массу воды, вытесняемой плавающим судном, называют </a:t>
            </a:r>
            <a:r>
              <a:rPr lang="ru-RU" sz="2400" i="1" dirty="0" smtClean="0">
                <a:solidFill>
                  <a:srgbClr val="0070C0"/>
                </a:solidFill>
              </a:rPr>
              <a:t>водоизмещением</a:t>
            </a:r>
            <a:r>
              <a:rPr lang="ru-RU" sz="2400" i="1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судна. Водоизмещение судна совпадает с его собственной массой (вместе с грузом) и обычно выражается в тоннах. </a:t>
            </a:r>
          </a:p>
          <a:p>
            <a:endParaRPr lang="ru-RU" sz="1800" dirty="0" smtClean="0">
              <a:solidFill>
                <a:schemeClr val="accent4">
                  <a:lumMod val="10000"/>
                </a:schemeClr>
              </a:solidFill>
            </a:endParaRP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19758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Суда, способные плавать под водой, называют </a:t>
            </a:r>
            <a:r>
              <a:rPr lang="ru-RU" sz="2400" dirty="0" smtClean="0">
                <a:solidFill>
                  <a:srgbClr val="0070C0"/>
                </a:solidFill>
              </a:rPr>
              <a:t>подводными, 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а все остальные — </a:t>
            </a:r>
            <a:r>
              <a:rPr lang="ru-RU" sz="2400" dirty="0" smtClean="0">
                <a:solidFill>
                  <a:srgbClr val="0070C0"/>
                </a:solidFill>
              </a:rPr>
              <a:t>надводными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Первая </a:t>
            </a:r>
            <a:r>
              <a:rPr lang="ru-RU" sz="2400" i="1" dirty="0" smtClean="0">
                <a:solidFill>
                  <a:srgbClr val="0070C0"/>
                </a:solidFill>
              </a:rPr>
              <a:t>подводная лодка 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была построена в 1620 г. в Англии. Ее изобретателем был голландский ученый К. </a:t>
            </a:r>
            <a:r>
              <a:rPr lang="ru-RU" sz="2400" dirty="0" err="1" smtClean="0">
                <a:solidFill>
                  <a:schemeClr val="accent4">
                    <a:lumMod val="10000"/>
                  </a:schemeClr>
                </a:solidFill>
              </a:rPr>
              <a:t>ван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4">
                    <a:lumMod val="10000"/>
                  </a:schemeClr>
                </a:solidFill>
              </a:rPr>
              <a:t>Дреббель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</a:rPr>
              <a:t>.</a:t>
            </a:r>
          </a:p>
          <a:p>
            <a:endParaRPr lang="ru-RU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00438"/>
            <a:ext cx="3286148" cy="254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500438"/>
            <a:ext cx="3756365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5" name="Picture 17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857232"/>
            <a:ext cx="989012" cy="100171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357554" y="50004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Физический океан</a:t>
            </a:r>
            <a:endParaRPr lang="ru-RU" b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трелка вправо 4">
            <a:hlinkClick r:id="rId4" action="ppaction://hlinkpres?slideindex=1&amp;slidetitle="/>
          </p:cNvPr>
          <p:cNvSpPr/>
          <p:nvPr/>
        </p:nvSpPr>
        <p:spPr bwMode="auto">
          <a:xfrm>
            <a:off x="6786578" y="6000768"/>
            <a:ext cx="1643074" cy="642942"/>
          </a:xfrm>
          <a:prstGeom prst="rightArrow">
            <a:avLst/>
          </a:prstGeom>
          <a:solidFill>
            <a:srgbClr val="DBD729"/>
          </a:solidFill>
          <a:ln w="25400" cap="flat" cmpd="sng" algn="ctr">
            <a:solidFill>
              <a:schemeClr val="tx1"/>
            </a:solidFill>
            <a:prstDash val="dash"/>
            <a:round/>
            <a:headEnd type="oval" w="sm" len="sm"/>
            <a:tailEnd type="stealth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118 0.0606 C 0.12708 0.06198 0.13247 0.06383 0.13837 0.06545 C 0.14149 0.06753 0.14514 0.06823 0.14826 0.07031 C 0.14931 0.071 0.14983 0.07262 0.15087 0.07355 C 0.15191 0.07447 0.1533 0.0747 0.15451 0.0754 C 0.15816 0.08257 0.16111 0.08835 0.1632 0.09667 C 0.16233 0.12234 0.16354 0.13992 0.14948 0.1575 C 0.14635 0.16628 0.1408 0.16952 0.13472 0.17392 C 0.12778 0.179 0.12361 0.18386 0.11615 0.1871 C 0.11181 0.19288 0.10851 0.19519 0.1026 0.19704 C 0.09757 0.20051 0.0908 0.20444 0.08542 0.20676 C 0.08212 0.21115 0.0816 0.21369 0.0816 0.21994 " pathEditMode="relative" rAng="0" ptsTypes="fffffffffffA">
                                      <p:cBhvr>
                                        <p:cTn id="6" dur="2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«Ум хорошо, а два лучше»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p=F/S;  </a:t>
            </a:r>
            <a:endParaRPr lang="ru-RU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F=m*g; </a:t>
            </a:r>
            <a:endParaRPr lang="ru-RU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 m=p*V;  </a:t>
            </a:r>
            <a:endParaRPr lang="ru-RU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V=a*b*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с</a:t>
            </a:r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;  </a:t>
            </a:r>
            <a:endParaRPr lang="ru-RU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ρ=m/V; </a:t>
            </a:r>
            <a:endParaRPr lang="ru-RU" b="1" dirty="0" smtClean="0">
              <a:solidFill>
                <a:schemeClr val="accent4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F=ρ*g*V</a:t>
            </a:r>
            <a:endParaRPr lang="ru-RU" dirty="0" smtClean="0">
              <a:solidFill>
                <a:schemeClr val="accent4">
                  <a:lumMod val="10000"/>
                </a:schemeClr>
              </a:solidFill>
            </a:endParaRPr>
          </a:p>
          <a:p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а) объем тела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б)	сила тяжести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в)	давление тела	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г)	масса тела</a:t>
            </a:r>
          </a:p>
          <a:p>
            <a:r>
              <a:rPr lang="ru-RU" dirty="0" err="1" smtClean="0">
                <a:solidFill>
                  <a:schemeClr val="accent4">
                    <a:lumMod val="10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) Архимедова сила</a:t>
            </a:r>
          </a:p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е) плотность тела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5" name="Picture 17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349500"/>
            <a:ext cx="989012" cy="100171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357554" y="50004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Физический океан</a:t>
            </a:r>
            <a:endParaRPr lang="ru-RU" b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трелка вправо 3">
            <a:hlinkClick r:id="rId4" action="ppaction://hlinksldjump"/>
          </p:cNvPr>
          <p:cNvSpPr/>
          <p:nvPr/>
        </p:nvSpPr>
        <p:spPr bwMode="auto">
          <a:xfrm>
            <a:off x="6786578" y="6000768"/>
            <a:ext cx="1643074" cy="642942"/>
          </a:xfrm>
          <a:prstGeom prst="rightArrow">
            <a:avLst/>
          </a:prstGeom>
          <a:solidFill>
            <a:srgbClr val="DBD729"/>
          </a:solidFill>
          <a:ln w="25400" cap="flat" cmpd="sng" algn="ctr">
            <a:solidFill>
              <a:schemeClr val="tx1"/>
            </a:solidFill>
            <a:prstDash val="dash"/>
            <a:round/>
            <a:headEnd type="oval" w="sm" len="sm"/>
            <a:tailEnd type="stealth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565132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  <a:t>Остров «Разгадай-ка»</a:t>
            </a:r>
            <a:br>
              <a:rPr lang="ru-RU" b="1" dirty="0" smtClean="0">
                <a:solidFill>
                  <a:schemeClr val="accent4">
                    <a:lumMod val="10000"/>
                  </a:schemeClr>
                </a:solidFill>
              </a:rPr>
            </a:b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791"/>
          <a:ext cx="7543800" cy="53578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765408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765408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65408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408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408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65408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5408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56513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1.Аппарат для дыхания человека под водой. 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6" y="1643049"/>
          <a:ext cx="7439047" cy="45005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6277"/>
                <a:gridCol w="676277"/>
                <a:gridCol w="676277"/>
                <a:gridCol w="676277"/>
                <a:gridCol w="676277"/>
                <a:gridCol w="676277"/>
                <a:gridCol w="676277"/>
                <a:gridCol w="676277"/>
                <a:gridCol w="676277"/>
                <a:gridCol w="676277"/>
                <a:gridCol w="676277"/>
              </a:tblGrid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56513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2.Приспособления для измерения длины.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6" y="1643049"/>
          <a:ext cx="7439052" cy="45586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</a:tblGrid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56513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3.Прибор для измерения глубины. 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6" y="1643049"/>
          <a:ext cx="7439052" cy="45586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</a:tblGrid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56513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4.Аппарат для изучения морских глубин.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6" y="1643049"/>
          <a:ext cx="7439052" cy="45586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  <a:gridCol w="619921"/>
              </a:tblGrid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к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в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а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н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г</a:t>
                      </a:r>
                      <a:endParaRPr lang="ru-RU" sz="40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М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е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р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Э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err="1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х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л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о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т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5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6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7</a:t>
                      </a:r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3600" b="1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oval" w="sm" len="sm"/>
          <a:tailEnd type="stealth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dash"/>
          <a:round/>
          <a:headEnd type="oval" w="sm" len="sm"/>
          <a:tailEnd type="stealth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1974</TotalTime>
  <Words>1297</Words>
  <Application>Microsoft Office PowerPoint</Application>
  <PresentationFormat>Экран (4:3)</PresentationFormat>
  <Paragraphs>325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Океан</vt:lpstr>
      <vt:lpstr>Архимедова сила. Плавание тел. </vt:lpstr>
      <vt:lpstr>Слайд 2</vt:lpstr>
      <vt:lpstr>«Ум хорошо, а два лучше»</vt:lpstr>
      <vt:lpstr>Слайд 4</vt:lpstr>
      <vt:lpstr>Остров «Разгадай-ка» </vt:lpstr>
      <vt:lpstr>1.Аппарат для дыхания человека под водой. </vt:lpstr>
      <vt:lpstr>2.Приспособления для измерения длины.</vt:lpstr>
      <vt:lpstr>3.Прибор для измерения глубины. </vt:lpstr>
      <vt:lpstr>4.Аппарат для изучения морских глубин.</vt:lpstr>
      <vt:lpstr>5.Прибор для определения сторон света. </vt:lpstr>
      <vt:lpstr>6.Жидкое полезное ископаемое. </vt:lpstr>
      <vt:lpstr>7.Металл красного цвета.</vt:lpstr>
      <vt:lpstr>Слайд 13</vt:lpstr>
      <vt:lpstr>Слайд 14</vt:lpstr>
      <vt:lpstr>Переведи в систему Си.</vt:lpstr>
      <vt:lpstr>Слайд 16</vt:lpstr>
      <vt:lpstr>Слайд 17</vt:lpstr>
      <vt:lpstr>Слайд 18</vt:lpstr>
      <vt:lpstr>Плавание животных и человека  </vt:lpstr>
      <vt:lpstr>Слайд 20</vt:lpstr>
      <vt:lpstr>Слайд 21</vt:lpstr>
      <vt:lpstr>Слайд 22</vt:lpstr>
      <vt:lpstr>Мертвое море</vt:lpstr>
      <vt:lpstr>Плавание судов</vt:lpstr>
      <vt:lpstr>Слайд 25</vt:lpstr>
      <vt:lpstr>Слайд 26</vt:lpstr>
      <vt:lpstr>Слайд 27</vt:lpstr>
      <vt:lpstr>Слайд 28</vt:lpstr>
      <vt:lpstr>Слайд 29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класс готовимся  к экзаменам</dc:title>
  <dc:creator>svg</dc:creator>
  <cp:lastModifiedBy>UserPC</cp:lastModifiedBy>
  <cp:revision>177</cp:revision>
  <dcterms:created xsi:type="dcterms:W3CDTF">2006-03-15T21:42:34Z</dcterms:created>
  <dcterms:modified xsi:type="dcterms:W3CDTF">2012-01-26T17:05:57Z</dcterms:modified>
</cp:coreProperties>
</file>