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8" r:id="rId10"/>
    <p:sldId id="270" r:id="rId11"/>
    <p:sldId id="269" r:id="rId12"/>
    <p:sldId id="274" r:id="rId13"/>
    <p:sldId id="271" r:id="rId14"/>
    <p:sldId id="275" r:id="rId15"/>
    <p:sldId id="276" r:id="rId16"/>
    <p:sldId id="277" r:id="rId17"/>
    <p:sldId id="278" r:id="rId18"/>
    <p:sldId id="272" r:id="rId19"/>
    <p:sldId id="273" r:id="rId20"/>
    <p:sldId id="267" r:id="rId21"/>
    <p:sldId id="279" r:id="rId22"/>
    <p:sldId id="280" r:id="rId23"/>
    <p:sldId id="281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1D0A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44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4026-68E7-41FF-8CA0-4AD9721F94B8}" type="datetimeFigureOut">
              <a:rPr lang="ru-RU" smtClean="0"/>
              <a:t>25.01.2026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FBB3-1D2A-455C-B079-50226DFFC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037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4026-68E7-41FF-8CA0-4AD9721F94B8}" type="datetimeFigureOut">
              <a:rPr lang="ru-RU" smtClean="0"/>
              <a:t>25.01.2026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FBB3-1D2A-455C-B079-50226DFFC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811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4026-68E7-41FF-8CA0-4AD9721F94B8}" type="datetimeFigureOut">
              <a:rPr lang="ru-RU" smtClean="0"/>
              <a:t>25.01.2026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FBB3-1D2A-455C-B079-50226DFFC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83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4026-68E7-41FF-8CA0-4AD9721F94B8}" type="datetimeFigureOut">
              <a:rPr lang="ru-RU" smtClean="0"/>
              <a:t>25.01.2026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FBB3-1D2A-455C-B079-50226DFFC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8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4026-68E7-41FF-8CA0-4AD9721F94B8}" type="datetimeFigureOut">
              <a:rPr lang="ru-RU" smtClean="0"/>
              <a:t>25.01.2026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FBB3-1D2A-455C-B079-50226DFFC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997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4026-68E7-41FF-8CA0-4AD9721F94B8}" type="datetimeFigureOut">
              <a:rPr lang="ru-RU" smtClean="0"/>
              <a:t>25.01.2026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FBB3-1D2A-455C-B079-50226DFFC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706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4026-68E7-41FF-8CA0-4AD9721F94B8}" type="datetimeFigureOut">
              <a:rPr lang="ru-RU" smtClean="0"/>
              <a:t>25.01.2026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FBB3-1D2A-455C-B079-50226DFFC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446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4026-68E7-41FF-8CA0-4AD9721F94B8}" type="datetimeFigureOut">
              <a:rPr lang="ru-RU" smtClean="0"/>
              <a:t>25.01.2026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FBB3-1D2A-455C-B079-50226DFFC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604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4026-68E7-41FF-8CA0-4AD9721F94B8}" type="datetimeFigureOut">
              <a:rPr lang="ru-RU" smtClean="0"/>
              <a:t>25.01.2026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FBB3-1D2A-455C-B079-50226DFFC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927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4026-68E7-41FF-8CA0-4AD9721F94B8}" type="datetimeFigureOut">
              <a:rPr lang="ru-RU" smtClean="0"/>
              <a:t>25.01.2026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FBB3-1D2A-455C-B079-50226DFFC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46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4026-68E7-41FF-8CA0-4AD9721F94B8}" type="datetimeFigureOut">
              <a:rPr lang="ru-RU" smtClean="0"/>
              <a:t>25.01.2026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FBB3-1D2A-455C-B079-50226DFFC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294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14026-68E7-41FF-8CA0-4AD9721F94B8}" type="datetimeFigureOut">
              <a:rPr lang="ru-RU" smtClean="0"/>
              <a:t>25.01.2026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CFBB3-1D2A-455C-B079-50226DFFC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99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Вторая мировая война, последствия становления нового мирового порядка —  WorldRuss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-11436" y="4564"/>
            <a:ext cx="9132565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6374" y="347489"/>
            <a:ext cx="8496944" cy="3068960"/>
          </a:xfrm>
          <a:noFill/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МИНИСТЕРСВО ПРОСВЕЩЕНИЯ РОССИЙСКОЙ ФЕДЕРАЦИИ </a:t>
            </a:r>
            <a:b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ОБЩЕОБРАЗОВАТЕЛЬНОЕ УЧРЕЖДЕНИЕ </a:t>
            </a:r>
            <a:b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ОМСКА «ЛИЦЕЙ №54»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ИТОГОВЫЙ ПРОЕКТ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«Искусство Второй мировой войны в заданиях ЕГЭ  »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Направление: « Советская культура в годы Великой Отечественной войны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2093" y="3717032"/>
            <a:ext cx="8496944" cy="2736304"/>
          </a:xfrm>
          <a:noFill/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Исполнитель: Обучающая 10 «Б» класса</a:t>
            </a:r>
          </a:p>
          <a:p>
            <a:pPr algn="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Данилова Анна Кирилловна</a:t>
            </a:r>
          </a:p>
          <a:p>
            <a:pPr algn="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Учитель истории, обществознания БОУ</a:t>
            </a:r>
          </a:p>
          <a:p>
            <a:pPr algn="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Омска «Лицей №54»</a:t>
            </a:r>
          </a:p>
          <a:p>
            <a:pPr algn="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А. А. Николаева				          Омск 2026				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451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оевал ли СССР во Вторую мировую войну с коллективным Западом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117" y="0"/>
            <a:ext cx="95291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385117" y="0"/>
            <a:ext cx="9529117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729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 Литература и музыка на службе фронта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700792" y="-3267744"/>
            <a:ext cx="4040188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0" y="1700808"/>
            <a:ext cx="4176464" cy="4752528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произведения о ВОВ стали писаться позже, в 1960-70-х годах. Это относится к повестям В. Быкова («Обелиск», «Сотников»), Б. Васильева («А зори здесь такие», «В списках не значился», «Завтра была война»).  Второй из примеров – М. Шолохов. Им будут написаны такие впечатляющие произведения, как «Судьба человека», «Они сражались за Родину». И биография легендарного летчика Алексея Маресьева стала основой знаменитой книги «Повесть о настоящем человеке» Б. Полевого</a:t>
            </a:r>
            <a:r>
              <a:rPr lang="ru-RU" dirty="0"/>
              <a:t>. 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80728"/>
            <a:ext cx="2915435" cy="3887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64904"/>
            <a:ext cx="2496505" cy="395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008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Вторая мировая война в 108 фотографиях: вспомнить всё — Российское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00811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 Литература и музыка на службе фронта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23528" y="1921446"/>
            <a:ext cx="5148064" cy="4936554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песни в годы войны была чрезвычайно высокой. Она складывалась обо всем, что происходило на фронте и в тылу, что согревало души и воспевало великий подвиг русского народа. В них говорилось о патриотизме, о солдатской дружбе, о любви. Музыка поддерживала людей в трудные минуты, утешала их измучившиеся души. Она была необходима человеку как воздух, с ней человеческое сердце не черствело и находило в себе новые силы хранить надежду.</a:t>
            </a:r>
          </a:p>
          <a:p>
            <a:pPr algn="just"/>
            <a:endParaRPr lang="ru-RU" dirty="0"/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40768"/>
            <a:ext cx="3425550" cy="4750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596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кончание II мировой войны -Ново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 Литература и музыка на службе фронта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60032" y="1124744"/>
            <a:ext cx="4040188" cy="5373216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песен: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Катюша (Матвей Исаакович </a:t>
            </a:r>
            <a:r>
              <a:rPr lang="ru-RU" b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Блантер</a:t>
            </a:r>
            <a:r>
              <a:rPr lang="ru-RU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Симфония № 7 «Ленинградская» (Дмитрий Шостакович)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Ехал я из Берлина (поэт Лев </a:t>
            </a:r>
            <a:r>
              <a:rPr lang="ru-RU" b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Ошанин</a:t>
            </a:r>
            <a:r>
              <a:rPr lang="ru-RU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композитор Исаак Дунаевский)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Заветный Камень (композитора Бориса Мокроусова на стихи Александра Жарова)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 на Рейде (композитор Василия Соловьева-Седого на стихи Александра Чуркина)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Победы (композитор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Давид </a:t>
            </a:r>
            <a:r>
              <a:rPr lang="ru-RU" b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Тухманов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поэт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Харитонов</a:t>
            </a:r>
            <a:r>
              <a:rPr lang="ru-RU" b="0" dirty="0"/>
              <a:t>)</a:t>
            </a:r>
            <a:endParaRPr lang="ru-RU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" y="2204864"/>
            <a:ext cx="4041775" cy="3149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880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Война и мелодии: роль музыки в годы Великой Отечественной войны - Роккуль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7128792" cy="114300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4000" b="1" dirty="0" smtClean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 Кинематограф </a:t>
            </a:r>
            <a:r>
              <a:rPr lang="ru-RU" sz="40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театр</a:t>
            </a:r>
            <a:r>
              <a:rPr lang="ru-RU" sz="40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D41D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779912" y="1412776"/>
            <a:ext cx="5040560" cy="4608512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1942 году на экраны вышел масштабный документальный фильм «Разгром немецких войск под Москвой». Авторами фильма стали Илья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Копалин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Леонид Варламов. Они обработали и смонтировали в единую картину съемки 15-ти фронтовых операторов. На подлинных кадрах – жизнь и борьба,  фронт и тыл, смерть и разгром, победа и поражение. Также был снят фильм во время войны «Два бойца», «Жди меня», «Небесный тихоход».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808312" cy="4489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554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Фильм Разгром немецких войск под Москвой (СССР, 1942) - Афиша-Ки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98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 Кинематограф и театр</a:t>
            </a:r>
            <a:r>
              <a:rPr lang="ru-RU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57608" y="1160748"/>
            <a:ext cx="4207546" cy="4536504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Именно </a:t>
            </a:r>
            <a:r>
              <a:rPr lang="ru-RU" dirty="0">
                <a:solidFill>
                  <a:schemeClr val="bg1"/>
                </a:solidFill>
              </a:rPr>
              <a:t>в 1942 году родились пьесы, которые во многих источниках упоминаются, как наиболее значимые пьесы времен Великой Отечественной войны: "Русские люди" К. Симонова, "Фронт" А. Корнейчука и "Нашествие" Л. Леонова. Они ставились в большинстве театров страны, в том числе и в основных московских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82973"/>
            <a:ext cx="3675847" cy="3492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408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Госдума перенесла День окончания Второй мировой войны со 2 на 3 сентября —  РБ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6516216" cy="114300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3600" b="1" dirty="0" smtClean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 Архитектура </a:t>
            </a:r>
            <a:r>
              <a:rPr lang="ru-RU" sz="36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памяти </a:t>
            </a:r>
            <a:r>
              <a:rPr lang="ru-RU" sz="36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D41D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908720"/>
            <a:ext cx="4824536" cy="5616624"/>
          </a:xfrm>
        </p:spPr>
        <p:txBody>
          <a:bodyPr>
            <a:normAutofit fontScale="85000" lnSpcReduction="20000"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«Родина-мать зовет!» в Волгограде (1959 -1967 год)</a:t>
            </a:r>
            <a:endParaRPr lang="ru-RU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«Перекуем мечи на орала» в Москве (1957 год)</a:t>
            </a:r>
            <a:endParaRPr lang="ru-RU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«Героическим защитникам Ленинграда» в Санкт-Петербурге (1974-1975 год)</a:t>
            </a:r>
            <a:endParaRPr lang="ru-RU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«Защитникам советского Заполярья в годы Великой Отечественной войны» («Алеша») в Мурманске (1974 год)</a:t>
            </a:r>
            <a:endParaRPr lang="ru-RU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«Героям-панфиловцам» в </a:t>
            </a:r>
            <a:r>
              <a:rPr lang="ru-RU" b="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Дубосеково</a:t>
            </a:r>
            <a:r>
              <a:rPr lang="ru-RU" b="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(1975 год)</a:t>
            </a:r>
            <a:endParaRPr lang="ru-RU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Могила Неизвестного Солдата в Москве (1966 год)</a:t>
            </a:r>
            <a:endParaRPr lang="ru-RU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воинам Уральского добровольческого танкового корпуса в Екатеринбурге (1962 год)</a:t>
            </a:r>
            <a:endParaRPr lang="ru-RU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Перемиловская</a:t>
            </a:r>
            <a:r>
              <a:rPr lang="ru-RU" b="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высота» в Яхроме (1966 год)</a:t>
            </a:r>
            <a:endParaRPr lang="ru-RU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10495"/>
            <a:ext cx="3137620" cy="5037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682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Музей музыки представляет проект «Музыка героев». Он посвящен 75-летию  Победы в Великой Отечественной вой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446"/>
            <a:ext cx="8820472" cy="2961506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en-US" sz="36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36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Решения заданий ЕГЭ по культуре периода 1941-1945 гг. </a:t>
            </a:r>
            <a:r>
              <a:rPr lang="ru-RU" sz="36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 Алгоритм работы с визуальными источниками (анализ марок, монет и плакатов в заданиях №15-16)</a:t>
            </a:r>
            <a:endParaRPr lang="ru-RU" sz="3600" dirty="0">
              <a:solidFill>
                <a:srgbClr val="D41D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5556" y="3427834"/>
            <a:ext cx="7992888" cy="252028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успешного решения заданий 15-16 ЕГЭ по истории, связанных с монетами и марками Великой Отечественной войне, используйте алгоритм.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-6733256" y="836712"/>
            <a:ext cx="4040188" cy="39512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1772800" y="-2115616"/>
            <a:ext cx="4041775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2420872" y="692696"/>
            <a:ext cx="4041775" cy="395128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48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Лучшие песни Великой Отечественной войны / Православие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"/>
            <a:ext cx="8435280" cy="1691679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 </a:t>
            </a:r>
            <a:r>
              <a:rPr lang="ru-RU" sz="32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работы с визуальными источниками (анализ марок, монет и плакатов в заданиях №15-16)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3968" y="1556792"/>
            <a:ext cx="4608512" cy="5112568"/>
          </a:xfrm>
          <a:solidFill>
            <a:srgbClr val="D41D0A"/>
          </a:solidFill>
        </p:spPr>
        <p:txBody>
          <a:bodyPr>
            <a:normAutofit fontScale="70000" lnSpcReduction="20000"/>
          </a:bodyPr>
          <a:lstStyle/>
          <a:p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работы (16 задания)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рассмотри изображение целиком.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Определи, какие элементы на изображении несут историческую информацию (персонажи, предметы, символы, подписи, детали обстановки).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Установи, к какому периоду истории России может относиться изображение по его признакам.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Сопоставь детали изображения с историческим контекстом выбранного периода.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формулировку задания и выдели, что именно нужно найти/определить по изображению.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на изображении детали, которые прямо подтверждают ответ.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 ответ кратко и по существу, опираясь на изображение и контекст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51520" y="1700808"/>
            <a:ext cx="3888432" cy="4680520"/>
          </a:xfrm>
          <a:solidFill>
            <a:srgbClr val="D41D0A"/>
          </a:solidFill>
        </p:spPr>
        <p:txBody>
          <a:bodyPr>
            <a:normAutofit fontScale="70000" lnSpcReduction="20000"/>
          </a:bodyPr>
          <a:lstStyle/>
          <a:p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(15 задания)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рассмотри изображение, представленное в задании.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Определи, к какому историческому периоду и событиям оно относится.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Выдели ключевые детали изображения 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Соотнеси эти детали с известными историческими фактами.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формулировку задания и уточни, что именно требуется определить.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 ответ, опираясь только на изображение и исторический контекст.</a:t>
            </a:r>
          </a:p>
          <a:p>
            <a:pPr lvl="0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 ответ в требуемом формате.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691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20 душевных песен военных лет • ТНТ MUSIC — Здесь твоя музы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 Анализ иллюстраций по Великой Отечественной войне (задание №8)</a:t>
            </a:r>
            <a:endParaRPr lang="ru-RU" dirty="0">
              <a:solidFill>
                <a:srgbClr val="D41D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628800"/>
            <a:ext cx="4608512" cy="2808312"/>
          </a:xfrm>
        </p:spPr>
        <p:txBody>
          <a:bodyPr>
            <a:normAutofit lnSpcReduction="10000"/>
          </a:bodyPr>
          <a:lstStyle/>
          <a:p>
            <a:r>
              <a:rPr lang="ru-RU" sz="2000" b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проверяет знание основных исторических фактов, процессов и явлений, происходивших в 1941–1945 годах. Рассказываем, на что обратить внимание при решении восьмого задания в ЕГЭ 2026 по истории. 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сложности — базовый. Задание оценивается в 1 балл. Тип задания — вставка слова или словосочетания</a:t>
            </a:r>
            <a:r>
              <a:rPr lang="ru-RU" sz="2000" b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 descr="https://hist-ege.sdamgia.ru/get_file?id=138160"/>
          <p:cNvPicPr>
            <a:picLocks noGrp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72816"/>
            <a:ext cx="3096344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614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78 лет назад началась Великая Отечественная война - Газета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04" y="1"/>
            <a:ext cx="91657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1704" y="-35768"/>
            <a:ext cx="9144000" cy="6864796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370" y="404664"/>
            <a:ext cx="9157370" cy="141277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en-US" sz="24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4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Практическая часть: Сборник заданий в формате ЕГЭ 2026</a:t>
            </a:r>
            <a:br>
              <a:rPr lang="ru-RU" sz="24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 Блок заданий №15-16: Иллюстративный материал (памятники, плакаты медали).</a:t>
            </a:r>
            <a:r>
              <a:rPr lang="ru-RU" dirty="0">
                <a:solidFill>
                  <a:srgbClr val="D41D0A"/>
                </a:solidFill>
              </a:rPr>
              <a:t/>
            </a:r>
            <a:br>
              <a:rPr lang="ru-RU" dirty="0">
                <a:solidFill>
                  <a:srgbClr val="D41D0A"/>
                </a:solidFill>
              </a:rPr>
            </a:br>
            <a:endParaRPr lang="ru-RU" dirty="0">
              <a:solidFill>
                <a:srgbClr val="D41D0A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78" y="1556791"/>
            <a:ext cx="2978646" cy="3124429"/>
          </a:xfrm>
        </p:spPr>
        <p:txBody>
          <a:bodyPr>
            <a:normAutofit fontScale="77500" lnSpcReduction="20000"/>
          </a:bodyPr>
          <a:lstStyle/>
          <a:p>
            <a:r>
              <a:rPr lang="ru-RU" sz="2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ЕГЭ по истории 2026 года задания №15 и №16 представляют собой единый блок по культуре, работающий с иллюстративным материалом (марки, монеты, плакаты, карикатуры). 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5230" y="4005063"/>
            <a:ext cx="9107066" cy="2852937"/>
          </a:xfrm>
        </p:spPr>
        <p:txBody>
          <a:bodyPr>
            <a:normAutofit fontScale="40000" lnSpcReduction="20000"/>
          </a:bodyPr>
          <a:lstStyle/>
          <a:p>
            <a:r>
              <a:rPr lang="ru-RU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</a:t>
            </a:r>
          </a:p>
          <a:p>
            <a:r>
              <a:rPr lang="ru-RU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Какому </a:t>
            </a:r>
            <a:r>
              <a:rPr lang="ru-RU" sz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событию посвящена данная картина? Используя изображение, приведите одно любое обоснование Вашего ответа.</a:t>
            </a:r>
          </a:p>
          <a:p>
            <a:r>
              <a:rPr lang="ru-RU" sz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Пояснение. </a:t>
            </a:r>
          </a:p>
          <a:p>
            <a:r>
              <a:rPr lang="ru-RU" sz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  Оборона Севастополя в период Великой Отечественной войны.</a:t>
            </a:r>
          </a:p>
          <a:p>
            <a:r>
              <a:rPr lang="ru-RU" sz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  Обоснование, например: на картине изображены советские моряки и немецкие солдаты, на заднем фоне виднеется город Севастополь, можно сделать вывод, что идет бой за данный город.</a:t>
            </a:r>
          </a:p>
          <a:p>
            <a:endParaRPr lang="ru-RU" dirty="0"/>
          </a:p>
        </p:txBody>
      </p:sp>
      <p:pic>
        <p:nvPicPr>
          <p:cNvPr id="9" name="Рисунок 8" descr="https://hist-ege.sdamgia.ru/get_file?id=876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746" y="1484784"/>
            <a:ext cx="5781675" cy="2504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307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Фото: редкие кадры времен Второй мировой войны Met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51520" y="836712"/>
            <a:ext cx="4040188" cy="639762"/>
          </a:xfrm>
          <a:noFill/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23528" y="1700808"/>
            <a:ext cx="4248472" cy="4248472"/>
          </a:xfrm>
          <a:solidFill>
            <a:srgbClr val="777777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старшеклассников, сдающих ЕГЭ по истории. Согласно спецификациям ЕГЭ 2026 года, блок заданий по истории искусств Великой Отечественной войне требует глубокого навыка атрибуции визуальных источников и понимания причинно-следственных связей. Данный проект позволяет соединить изучение теоретического материала с отработкой навыков, необходимых для успешной сдачи государственного экзамена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572000" y="836712"/>
            <a:ext cx="4392488" cy="639762"/>
          </a:xfrm>
          <a:noFill/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ЦЕЛЬ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788024" y="1700808"/>
            <a:ext cx="4041775" cy="1944216"/>
          </a:xfrm>
          <a:solidFill>
            <a:srgbClr val="777777"/>
          </a:solidFill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анализа культурного наследия 1941-1945 гг. разработать методическое пособие и банк заданий в формате ЕГЭ по истории для подготовки учащихся 10-11 классов.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78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Фотографии Великой Отечественной войны: Женщина на войне — Российское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26" y="0"/>
            <a:ext cx="91756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31626" y="0"/>
            <a:ext cx="9175626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31626" y="0"/>
            <a:ext cx="8892480" cy="177281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 </a:t>
            </a:r>
            <a:r>
              <a:rPr lang="ru-RU" sz="32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заданий №15-16: Иллюстративный материал (памятники, плакаты медали).</a:t>
            </a:r>
            <a:r>
              <a:rPr lang="ru-RU" sz="32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-31626" y="836712"/>
            <a:ext cx="8676456" cy="2232248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из приведенных культурных объектов был посвящен полководцу войны, к которой относится сражение, изображенное на картине? В ответе запишите цифру, которой обозначен этот памятник культуры. Назовите политического деятеля, который руководил СССР в период события, которому посвящена картина.</a:t>
            </a: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-55934" y="5382716"/>
            <a:ext cx="7716266" cy="147528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  Цифра, обозначающая деятеля культуры  — 4.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  Глава государства  — И. В. Сталин.</a:t>
            </a:r>
          </a:p>
          <a:p>
            <a:endParaRPr lang="ru-RU" dirty="0"/>
          </a:p>
        </p:txBody>
      </p:sp>
      <p:pic>
        <p:nvPicPr>
          <p:cNvPr id="11" name="Рисунок 10" descr="https://hist-ege.sdamgia.ru/get_file?id=17715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310" y="2855590"/>
            <a:ext cx="1872208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hist-ege.sdamgia.ru/get_file?id=17715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02" y="2852936"/>
            <a:ext cx="1872208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hist-ege.sdamgia.ru/get_file?id=17715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248" y="2884140"/>
            <a:ext cx="1872208" cy="2498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hist-ege.sdamgia.ru/get_file?id=17715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456" y="2852936"/>
            <a:ext cx="1872208" cy="2498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015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Фотографии советских солдат времен великой отечественной войны - русские  солдаты во второй мировой войне на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96" y="-20588"/>
            <a:ext cx="9144000" cy="687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6896" y="-20588"/>
            <a:ext cx="9150896" cy="6878588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2 Блок задания № 8: Анализ иллюстраций, посвященных Великой Отечественной войне </a:t>
            </a:r>
            <a:r>
              <a:rPr lang="ru-RU" dirty="0">
                <a:solidFill>
                  <a:srgbClr val="D41D0A"/>
                </a:solidFill>
              </a:rPr>
              <a:t/>
            </a:r>
            <a:br>
              <a:rPr lang="ru-RU" dirty="0">
                <a:solidFill>
                  <a:srgbClr val="D41D0A"/>
                </a:solidFill>
              </a:rPr>
            </a:br>
            <a:endParaRPr lang="ru-RU" dirty="0">
              <a:solidFill>
                <a:srgbClr val="D41D0A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889448"/>
            <a:ext cx="4040188" cy="496855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 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пропуск в предложении: «Данная фотография посвящена событиям тысяча девятьсот _______________ года». Ответ запишите словом (сочетанием слов).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Пояснение. 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фотография посвящена событиям тысяча девятьсот сорок пятого года. Такой вывод можно сделать, поскольку красноармейцы водружают знамя над Рейхстагом в Берлине. Берлинская битва проходила в апреле  — мае 1945 г. Ответ: сорок пятого.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0908704" y="476672"/>
            <a:ext cx="4041775" cy="639762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9598025" y="2308225"/>
            <a:ext cx="4041775" cy="3951288"/>
          </a:xfrm>
        </p:spPr>
        <p:txBody>
          <a:bodyPr/>
          <a:lstStyle/>
          <a:p>
            <a:endParaRPr lang="ru-RU"/>
          </a:p>
        </p:txBody>
      </p:sp>
      <p:pic>
        <p:nvPicPr>
          <p:cNvPr id="9" name="Объект 8" descr="https://hist-ege.sdamgia.ru/get_file?id=115711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96752"/>
            <a:ext cx="4828828" cy="30176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605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ВОЕННО-ПОЛИТИЧЕСКИЕ ИТОГИ ПЕРВОГО ПЕРИОДА ВЕЛИКОЙ ОТЕЧЕСТВЕННОЙ ВОЙ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002" y="204664"/>
            <a:ext cx="8762478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2 Блок задания № 8: Анализ иллюстраций, посвященных Великой Отечественной войне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556792"/>
            <a:ext cx="4392488" cy="410445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пропуск в предложении: «Битва за город, защитникам которого посвящён данный плакат, началась в ____________тысяча девятьсот сорок первого года». В ответ запишите месяц (словом).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Пояснение. 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за город, защитникам которого посвящён данный плакат, началась в сентябре тысяча девятьсот сорок первого года. Московская битва продолжалась с сентября 1941 г. по апрель 1942 г. 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сентябрь.</a:t>
            </a:r>
          </a:p>
          <a:p>
            <a:endParaRPr lang="ru-RU" dirty="0"/>
          </a:p>
        </p:txBody>
      </p:sp>
      <p:pic>
        <p:nvPicPr>
          <p:cNvPr id="9" name="Рисунок 8" descr="https://hist-ege.sdamgia.ru/get_file?id=11573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223" y="1480329"/>
            <a:ext cx="3089895" cy="38973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641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В КЦ «Ладога» проходит фотовыставка о В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2693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 Блок задания № 8: Анализ иллюстраций, посвященных Великой Отечественной войне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83405" y="1412776"/>
            <a:ext cx="4401815" cy="4706045"/>
          </a:xfrm>
        </p:spPr>
        <p:txBody>
          <a:bodyPr>
            <a:normAutofit fontScale="70000" lnSpcReduction="20000"/>
          </a:bodyPr>
          <a:lstStyle/>
          <a:p>
            <a:r>
              <a:rPr lang="ru-RU" sz="2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пропуск в предложении: «Битва Великой Отечественной войны, которой посвящена медаль, произошла в тысяча девятьсот _____________ году».</a:t>
            </a:r>
          </a:p>
          <a:p>
            <a:r>
              <a:rPr lang="ru-RU" sz="2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Пояснение. </a:t>
            </a:r>
          </a:p>
          <a:p>
            <a:r>
              <a:rPr lang="ru-RU" sz="2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Великой Отечественной войны, которой посвящена медаль, произошла в тысяча девятьсот сорок пятом году. Кёнигсбергская операция проходила с 6 по 9 апреля 1945 года с целью ликвидации кёнигсбергской группировки противника и захвата города-крепости Кёнигсберг в ходе Великой Отечественной войны.</a:t>
            </a:r>
          </a:p>
          <a:p>
            <a:r>
              <a:rPr lang="ru-RU" sz="2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сорок пять.</a:t>
            </a:r>
          </a:p>
          <a:p>
            <a:endParaRPr lang="ru-RU" dirty="0"/>
          </a:p>
        </p:txBody>
      </p:sp>
      <p:pic>
        <p:nvPicPr>
          <p:cNvPr id="9" name="Объект 8" descr="https://hist-ege.sdamgia.ru/get_file?id=160421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0808"/>
            <a:ext cx="4155926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455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100 интересных фактов о Великой Отечественной войне - Новости -  Администрация Нижнесергинского городского поселения Нижнесергинского  муниципального района Свердловской области - Органы местного самоуправления  и учреждения - Нижнесергинское городское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r>
              <a:rPr lang="ru-RU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D41D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91580" y="1340768"/>
            <a:ext cx="7560840" cy="295232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годы войны перестало быть чисто эстетическим объектом и превратилось в мощный инструмент мобилизации народа. Мы проследили, как через плакаты, музыку и литературу формировался образ врага и вера в неизбежную победу. В 2026 году понимание этого контекста крайне важно для осознания преемственности поколений. </a:t>
            </a:r>
          </a:p>
          <a:p>
            <a:pPr algn="ctr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78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Фото: редкие кадры времен Второй мировой войны Met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41987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3800" dirty="0" smtClean="0">
                <a:solidFill>
                  <a:schemeClr val="bg1"/>
                </a:solidFill>
              </a:rPr>
              <a:t> </a:t>
            </a:r>
            <a:r>
              <a:rPr lang="ru-RU" sz="3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основные этапы развития советского и мирового искусства в годы войны (плакат, музыка, литература, кинематограф).</a:t>
            </a:r>
          </a:p>
          <a:p>
            <a:pPr lvl="0"/>
            <a:r>
              <a:rPr lang="ru-RU" sz="3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ключевые деятелей искусства и их достижения, входящие  обязательный минимум ЕГЭ.</a:t>
            </a:r>
          </a:p>
          <a:p>
            <a:pPr lvl="0"/>
            <a:r>
              <a:rPr lang="ru-RU" sz="3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специфику заданий №15 и №16, связанные с памятниками архитектуры и скульптуры военного времени.</a:t>
            </a:r>
          </a:p>
          <a:p>
            <a:pPr lvl="0"/>
            <a:r>
              <a:rPr lang="ru-RU" sz="3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авторский банк заданий в формате ЕГЭ, используя материалы отечественной и мировой культуры периода Второй мировой войны.</a:t>
            </a:r>
          </a:p>
          <a:p>
            <a:pPr lvl="0"/>
            <a:r>
              <a:rPr lang="ru-RU" sz="3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итоговый продукт в виде справочных таблиц для подготовки к ЕГЭ по истории.</a:t>
            </a:r>
          </a:p>
          <a:p>
            <a:r>
              <a:rPr lang="ru-RU" sz="3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930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Фото: редкие кадры времен Второй мировой войны Met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" y="1"/>
            <a:ext cx="91405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48" y="0"/>
            <a:ext cx="9140552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89039"/>
          </a:xfrm>
        </p:spPr>
        <p:txBody>
          <a:bodyPr/>
          <a:lstStyle/>
          <a:p>
            <a:pPr lvl="0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анализ историко-культурологических источников.</a:t>
            </a:r>
          </a:p>
          <a:p>
            <a:pPr lvl="0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Сравнительно-исторический метод (сопоставление событий на фронте и их отражений).</a:t>
            </a:r>
          </a:p>
          <a:p>
            <a:pPr lvl="0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моделирования (создание учебных задач на основе реальных прототипов ЕГЭ).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61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семирный пожар. 10 фактов о Второй мировой войне | Аргументы и Фак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51" y="0"/>
            <a:ext cx="917578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9451" y="0"/>
            <a:ext cx="9153451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7504" y="188640"/>
            <a:ext cx="6480720" cy="18002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ТЕОРЕТИЧЕСКАЯ  </a:t>
            </a:r>
            <a:r>
              <a:rPr lang="ru-RU" sz="28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 </a:t>
            </a:r>
            <a:r>
              <a:rPr lang="en-US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Культурное пространство войны</a:t>
            </a:r>
            <a:br>
              <a:rPr lang="ru-RU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Агитационное искусство: плакат и карикатура</a:t>
            </a:r>
            <a:br>
              <a:rPr lang="ru-RU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179512" y="1700808"/>
            <a:ext cx="4608512" cy="3744415"/>
          </a:xfrm>
          <a:noFill/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Агитационные плакаты Великой Отечественной войны — это мощное графическое оружие пропаганды, сочетающее яркие образы с короткими лозунгами, призывавшие советский народ к борьбе с фашизмом, трудовым подвигам в тылу, единству и ненависти к врагу, формируя политические и моральные установки для достижения Победы.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00808"/>
            <a:ext cx="3427019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627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Вторая мировая война в фотографиях | KLOOP.KG - Новости Кыргызста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40" y="0"/>
            <a:ext cx="9170640" cy="689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-36513"/>
            <a:ext cx="9170640" cy="6894513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188640"/>
            <a:ext cx="6336704" cy="1728192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 </a:t>
            </a:r>
            <a:r>
              <a:rPr lang="en-US" sz="27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7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Культурное пространство войны</a:t>
            </a:r>
            <a:r>
              <a:rPr lang="ru-RU" sz="27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Агитационное искусство: плакат и карикатура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251520" y="1268760"/>
            <a:ext cx="4896544" cy="5256584"/>
          </a:xfrm>
        </p:spPr>
        <p:txBody>
          <a:bodyPr>
            <a:normAutofit fontScale="55000" lnSpcReduction="20000"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Созданием агитационных плакатов занимались талантливые художники, имена которых остались в истории изобразительного искусства советского народа. Самыми известными художниками  данного жанра были Дмитрий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Моор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Виктор Дени, Михаил Черемных, Ираклий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Тоидзе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Алексей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Кокорекин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Виктор Иванов, Виктор Корецкий, группа художников «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Кукрыниксы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группа художников «Окна ТАСС» и другие.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ЭТАПЫ:</a:t>
            </a:r>
          </a:p>
          <a:p>
            <a:pPr lvl="0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первом этапе были очень популярны плакаты М.И.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Тоидзе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«Родина-мать зовет!» (1941) и В.Г. Корецкого «Воин Красной Армии, спаси!» (1942).  </a:t>
            </a:r>
          </a:p>
          <a:p>
            <a:pPr lvl="0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втором этапе, после перелома в ходе войны, меняется настроение и образ плаката, он проникнут оптимизмом и юмором. Л.А. Голованов в плакате «Дойдем до Берлина!» (1944)создает образ героя, близкий Василию Теркину.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124744"/>
            <a:ext cx="2861025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636912"/>
            <a:ext cx="252280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645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Вторая мировая война. Великая Отечественная война: Лента времени | Институт  Новых Технолог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-7947"/>
            <a:ext cx="9146232" cy="686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870" y="0"/>
            <a:ext cx="9146232" cy="6865947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70" y="25177"/>
            <a:ext cx="8960618" cy="1027559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 </a:t>
            </a:r>
            <a:r>
              <a:rPr lang="en-US" sz="24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Культурное пространство войны</a:t>
            </a:r>
            <a:r>
              <a:rPr lang="ru-RU" sz="24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Агитационное искусство: плакат и карикатура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870" y="836712"/>
            <a:ext cx="5472608" cy="633670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Агитационные карикатуры — это острые сатирические плакаты, созданные во время Великой Отечественной войны для поднятия боевого духа, мобилизации населения на трудовые и военные подвиги, а также для деморализации и высмеивания врага (гитлеровской Германии). Они оперативно реагировали на события, были яркими, с краткими лозунгами и стихотворными текстами, часто создавались в рамках проекта «Окна ТАСС» художниками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Кукрыниксов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известных работ: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"Гитлер — военный гений" — саркастическое изображение фюрера после поражений на фронтах.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"Песня о Гитлере" — серия рисунков, демонстрирующая падение "третьего рейха".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3077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72816"/>
            <a:ext cx="3157863" cy="4022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875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рупнейшее танковое сражение Второй мировой войны - Парламентская газ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86" y="0"/>
            <a:ext cx="91679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680" y="0"/>
            <a:ext cx="9167986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27384" y="404664"/>
            <a:ext cx="7452320" cy="747464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3200" b="1" dirty="0" smtClean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 Литература </a:t>
            </a:r>
            <a:r>
              <a:rPr lang="ru-RU" sz="3200" b="1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музыка на службе фронта </a:t>
            </a:r>
            <a:r>
              <a:rPr lang="ru-RU" sz="3200" dirty="0">
                <a:solidFill>
                  <a:srgbClr val="D41D0A"/>
                </a:solidFill>
              </a:rPr>
              <a:t/>
            </a:r>
            <a:br>
              <a:rPr lang="ru-RU" sz="3200" dirty="0">
                <a:solidFill>
                  <a:srgbClr val="D41D0A"/>
                </a:solidFill>
              </a:rPr>
            </a:br>
            <a:endParaRPr lang="ru-RU" sz="3200" dirty="0">
              <a:solidFill>
                <a:srgbClr val="D41D0A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75531" y="980728"/>
            <a:ext cx="8568952" cy="1872207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Отечественная война – событие, которое отразилось на судьбе всей России. Каждый в той или иной степени коснулся ее. Художники, музыканты, писатели и поэты также не остались равнодушными к судьбе своей страны. </a:t>
            </a: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565230"/>
            <a:ext cx="5532623" cy="3523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025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ниги – ровесники Великой Отечественной вой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" y="1"/>
            <a:ext cx="8085584" cy="1143000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rgbClr val="D41D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 Литература и музыка на службе фронта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196752"/>
            <a:ext cx="5652120" cy="532859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стала тем, что давало надежду людям, давало силы бороться дальше и идти до конца. Именно в этом и определялась цель данного вида искусства. С первых дней фронта писатели говорили об ответственности за судьбу России, о тех страданиях и лишениях, которые терпели люди. Многие писатели уходили на фронт корреспондентами. В то же время неоспоримым было одно – беспрепятственная вера в победу, которую ничто не могло сломить.</a:t>
            </a:r>
          </a:p>
          <a:p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74862"/>
            <a:ext cx="3015124" cy="4108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326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1352</Words>
  <Application>Microsoft Office PowerPoint</Application>
  <PresentationFormat>Экран (4:3)</PresentationFormat>
  <Paragraphs>111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МИНИСТЕРСВО ПРОСВЕЩЕНИЯ РОССИЙСКОЙ ФЕДЕРАЦИИ  БЮДЖЕТНОЕ ОБЩЕОБРАЗОВАТЕЛЬНОЕ УЧРЕЖДЕНИЕ  ГОРОДА ОМСКА «ЛИЦЕЙ №54»    ИНДИВИДУАЛЬНЫЙ ИТОГОВЫЙ ПРОЕКТ   ТЕМА:  «Искусство Второй мировой войны в заданиях ЕГЭ  » Направление: « Советская культура в годы Великой Отечественной войны» </vt:lpstr>
      <vt:lpstr>ВВЕДЕНИЕ </vt:lpstr>
      <vt:lpstr>ВВЕДЕНИЕ Задачи </vt:lpstr>
      <vt:lpstr>ВВЕДЕНИЕ МЕТОДЫ</vt:lpstr>
      <vt:lpstr>ТЕОРЕТИЧЕСКАЯ  ЧАСТЬ  Глава  I. Культурное пространство войны Агитационное искусство: плакат и карикатура </vt:lpstr>
      <vt:lpstr>Глава  I. Культурное пространство войны Агитационное искусство: плакат и карикатура </vt:lpstr>
      <vt:lpstr>Глава  I. Культурное пространство войны Агитационное искусство: плакат и карикатура</vt:lpstr>
      <vt:lpstr>1.2 Литература и музыка на службе фронта  </vt:lpstr>
      <vt:lpstr>1.2 Литература и музыка на службе фронта</vt:lpstr>
      <vt:lpstr>1.2 Литература и музыка на службе фронта</vt:lpstr>
      <vt:lpstr>1.2 Литература и музыка на службе фронта</vt:lpstr>
      <vt:lpstr>1.2 Литература и музыка на службе фронта</vt:lpstr>
      <vt:lpstr>1.3 Кинематограф и театр </vt:lpstr>
      <vt:lpstr>1.3 Кинематограф и театр </vt:lpstr>
      <vt:lpstr>1.4 Архитектура памяти  </vt:lpstr>
      <vt:lpstr>Глава II. Решения заданий ЕГЭ по культуре периода 1941-1945 гг.  2.1 Алгоритм работы с визуальными источниками (анализ марок, монет и плакатов в заданиях №15-16)</vt:lpstr>
      <vt:lpstr>2.1 Алгоритм работы с визуальными источниками (анализ марок, монет и плакатов в заданиях №15-16)</vt:lpstr>
      <vt:lpstr>2.2 Анализ иллюстраций по Великой Отечественной войне (задание №8)</vt:lpstr>
      <vt:lpstr>Глава III. Практическая часть: Сборник заданий в формате ЕГЭ 2026 3.1 Блок заданий №15-16: Иллюстративный материал (памятники, плакаты медали). </vt:lpstr>
      <vt:lpstr>3.1 Блок заданий №15-16: Иллюстративный материал (памятники, плакаты медали). </vt:lpstr>
      <vt:lpstr>3. 2 Блок задания № 8: Анализ иллюстраций, посвященных Великой Отечественной войне  </vt:lpstr>
      <vt:lpstr>3. 2 Блок задания № 8: Анализ иллюстраций, посвященных Великой Отечественной войне</vt:lpstr>
      <vt:lpstr>3. 2 Блок задания № 8: Анализ иллюстраций, посвященных Великой Отечественной войне</vt:lpstr>
      <vt:lpstr>ЗАКЛЮЧЕНИЕ 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МИНИСТЕРСВО ПРОСВЕЩЕНИЯ РОССИЙСКОЙ ФЕДЕРАЦИИ  БЮДЖЕТНОЕ ОБЩЕОБРАЗОВАТЕЛЬНОЕ УЧРЕЖДЕНИЕ  ГОРОДА ОМСКА «ЛИЦЕЙ №54»    ИНДИВИДУАЛЬНЫЙ ИТОГОВЫЙ ПРОЕКТ   ТЕМА:  «Социально-психологические особенности молодежных субкультур»</dc:title>
  <dc:creator>Microsoft Office</dc:creator>
  <cp:lastModifiedBy>Microsoft Office</cp:lastModifiedBy>
  <cp:revision>33</cp:revision>
  <dcterms:created xsi:type="dcterms:W3CDTF">2026-01-22T14:14:04Z</dcterms:created>
  <dcterms:modified xsi:type="dcterms:W3CDTF">2026-01-25T10:45:56Z</dcterms:modified>
</cp:coreProperties>
</file>