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2" r:id="rId6"/>
    <p:sldId id="261" r:id="rId7"/>
    <p:sldId id="263" r:id="rId8"/>
    <p:sldId id="267" r:id="rId9"/>
    <p:sldId id="268" r:id="rId10"/>
    <p:sldId id="264" r:id="rId11"/>
    <p:sldId id="265" r:id="rId12"/>
    <p:sldId id="269" r:id="rId13"/>
    <p:sldId id="266" r:id="rId14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154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txPr>
        <a:bodyPr/>
        <a:lstStyle/>
        <a:p>
          <a:pPr>
            <a:defRPr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Подростки 13-18 лет</c:v>
                </c:pt>
              </c:strCache>
            </c:strRef>
          </c:tx>
          <c:spPr>
            <a:solidFill>
              <a:schemeClr val="accent2"/>
            </a:solidFill>
          </c:spPr>
          <c:dPt>
            <c:idx val="1"/>
            <c:bubble3D val="0"/>
            <c:spPr>
              <a:solidFill>
                <a:schemeClr val="accent5">
                  <a:lumMod val="75000"/>
                </a:schemeClr>
              </a:solidFill>
            </c:spPr>
          </c:dPt>
          <c:dLbls>
            <c:dLbl>
              <c:idx val="0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3200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</c:dLbls>
          <c:cat>
            <c:strRef>
              <c:f>Лист1!$A$2:$A$3</c:f>
              <c:strCache>
                <c:ptCount val="2"/>
                <c:pt idx="0">
                  <c:v>Повышенная склонность к риску</c:v>
                </c:pt>
                <c:pt idx="1">
                  <c:v>Норма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0.33</c:v>
                </c:pt>
                <c:pt idx="1">
                  <c:v>0.67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r"/>
      <c:layout/>
      <c:overlay val="0"/>
      <c:txPr>
        <a:bodyPr/>
        <a:lstStyle/>
        <a:p>
          <a:pPr>
            <a:defRPr sz="200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 smtClean="0"/>
              <a:t>Зразок підзаголовка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26.04.2023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26.04.2023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26.04.2023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26.04.2023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26.04.2023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26.04.2023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26.04.2023</a:t>
            </a:fld>
            <a:endParaRPr lang="uk-UA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26.04.2023</a:t>
            </a:fld>
            <a:endParaRPr lang="uk-UA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26.04.2023</a:t>
            </a:fld>
            <a:endParaRPr lang="uk-UA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26.04.2023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26.04.2023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37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0A66AE-81F5-474A-B74B-EE41E9320F19}" type="datetimeFigureOut">
              <a:rPr lang="uk-UA" smtClean="0"/>
              <a:t>26.04.2023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4F593F-0D5B-4CF0-BEE2-6583C73E7271}" type="slidenum">
              <a:rPr lang="uk-UA" smtClean="0"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Причины рискованного поведения.</a:t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Почему мы теряем детей?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95736" y="4581128"/>
            <a:ext cx="6400800" cy="1752600"/>
          </a:xfrm>
        </p:spPr>
        <p:txBody>
          <a:bodyPr/>
          <a:lstStyle/>
          <a:p>
            <a:pPr algn="r"/>
            <a:r>
              <a:rPr lang="ru-RU" dirty="0" smtClean="0">
                <a:solidFill>
                  <a:schemeClr val="tx1"/>
                </a:solidFill>
              </a:rPr>
              <a:t>Педагог-психолог </a:t>
            </a:r>
          </a:p>
          <a:p>
            <a:pPr algn="r"/>
            <a:r>
              <a:rPr lang="ru-RU" dirty="0" smtClean="0">
                <a:solidFill>
                  <a:schemeClr val="tx1"/>
                </a:solidFill>
              </a:rPr>
              <a:t>МБОУ «СОШ №24» г. Братск</a:t>
            </a:r>
            <a:endParaRPr lang="ru-RU" dirty="0" smtClean="0">
              <a:solidFill>
                <a:schemeClr val="tx1"/>
              </a:solidFill>
            </a:endParaRPr>
          </a:p>
          <a:p>
            <a:pPr algn="r"/>
            <a:r>
              <a:rPr lang="ru-RU" dirty="0" smtClean="0">
                <a:solidFill>
                  <a:schemeClr val="tx1"/>
                </a:solidFill>
              </a:rPr>
              <a:t>Муслимова Н.Е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99620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Что делать: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Не читать скучных нотаций. От скуки у юных нигилистов отключается восприятие, и вся воспитательная энергия уходит в сотрясение </a:t>
            </a:r>
            <a:r>
              <a:rPr lang="ru-RU" dirty="0" smtClean="0"/>
              <a:t>воздуха</a:t>
            </a:r>
            <a:endParaRPr lang="ru-RU" dirty="0"/>
          </a:p>
        </p:txBody>
      </p:sp>
      <p:pic>
        <p:nvPicPr>
          <p:cNvPr id="1026" name="Picture 2" descr="C:\Users\5\Desktop\Муслимова\Занятия\почему мы теряем детей\08db8b06f005890ec880aaa4a74dd65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645024"/>
            <a:ext cx="4936711" cy="3212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5\Desktop\Муслимова\Занятия\почему мы теряем детей\shutterstock_28488461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6" y="3627818"/>
            <a:ext cx="4861358" cy="3247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5912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Что делать: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Быть включенными в воспитание. </a:t>
            </a:r>
            <a:r>
              <a:rPr lang="ru-RU" u="sng" dirty="0" smtClean="0"/>
              <a:t>Слушать!</a:t>
            </a:r>
          </a:p>
          <a:p>
            <a:endParaRPr lang="ru-RU" dirty="0"/>
          </a:p>
        </p:txBody>
      </p:sp>
      <p:pic>
        <p:nvPicPr>
          <p:cNvPr id="4098" name="Picture 2" descr="C:\Users\5\Desktop\Муслимова\Занятия\почему мы теряем детей\GN9nK9l7txQ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6144" y="2348880"/>
            <a:ext cx="5862200" cy="4266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399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Что делать: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Проявить уважение к интересам ребенка</a:t>
            </a:r>
            <a:endParaRPr lang="ru-RU" dirty="0"/>
          </a:p>
        </p:txBody>
      </p:sp>
      <p:pic>
        <p:nvPicPr>
          <p:cNvPr id="5122" name="Picture 2" descr="C:\Users\5\Desktop\Муслимова\Занятия\почему мы теряем детей\дети-с-раз-ичными-интересами-4853246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53" y="2420888"/>
            <a:ext cx="9144000" cy="3731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8449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Что делать: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Любить своих детей даже в самом трудном их возрасте, показывать им свою любовь и уважение</a:t>
            </a:r>
          </a:p>
        </p:txBody>
      </p:sp>
      <p:pic>
        <p:nvPicPr>
          <p:cNvPr id="3074" name="Picture 2" descr="C:\Users\5\Desktop\Муслимова\Занятия\почему мы теряем детей\258625087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1559" y="2636912"/>
            <a:ext cx="3933056" cy="3933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9743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Рисковое поведение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dirty="0"/>
              <a:t> это поведение, несущее в себе добровольное принятие элементов риска для здоровья или жизни субъекта, содержащее элемент достижения определенной цели и неочевидный баланс положительных и отрицательных исходов, субъективно воспринимаемый как значимый</a:t>
            </a:r>
          </a:p>
        </p:txBody>
      </p:sp>
    </p:spTree>
    <p:extLst>
      <p:ext uri="{BB962C8B-B14F-4D97-AF65-F5344CB8AC3E}">
        <p14:creationId xmlns:p14="http://schemas.microsoft.com/office/powerpoint/2010/main" val="1946217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Статистика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Россия занимала 1 место в мире по количеству завершенных суицидов среди несовершеннолетних на 2015 г. </a:t>
            </a:r>
          </a:p>
          <a:p>
            <a:r>
              <a:rPr lang="ru-RU" dirty="0" smtClean="0"/>
              <a:t>20 завершенных суицидов по Иркутской области за 2022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83379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Склонность к риску</a:t>
            </a:r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3598623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59972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Мотивы </a:t>
            </a:r>
            <a:r>
              <a:rPr lang="ru-RU" dirty="0"/>
              <a:t>рискованного поведения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Подсознательное саморазрушение</a:t>
            </a:r>
          </a:p>
          <a:p>
            <a:r>
              <a:rPr lang="ru-RU" dirty="0" smtClean="0"/>
              <a:t>Дефицит внимания </a:t>
            </a:r>
          </a:p>
          <a:p>
            <a:r>
              <a:rPr lang="ru-RU" dirty="0" smtClean="0"/>
              <a:t>Крик о помощи</a:t>
            </a:r>
          </a:p>
          <a:p>
            <a:r>
              <a:rPr lang="ru-RU" dirty="0" smtClean="0"/>
              <a:t>Замещение негативных эмоций</a:t>
            </a:r>
          </a:p>
          <a:p>
            <a:r>
              <a:rPr lang="ru-RU" dirty="0" smtClean="0"/>
              <a:t>Давление группы</a:t>
            </a:r>
          </a:p>
          <a:p>
            <a:r>
              <a:rPr lang="ru-RU" dirty="0" smtClean="0"/>
              <a:t>Потребность в принятии группы</a:t>
            </a:r>
            <a:endParaRPr lang="ru-RU" dirty="0"/>
          </a:p>
          <a:p>
            <a:r>
              <a:rPr lang="ru-RU" dirty="0" err="1" smtClean="0"/>
              <a:t>Непониманияе</a:t>
            </a:r>
            <a:r>
              <a:rPr lang="ru-RU" dirty="0" smtClean="0"/>
              <a:t> окончательности смерти</a:t>
            </a:r>
          </a:p>
        </p:txBody>
      </p:sp>
    </p:spTree>
    <p:extLst>
      <p:ext uri="{BB962C8B-B14F-4D97-AF65-F5344CB8AC3E}">
        <p14:creationId xmlns:p14="http://schemas.microsoft.com/office/powerpoint/2010/main" val="1521178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Примеры рискованного поведения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/>
              <a:t>п</a:t>
            </a:r>
            <a:r>
              <a:rPr lang="ru-RU" dirty="0" smtClean="0"/>
              <a:t>рогулки в опасных локациях (стройки, заброшенные здания, ж/д пути)</a:t>
            </a:r>
          </a:p>
          <a:p>
            <a:r>
              <a:rPr lang="ru-RU" dirty="0" smtClean="0"/>
              <a:t>опасные виды спорта (мотоспорт, ММА)</a:t>
            </a:r>
          </a:p>
          <a:p>
            <a:r>
              <a:rPr lang="ru-RU" dirty="0"/>
              <a:t>п</a:t>
            </a:r>
            <a:r>
              <a:rPr lang="ru-RU" dirty="0" smtClean="0"/>
              <a:t>роба алкоголя/ наркотиков/ </a:t>
            </a:r>
            <a:r>
              <a:rPr lang="ru-RU" dirty="0" err="1" smtClean="0"/>
              <a:t>психоактивных</a:t>
            </a:r>
            <a:r>
              <a:rPr lang="ru-RU" dirty="0" smtClean="0"/>
              <a:t>/ </a:t>
            </a:r>
            <a:r>
              <a:rPr lang="ru-RU" dirty="0" err="1" smtClean="0"/>
              <a:t>психотроптных</a:t>
            </a:r>
            <a:r>
              <a:rPr lang="ru-RU" dirty="0" smtClean="0"/>
              <a:t> веществ</a:t>
            </a:r>
          </a:p>
          <a:p>
            <a:r>
              <a:rPr lang="ru-RU" dirty="0" smtClean="0"/>
              <a:t>сомнительные связи (компании, отношения)</a:t>
            </a:r>
          </a:p>
          <a:p>
            <a:r>
              <a:rPr lang="ru-RU" dirty="0"/>
              <a:t>у</a:t>
            </a:r>
            <a:r>
              <a:rPr lang="ru-RU" dirty="0" smtClean="0"/>
              <a:t>влечения (подвешивания/</a:t>
            </a:r>
            <a:r>
              <a:rPr lang="ru-RU" dirty="0" err="1" smtClean="0"/>
              <a:t>шрамирование</a:t>
            </a:r>
            <a:r>
              <a:rPr lang="ru-RU" dirty="0" smtClean="0"/>
              <a:t>/ трансформация тела)</a:t>
            </a:r>
          </a:p>
          <a:p>
            <a:r>
              <a:rPr lang="ru-RU" dirty="0"/>
              <a:t>и</a:t>
            </a:r>
            <a:r>
              <a:rPr lang="ru-RU" dirty="0" smtClean="0"/>
              <a:t>нтернет (общение инкогнито /непроверенная информация/игры)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94049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63272" cy="2794322"/>
          </a:xfrm>
        </p:spPr>
        <p:txBody>
          <a:bodyPr>
            <a:normAutofit/>
          </a:bodyPr>
          <a:lstStyle/>
          <a:p>
            <a:r>
              <a:rPr lang="ru-RU" dirty="0" smtClean="0"/>
              <a:t>Рисковое поведение= стремление к саморазрушению (</a:t>
            </a:r>
            <a:r>
              <a:rPr lang="ru-RU" dirty="0" err="1" smtClean="0"/>
              <a:t>аутоагрессия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789040"/>
            <a:ext cx="8435280" cy="233712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5\Desktop\Муслимова\Занятия\почему мы теряем детей\Imagem-Atrito-05032018184843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492896"/>
            <a:ext cx="5436096" cy="3624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9890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Упражнение «Взрослый ответ»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5\Desktop\Муслимова\Занятия\почему мы теряем детей\46b0297253e83ff00b08fb0350b9981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29000"/>
            <a:ext cx="4572000" cy="3189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5\Desktop\Муслимова\Занятия\почему мы теряем детей\b-1264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262" y="1490367"/>
            <a:ext cx="4548363" cy="3162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4182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Упражнение «Семейная поддержка»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5\Desktop\Муслимова\Занятия\почему мы теряем детей\1659970752_13-kartinkin-net-p-zastavka-k-skazke-repka-krasivo-1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751177"/>
            <a:ext cx="8172400" cy="4596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8014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1547</TotalTime>
  <Words>211</Words>
  <Application>Microsoft Office PowerPoint</Application>
  <PresentationFormat>Экран (4:3)</PresentationFormat>
  <Paragraphs>39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Причины рискованного поведения. Почему мы теряем детей?</vt:lpstr>
      <vt:lpstr>Рисковое поведение</vt:lpstr>
      <vt:lpstr>Статистика</vt:lpstr>
      <vt:lpstr>Склонность к риску</vt:lpstr>
      <vt:lpstr>Мотивы рискованного поведения</vt:lpstr>
      <vt:lpstr>Примеры рискованного поведения</vt:lpstr>
      <vt:lpstr>Рисковое поведение= стремление к саморазрушению (аутоагрессия)</vt:lpstr>
      <vt:lpstr>Упражнение «Взрослый ответ»</vt:lpstr>
      <vt:lpstr>Упражнение «Семейная поддержка»</vt:lpstr>
      <vt:lpstr>Что делать:</vt:lpstr>
      <vt:lpstr>Что делать:</vt:lpstr>
      <vt:lpstr>Что делать:</vt:lpstr>
      <vt:lpstr>Что делать: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Почему мы теряем детей</dc:title>
  <dc:creator>Sara Yasmeen (Wipro Technologies)</dc:creator>
  <cp:lastModifiedBy>5</cp:lastModifiedBy>
  <cp:revision>29</cp:revision>
  <dcterms:created xsi:type="dcterms:W3CDTF">2010-02-23T11:30:32Z</dcterms:created>
  <dcterms:modified xsi:type="dcterms:W3CDTF">2023-04-26T03:14:56Z</dcterms:modified>
</cp:coreProperties>
</file>