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62" r:id="rId5"/>
    <p:sldId id="261" r:id="rId6"/>
    <p:sldId id="264" r:id="rId7"/>
    <p:sldId id="263" r:id="rId8"/>
    <p:sldId id="265" r:id="rId9"/>
    <p:sldId id="266" r:id="rId10"/>
    <p:sldId id="267"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10" name="Скругленный прямоугольник 9"/>
          <p:cNvSpPr/>
          <p:nvPr/>
        </p:nvSpPr>
        <p:spPr>
          <a:xfrm>
            <a:off x="558129" y="434162"/>
            <a:ext cx="11075745"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5" name="Заголовок 4"/>
          <p:cNvSpPr>
            <a:spLocks noGrp="1"/>
          </p:cNvSpPr>
          <p:nvPr>
            <p:ph type="ctrTitle"/>
          </p:nvPr>
        </p:nvSpPr>
        <p:spPr>
          <a:xfrm>
            <a:off x="963168" y="1820206"/>
            <a:ext cx="103632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963168" y="3685032"/>
            <a:ext cx="103632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8" name="Нижний колонтитул 7"/>
          <p:cNvSpPr>
            <a:spLocks noGrp="1"/>
          </p:cNvSpPr>
          <p:nvPr>
            <p:ph type="ftr" sz="quarter" idx="11"/>
          </p:nvPr>
        </p:nvSpPr>
        <p:spPr/>
        <p:txBody>
          <a:bodyPr/>
          <a:lstStyle/>
          <a:p>
            <a:endParaRPr lang="ru-RU">
              <a:solidFill>
                <a:srgbClr val="E3DED1">
                  <a:shade val="50000"/>
                </a:srgbClr>
              </a:solidFill>
            </a:endParaRPr>
          </a:p>
        </p:txBody>
      </p:sp>
      <p:sp>
        <p:nvSpPr>
          <p:cNvPr id="11" name="Номер слайда 10"/>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3336445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70560" y="530352"/>
            <a:ext cx="10911840" cy="4187952"/>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3149663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533405"/>
            <a:ext cx="2641600" cy="5257799"/>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711200" y="533403"/>
            <a:ext cx="7924800" cy="5257801"/>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590826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670560" y="530352"/>
            <a:ext cx="10911840" cy="41879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3904051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11" name="Скругленный прямоугольник 10"/>
          <p:cNvSpPr/>
          <p:nvPr/>
        </p:nvSpPr>
        <p:spPr>
          <a:xfrm>
            <a:off x="558129" y="434163"/>
            <a:ext cx="11075745"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2" name="Заголовок 1"/>
          <p:cNvSpPr>
            <a:spLocks noGrp="1"/>
          </p:cNvSpPr>
          <p:nvPr>
            <p:ph type="title"/>
          </p:nvPr>
        </p:nvSpPr>
        <p:spPr>
          <a:xfrm>
            <a:off x="624459" y="4928616"/>
            <a:ext cx="1091184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24459" y="5624484"/>
            <a:ext cx="1091184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5" name="Нижний колонтитул 4"/>
          <p:cNvSpPr>
            <a:spLocks noGrp="1"/>
          </p:cNvSpPr>
          <p:nvPr>
            <p:ph type="ftr" sz="quarter" idx="11"/>
          </p:nvPr>
        </p:nvSpPr>
        <p:spPr/>
        <p:txBody>
          <a:bodyPr/>
          <a:lstStyle/>
          <a:p>
            <a:endParaRPr lang="ru-RU">
              <a:solidFill>
                <a:srgbClr val="E3DED1">
                  <a:shade val="50000"/>
                </a:srgb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3910613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685803"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6340480" y="530352"/>
            <a:ext cx="524256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6" name="Нижний колонтитул 5"/>
          <p:cNvSpPr>
            <a:spLocks noGrp="1"/>
          </p:cNvSpPr>
          <p:nvPr>
            <p:ph type="ftr" sz="quarter" idx="11"/>
          </p:nvPr>
        </p:nvSpPr>
        <p:spPr/>
        <p:txBody>
          <a:bodyPr/>
          <a:lstStyle/>
          <a:p>
            <a:endParaRPr lang="ru-RU">
              <a:solidFill>
                <a:srgbClr val="E3DED1">
                  <a:shade val="50000"/>
                </a:srgb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774959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983480"/>
            <a:ext cx="1091184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809632" y="579438"/>
            <a:ext cx="524256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202892" y="579438"/>
            <a:ext cx="524256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80963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6202892" y="1447800"/>
            <a:ext cx="524256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8" name="Нижний колонтитул 7"/>
          <p:cNvSpPr>
            <a:spLocks noGrp="1"/>
          </p:cNvSpPr>
          <p:nvPr>
            <p:ph type="ftr" sz="quarter" idx="11"/>
          </p:nvPr>
        </p:nvSpPr>
        <p:spPr/>
        <p:txBody>
          <a:bodyPr/>
          <a:lstStyle/>
          <a:p>
            <a:endParaRPr lang="ru-RU">
              <a:solidFill>
                <a:srgbClr val="E3DED1">
                  <a:shade val="50000"/>
                </a:srgbClr>
              </a:solidFill>
            </a:endParaRPr>
          </a:p>
        </p:txBody>
      </p:sp>
      <p:sp>
        <p:nvSpPr>
          <p:cNvPr id="9" name="Номер слайда 8"/>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59588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4" name="Нижний колонтитул 3"/>
          <p:cNvSpPr>
            <a:spLocks noGrp="1"/>
          </p:cNvSpPr>
          <p:nvPr>
            <p:ph type="ftr" sz="quarter" idx="11"/>
          </p:nvPr>
        </p:nvSpPr>
        <p:spPr/>
        <p:txBody>
          <a:bodyPr/>
          <a:lstStyle/>
          <a:p>
            <a:endParaRPr lang="ru-RU">
              <a:solidFill>
                <a:srgbClr val="E3DED1">
                  <a:shade val="50000"/>
                </a:srgbClr>
              </a:solidFill>
            </a:endParaRPr>
          </a:p>
        </p:txBody>
      </p:sp>
      <p:sp>
        <p:nvSpPr>
          <p:cNvPr id="5" name="Номер слайда 4"/>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4220733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2" name="Дата 1"/>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3" name="Нижний колонтитул 2"/>
          <p:cNvSpPr>
            <a:spLocks noGrp="1"/>
          </p:cNvSpPr>
          <p:nvPr>
            <p:ph type="ftr" sz="quarter" idx="11"/>
          </p:nvPr>
        </p:nvSpPr>
        <p:spPr/>
        <p:txBody>
          <a:bodyPr/>
          <a:lstStyle/>
          <a:p>
            <a:endParaRPr lang="ru-RU">
              <a:solidFill>
                <a:srgbClr val="E3DED1">
                  <a:shade val="50000"/>
                </a:srgbClr>
              </a:solidFill>
            </a:endParaRPr>
          </a:p>
        </p:txBody>
      </p:sp>
      <p:sp>
        <p:nvSpPr>
          <p:cNvPr id="4" name="Номер слайда 3"/>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1994153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85045" y="533400"/>
            <a:ext cx="39624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7385129" y="1447802"/>
            <a:ext cx="39624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1015163" y="930144"/>
            <a:ext cx="6168212"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6" name="Нижний колонтитул 5"/>
          <p:cNvSpPr>
            <a:spLocks noGrp="1"/>
          </p:cNvSpPr>
          <p:nvPr>
            <p:ph type="ftr" sz="quarter" idx="11"/>
          </p:nvPr>
        </p:nvSpPr>
        <p:spPr/>
        <p:txBody>
          <a:bodyPr/>
          <a:lstStyle/>
          <a:p>
            <a:endParaRPr lang="ru-RU">
              <a:solidFill>
                <a:srgbClr val="E3DED1">
                  <a:shade val="50000"/>
                </a:srgb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98619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11" name="Прямоугольник с одним скругленным углом 10"/>
          <p:cNvSpPr/>
          <p:nvPr/>
        </p:nvSpPr>
        <p:spPr>
          <a:xfrm>
            <a:off x="8534401" y="434162"/>
            <a:ext cx="3099473"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2" name="Заголовок 1"/>
          <p:cNvSpPr>
            <a:spLocks noGrp="1"/>
          </p:cNvSpPr>
          <p:nvPr>
            <p:ph type="title"/>
          </p:nvPr>
        </p:nvSpPr>
        <p:spPr>
          <a:xfrm>
            <a:off x="609600" y="5012056"/>
            <a:ext cx="109728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8616949" y="533400"/>
            <a:ext cx="298704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6" name="Нижний колонтитул 5"/>
          <p:cNvSpPr>
            <a:spLocks noGrp="1"/>
          </p:cNvSpPr>
          <p:nvPr>
            <p:ph type="ftr" sz="quarter" idx="11"/>
          </p:nvPr>
        </p:nvSpPr>
        <p:spPr/>
        <p:txBody>
          <a:bodyPr/>
          <a:lstStyle/>
          <a:p>
            <a:endParaRPr lang="ru-RU">
              <a:solidFill>
                <a:srgbClr val="E3DED1">
                  <a:shade val="50000"/>
                </a:srgb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
        <p:nvSpPr>
          <p:cNvPr id="3" name="Рисунок 2"/>
          <p:cNvSpPr>
            <a:spLocks noGrp="1"/>
          </p:cNvSpPr>
          <p:nvPr>
            <p:ph type="pic" idx="1"/>
          </p:nvPr>
        </p:nvSpPr>
        <p:spPr>
          <a:xfrm>
            <a:off x="561973" y="435768"/>
            <a:ext cx="7900416"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extLst>
      <p:ext uri="{BB962C8B-B14F-4D97-AF65-F5344CB8AC3E}">
        <p14:creationId xmlns:p14="http://schemas.microsoft.com/office/powerpoint/2010/main" val="1567302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406401" y="329185"/>
            <a:ext cx="11376073"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9" name="Скругленный прямоугольник 8"/>
          <p:cNvSpPr/>
          <p:nvPr/>
        </p:nvSpPr>
        <p:spPr>
          <a:xfrm>
            <a:off x="558129" y="434162"/>
            <a:ext cx="11075745"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13" name="Заголовок 12"/>
          <p:cNvSpPr>
            <a:spLocks noGrp="1"/>
          </p:cNvSpPr>
          <p:nvPr>
            <p:ph type="title"/>
          </p:nvPr>
        </p:nvSpPr>
        <p:spPr>
          <a:xfrm>
            <a:off x="670560" y="4985590"/>
            <a:ext cx="10911840" cy="1051560"/>
          </a:xfrm>
          <a:prstGeom prst="rect">
            <a:avLst/>
          </a:prstGeom>
        </p:spPr>
        <p:txBody>
          <a:bodyPr vert="horz" anchor="b">
            <a:normAutofit/>
          </a:bodyPr>
          <a:lstStyle/>
          <a:p>
            <a:r>
              <a:rPr kumimoji="0" lang="ru-RU" smtClean="0"/>
              <a:t>Образец заголовка</a:t>
            </a:r>
            <a:endParaRPr kumimoji="0" lang="en-US"/>
          </a:p>
        </p:txBody>
      </p:sp>
      <p:sp>
        <p:nvSpPr>
          <p:cNvPr id="4" name="Текст 3"/>
          <p:cNvSpPr>
            <a:spLocks noGrp="1"/>
          </p:cNvSpPr>
          <p:nvPr>
            <p:ph type="body" idx="1"/>
          </p:nvPr>
        </p:nvSpPr>
        <p:spPr>
          <a:xfrm>
            <a:off x="670560" y="530352"/>
            <a:ext cx="10911840" cy="4187952"/>
          </a:xfrm>
          <a:prstGeom prst="rect">
            <a:avLst/>
          </a:prstGeom>
        </p:spPr>
        <p:txBody>
          <a:bodyPr vert="horz" lIns="182880" tIns="91440">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5035104" y="6111876"/>
            <a:ext cx="3048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4C71EC6-210F-42DE-9C53-41977AD35B3D}" type="datetimeFigureOut">
              <a:rPr lang="ru-RU" smtClean="0">
                <a:solidFill>
                  <a:srgbClr val="E3DED1">
                    <a:shade val="50000"/>
                  </a:srgbClr>
                </a:solidFill>
              </a:rPr>
              <a:pPr/>
              <a:t>11.12.2019</a:t>
            </a:fld>
            <a:endParaRPr lang="ru-RU">
              <a:solidFill>
                <a:srgbClr val="E3DED1">
                  <a:shade val="50000"/>
                </a:srgbClr>
              </a:solidFill>
            </a:endParaRPr>
          </a:p>
        </p:txBody>
      </p:sp>
      <p:sp>
        <p:nvSpPr>
          <p:cNvPr id="18" name="Нижний колонтитул 17"/>
          <p:cNvSpPr>
            <a:spLocks noGrp="1"/>
          </p:cNvSpPr>
          <p:nvPr>
            <p:ph type="ftr" sz="quarter" idx="3"/>
          </p:nvPr>
        </p:nvSpPr>
        <p:spPr>
          <a:xfrm>
            <a:off x="8083104" y="6111876"/>
            <a:ext cx="3048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solidFill>
                <a:srgbClr val="E3DED1">
                  <a:shade val="50000"/>
                </a:srgbClr>
              </a:solidFill>
            </a:endParaRPr>
          </a:p>
        </p:txBody>
      </p:sp>
      <p:sp>
        <p:nvSpPr>
          <p:cNvPr id="5" name="Номер слайда 4"/>
          <p:cNvSpPr>
            <a:spLocks noGrp="1"/>
          </p:cNvSpPr>
          <p:nvPr>
            <p:ph type="sldNum" sz="quarter" idx="4"/>
          </p:nvPr>
        </p:nvSpPr>
        <p:spPr>
          <a:xfrm>
            <a:off x="11131104" y="6111876"/>
            <a:ext cx="6096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19B0651-EE4F-4900-A07F-96A6BFA9D0F0}" type="slidenum">
              <a:rPr lang="ru-RU" smtClean="0">
                <a:solidFill>
                  <a:srgbClr val="E3DED1">
                    <a:shade val="50000"/>
                  </a:srgbClr>
                </a:solidFill>
              </a:rPr>
              <a:pPr/>
              <a:t>‹#›</a:t>
            </a:fld>
            <a:endParaRPr lang="ru-RU">
              <a:solidFill>
                <a:srgbClr val="E3DED1">
                  <a:shade val="50000"/>
                </a:srgbClr>
              </a:solidFill>
            </a:endParaRPr>
          </a:p>
        </p:txBody>
      </p:sp>
    </p:spTree>
    <p:extLst>
      <p:ext uri="{BB962C8B-B14F-4D97-AF65-F5344CB8AC3E}">
        <p14:creationId xmlns:p14="http://schemas.microsoft.com/office/powerpoint/2010/main" val="11205654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17347" y="1042729"/>
            <a:ext cx="7772400" cy="2592288"/>
          </a:xfrm>
        </p:spPr>
        <p:txBody>
          <a:bodyPr>
            <a:noAutofit/>
          </a:bodyPr>
          <a:lstStyle/>
          <a:p>
            <a:pPr algn="ctr"/>
            <a:r>
              <a:rPr lang="ru-RU" sz="3600" dirty="0">
                <a:solidFill>
                  <a:srgbClr val="FF0000"/>
                </a:solidFill>
              </a:rPr>
              <a:t>Использование мобильного приложения «</a:t>
            </a:r>
            <a:r>
              <a:rPr lang="ru-RU" sz="3600" dirty="0" err="1">
                <a:solidFill>
                  <a:srgbClr val="FF0000"/>
                </a:solidFill>
              </a:rPr>
              <a:t>Quizlet</a:t>
            </a:r>
            <a:r>
              <a:rPr lang="ru-RU" sz="3600" dirty="0">
                <a:solidFill>
                  <a:srgbClr val="FF0000"/>
                </a:solidFill>
              </a:rPr>
              <a:t>» в обучении иностранному языку</a:t>
            </a:r>
            <a:r>
              <a:rPr lang="ru-RU" sz="2400" dirty="0"/>
              <a:t/>
            </a:r>
            <a:br>
              <a:rPr lang="ru-RU" sz="2400" dirty="0"/>
            </a:br>
            <a:endParaRPr lang="ru-RU" sz="2400" dirty="0"/>
          </a:p>
        </p:txBody>
      </p:sp>
      <p:sp>
        <p:nvSpPr>
          <p:cNvPr id="3" name="Подзаголовок 2"/>
          <p:cNvSpPr>
            <a:spLocks noGrp="1"/>
          </p:cNvSpPr>
          <p:nvPr>
            <p:ph type="subTitle" idx="1"/>
          </p:nvPr>
        </p:nvSpPr>
        <p:spPr>
          <a:xfrm>
            <a:off x="3585862" y="4020142"/>
            <a:ext cx="7772400" cy="2160240"/>
          </a:xfrm>
        </p:spPr>
        <p:txBody>
          <a:bodyPr>
            <a:normAutofit fontScale="85000" lnSpcReduction="20000"/>
          </a:bodyPr>
          <a:lstStyle/>
          <a:p>
            <a:r>
              <a:rPr lang="ru-RU" sz="2800" b="1" i="1" dirty="0">
                <a:solidFill>
                  <a:schemeClr val="tx1"/>
                </a:solidFill>
              </a:rPr>
              <a:t>Автор: </a:t>
            </a:r>
            <a:r>
              <a:rPr lang="ru-RU" sz="2800" b="1" i="1" dirty="0" smtClean="0">
                <a:solidFill>
                  <a:schemeClr val="tx1"/>
                </a:solidFill>
              </a:rPr>
              <a:t>Протопопова</a:t>
            </a:r>
            <a:r>
              <a:rPr lang="ru-RU" sz="2800" b="1" i="1" dirty="0" smtClean="0">
                <a:solidFill>
                  <a:schemeClr val="tx1"/>
                </a:solidFill>
              </a:rPr>
              <a:t> </a:t>
            </a:r>
            <a:r>
              <a:rPr lang="ru-RU" sz="2800" b="1" i="1" dirty="0">
                <a:solidFill>
                  <a:schemeClr val="tx1"/>
                </a:solidFill>
              </a:rPr>
              <a:t>Маргарита Айдаровна, преподаватель иностранного языка</a:t>
            </a:r>
            <a:br>
              <a:rPr lang="ru-RU" sz="2800" b="1" i="1" dirty="0">
                <a:solidFill>
                  <a:schemeClr val="tx1"/>
                </a:solidFill>
              </a:rPr>
            </a:br>
            <a:r>
              <a:rPr lang="ru-RU" sz="2800" b="1" i="1" dirty="0">
                <a:solidFill>
                  <a:schemeClr val="tx1"/>
                </a:solidFill>
              </a:rPr>
              <a:t>Место работы: ГАПОУ РС(Я) «Якутский автодорожный техникум», г. Якутск</a:t>
            </a:r>
            <a:br>
              <a:rPr lang="ru-RU" sz="2800" b="1" i="1" dirty="0">
                <a:solidFill>
                  <a:schemeClr val="tx1"/>
                </a:solidFill>
              </a:rPr>
            </a:br>
            <a:r>
              <a:rPr lang="ru-RU" sz="2800" b="1" i="1" dirty="0">
                <a:solidFill>
                  <a:schemeClr val="tx1"/>
                </a:solidFill>
              </a:rPr>
              <a:t/>
            </a:r>
            <a:br>
              <a:rPr lang="ru-RU" sz="2800" b="1" i="1" dirty="0">
                <a:solidFill>
                  <a:schemeClr val="tx1"/>
                </a:solidFill>
              </a:rPr>
            </a:br>
            <a:endParaRPr lang="ru-RU" sz="2800" b="1" i="1" dirty="0">
              <a:solidFill>
                <a:schemeClr val="tx1"/>
              </a:solidFill>
            </a:endParaRPr>
          </a:p>
          <a:p>
            <a:endParaRPr lang="ru-RU" dirty="0"/>
          </a:p>
        </p:txBody>
      </p:sp>
      <p:pic>
        <p:nvPicPr>
          <p:cNvPr id="4" name="Рисунок 3"/>
          <p:cNvPicPr>
            <a:picLocks noChangeAspect="1"/>
          </p:cNvPicPr>
          <p:nvPr/>
        </p:nvPicPr>
        <p:blipFill>
          <a:blip r:embed="rId2"/>
          <a:stretch>
            <a:fillRect/>
          </a:stretch>
        </p:blipFill>
        <p:spPr>
          <a:xfrm>
            <a:off x="611039" y="3816942"/>
            <a:ext cx="3212616" cy="2064621"/>
          </a:xfrm>
          <a:prstGeom prst="rect">
            <a:avLst/>
          </a:prstGeom>
        </p:spPr>
      </p:pic>
    </p:spTree>
    <p:extLst>
      <p:ext uri="{BB962C8B-B14F-4D97-AF65-F5344CB8AC3E}">
        <p14:creationId xmlns:p14="http://schemas.microsoft.com/office/powerpoint/2010/main" val="679712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Выводы:</a:t>
            </a:r>
            <a:endParaRPr lang="ru-RU" dirty="0">
              <a:solidFill>
                <a:srgbClr val="FF0000"/>
              </a:solidFill>
            </a:endParaRPr>
          </a:p>
        </p:txBody>
      </p:sp>
      <p:sp>
        <p:nvSpPr>
          <p:cNvPr id="3" name="Объект 2"/>
          <p:cNvSpPr>
            <a:spLocks noGrp="1"/>
          </p:cNvSpPr>
          <p:nvPr>
            <p:ph idx="1"/>
          </p:nvPr>
        </p:nvSpPr>
        <p:spPr>
          <a:xfrm>
            <a:off x="670560" y="980295"/>
            <a:ext cx="10911840" cy="4187952"/>
          </a:xfrm>
        </p:spPr>
        <p:txBody>
          <a:bodyPr>
            <a:normAutofit/>
          </a:bodyPr>
          <a:lstStyle/>
          <a:p>
            <a:pPr algn="just"/>
            <a:r>
              <a:rPr lang="ru-RU" dirty="0" smtClean="0">
                <a:latin typeface="Comic Sans MS" panose="030F0702030302020204" pitchFamily="66" charset="0"/>
              </a:rPr>
              <a:t>Проведение </a:t>
            </a:r>
            <a:r>
              <a:rPr lang="ru-RU" dirty="0">
                <a:latin typeface="Comic Sans MS" panose="030F0702030302020204" pitchFamily="66" charset="0"/>
              </a:rPr>
              <a:t>эксперимента показал большой потенциал в дальнейшей работе над внедрением мобильных приложений в процесс обучения иностранному языку. Результаты эксперимента говорят не только об технической подкованности студентов при выполнении заданий на обучающие мобильные приложения, но и о желании учеников использовать приведенные информационные технологии как на занятиях, так и вне учебной деятельности. </a:t>
            </a:r>
          </a:p>
        </p:txBody>
      </p:sp>
    </p:spTree>
    <p:extLst>
      <p:ext uri="{BB962C8B-B14F-4D97-AF65-F5344CB8AC3E}">
        <p14:creationId xmlns:p14="http://schemas.microsoft.com/office/powerpoint/2010/main" val="384731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Актуальность</a:t>
            </a:r>
            <a:endParaRPr lang="ru-RU" dirty="0">
              <a:solidFill>
                <a:srgbClr val="FF0000"/>
              </a:solidFill>
            </a:endParaRPr>
          </a:p>
        </p:txBody>
      </p:sp>
      <p:sp>
        <p:nvSpPr>
          <p:cNvPr id="3" name="Объект 2"/>
          <p:cNvSpPr>
            <a:spLocks noGrp="1"/>
          </p:cNvSpPr>
          <p:nvPr>
            <p:ph idx="1"/>
          </p:nvPr>
        </p:nvSpPr>
        <p:spPr>
          <a:xfrm>
            <a:off x="670560" y="530351"/>
            <a:ext cx="10578011" cy="5202791"/>
          </a:xfrm>
        </p:spPr>
        <p:txBody>
          <a:bodyPr>
            <a:normAutofit fontScale="92500" lnSpcReduction="20000"/>
          </a:bodyPr>
          <a:lstStyle/>
          <a:p>
            <a:pPr algn="just"/>
            <a:r>
              <a:rPr lang="ru-RU" dirty="0" smtClean="0">
                <a:latin typeface="Comic Sans MS" panose="030F0702030302020204" pitchFamily="66" charset="0"/>
              </a:rPr>
              <a:t>Применение </a:t>
            </a:r>
            <a:r>
              <a:rPr lang="ru-RU" dirty="0">
                <a:latin typeface="Comic Sans MS" panose="030F0702030302020204" pitchFamily="66" charset="0"/>
              </a:rPr>
              <a:t>компьютеров, гаджетов и ресурсов сети Интернет в образовательных целях является широко обсуждаемой темой в настоящее время. </a:t>
            </a:r>
            <a:endParaRPr lang="ru-RU" dirty="0" smtClean="0">
              <a:latin typeface="Comic Sans MS" panose="030F0702030302020204" pitchFamily="66" charset="0"/>
            </a:endParaRPr>
          </a:p>
          <a:p>
            <a:pPr algn="just"/>
            <a:r>
              <a:rPr lang="ru-RU" dirty="0" smtClean="0">
                <a:latin typeface="Comic Sans MS" panose="030F0702030302020204" pitchFamily="66" charset="0"/>
              </a:rPr>
              <a:t>В </a:t>
            </a:r>
            <a:r>
              <a:rPr lang="ru-RU" dirty="0">
                <a:latin typeface="Comic Sans MS" panose="030F0702030302020204" pitchFamily="66" charset="0"/>
              </a:rPr>
              <a:t>связи с растущей популярностью использования ИКТ в образовании, растет спрос на создание качественных и эффективных мобильных приложений для облегчения деятельности преподавателя и студента. К примеру, благодаря появлению электронных словарей стало намного проще находить незнакомые иностранные слова и переводить их моментально. С появлением мобильных приложений многие пользователи начали интересоваться и углубляться в изучение иностранных языков. Актуальность темы проекта заключается в необходимости внедрения мобильного приложения для углубленного изучения терминологии по специальности, для развития навыков технического перевода. </a:t>
            </a:r>
            <a:endParaRPr lang="ru-RU" dirty="0"/>
          </a:p>
        </p:txBody>
      </p:sp>
    </p:spTree>
    <p:extLst>
      <p:ext uri="{BB962C8B-B14F-4D97-AF65-F5344CB8AC3E}">
        <p14:creationId xmlns:p14="http://schemas.microsoft.com/office/powerpoint/2010/main" val="1173509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Проблема</a:t>
            </a:r>
            <a:endParaRPr lang="ru-RU" dirty="0">
              <a:solidFill>
                <a:srgbClr val="FF0000"/>
              </a:solidFill>
            </a:endParaRPr>
          </a:p>
        </p:txBody>
      </p:sp>
      <p:sp>
        <p:nvSpPr>
          <p:cNvPr id="3" name="Объект 2"/>
          <p:cNvSpPr>
            <a:spLocks noGrp="1"/>
          </p:cNvSpPr>
          <p:nvPr>
            <p:ph idx="1"/>
          </p:nvPr>
        </p:nvSpPr>
        <p:spPr>
          <a:xfrm>
            <a:off x="670560" y="653143"/>
            <a:ext cx="10911840" cy="4760685"/>
          </a:xfrm>
        </p:spPr>
        <p:txBody>
          <a:bodyPr>
            <a:normAutofit lnSpcReduction="10000"/>
          </a:bodyPr>
          <a:lstStyle/>
          <a:p>
            <a:pPr marL="0" indent="0" algn="just">
              <a:buNone/>
            </a:pPr>
            <a:r>
              <a:rPr lang="ru-RU" dirty="0" smtClean="0">
                <a:latin typeface="Comic Sans MS" panose="030F0702030302020204" pitchFamily="66" charset="0"/>
              </a:rPr>
              <a:t>     </a:t>
            </a:r>
            <a:r>
              <a:rPr lang="ru-RU" sz="3200" dirty="0" smtClean="0">
                <a:latin typeface="Comic Sans MS" panose="030F0702030302020204" pitchFamily="66" charset="0"/>
              </a:rPr>
              <a:t>Зачастую </a:t>
            </a:r>
            <a:r>
              <a:rPr lang="ru-RU" sz="3200" dirty="0">
                <a:latin typeface="Comic Sans MS" panose="030F0702030302020204" pitchFamily="66" charset="0"/>
              </a:rPr>
              <a:t>обучающиеся технических образовательных учреждений не обладают достаточным уровнем знаний по иностранному языку, необходимого для эффективной профессиональной коммуникации. Проблема заключается в ограниченном количестве часов для изучения иностранного языка. Одним из способов решения этих проблем может стать внедрение данного проекта в процесс изучения технического английского языка</a:t>
            </a:r>
          </a:p>
        </p:txBody>
      </p:sp>
    </p:spTree>
    <p:extLst>
      <p:ext uri="{BB962C8B-B14F-4D97-AF65-F5344CB8AC3E}">
        <p14:creationId xmlns:p14="http://schemas.microsoft.com/office/powerpoint/2010/main" val="1215578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4340932"/>
            <a:ext cx="10911840" cy="1316737"/>
          </a:xfrm>
        </p:spPr>
        <p:txBody>
          <a:bodyPr>
            <a:normAutofit fontScale="90000"/>
          </a:bodyPr>
          <a:lstStyle/>
          <a:p>
            <a:pPr algn="just"/>
            <a:r>
              <a:rPr lang="ru-RU" dirty="0">
                <a:solidFill>
                  <a:srgbClr val="FF0000"/>
                </a:solidFill>
              </a:rPr>
              <a:t>Цель проекта: </a:t>
            </a:r>
            <a:r>
              <a:rPr lang="ru-RU" sz="2700" dirty="0" smtClean="0">
                <a:solidFill>
                  <a:schemeClr val="tx1"/>
                </a:solidFill>
                <a:latin typeface="Comic Sans MS" panose="030F0702030302020204" pitchFamily="66" charset="0"/>
              </a:rPr>
              <a:t>выявление </a:t>
            </a:r>
            <a:r>
              <a:rPr lang="ru-RU" sz="2700" dirty="0">
                <a:solidFill>
                  <a:schemeClr val="tx1"/>
                </a:solidFill>
                <a:latin typeface="Comic Sans MS" panose="030F0702030302020204" pitchFamily="66" charset="0"/>
              </a:rPr>
              <a:t>эффективности использования мобильного приложения «</a:t>
            </a:r>
            <a:r>
              <a:rPr lang="ru-RU" sz="2700" dirty="0" err="1">
                <a:solidFill>
                  <a:schemeClr val="tx1"/>
                </a:solidFill>
                <a:latin typeface="Comic Sans MS" panose="030F0702030302020204" pitchFamily="66" charset="0"/>
              </a:rPr>
              <a:t>Quizlet</a:t>
            </a:r>
            <a:r>
              <a:rPr lang="ru-RU" sz="2700" dirty="0">
                <a:solidFill>
                  <a:schemeClr val="tx1"/>
                </a:solidFill>
                <a:latin typeface="Comic Sans MS" panose="030F0702030302020204" pitchFamily="66" charset="0"/>
              </a:rPr>
              <a:t>» на занятиях иностранного </a:t>
            </a:r>
            <a:r>
              <a:rPr lang="ru-RU" sz="2700" dirty="0" smtClean="0">
                <a:solidFill>
                  <a:schemeClr val="tx1"/>
                </a:solidFill>
                <a:latin typeface="Comic Sans MS" panose="030F0702030302020204" pitchFamily="66" charset="0"/>
              </a:rPr>
              <a:t>языка.</a:t>
            </a:r>
            <a:endParaRPr lang="ru-RU" sz="2700" dirty="0">
              <a:solidFill>
                <a:schemeClr val="tx1"/>
              </a:solidFill>
              <a:latin typeface="Comic Sans MS" panose="030F0702030302020204" pitchFamily="66" charset="0"/>
            </a:endParaRPr>
          </a:p>
        </p:txBody>
      </p:sp>
      <p:sp>
        <p:nvSpPr>
          <p:cNvPr id="3" name="Объект 2"/>
          <p:cNvSpPr>
            <a:spLocks noGrp="1"/>
          </p:cNvSpPr>
          <p:nvPr>
            <p:ph idx="1"/>
          </p:nvPr>
        </p:nvSpPr>
        <p:spPr>
          <a:xfrm>
            <a:off x="670560" y="1161142"/>
            <a:ext cx="10911840" cy="3557161"/>
          </a:xfrm>
        </p:spPr>
        <p:txBody>
          <a:bodyPr/>
          <a:lstStyle/>
          <a:p>
            <a:pPr marL="0" indent="0" algn="ctr">
              <a:buNone/>
            </a:pPr>
            <a:r>
              <a:rPr lang="ru-RU" sz="3200" dirty="0">
                <a:latin typeface="Comic Sans MS" panose="030F0702030302020204" pitchFamily="66" charset="0"/>
              </a:rPr>
              <a:t>Данный проект направлен на развитие среднего профессионального образования по ТОП-50 наиболее перспективным и востребованным профессиям и специальностям в соответствии с лучшими зарубежными стандартами и передовыми технологиями</a:t>
            </a:r>
            <a:r>
              <a:rPr lang="ru-RU" dirty="0"/>
              <a:t>.</a:t>
            </a:r>
          </a:p>
          <a:p>
            <a:endParaRPr lang="ru-RU" dirty="0"/>
          </a:p>
        </p:txBody>
      </p:sp>
    </p:spTree>
    <p:extLst>
      <p:ext uri="{BB962C8B-B14F-4D97-AF65-F5344CB8AC3E}">
        <p14:creationId xmlns:p14="http://schemas.microsoft.com/office/powerpoint/2010/main" val="364928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rot="1340207">
            <a:off x="9912902" y="4115781"/>
            <a:ext cx="1481169" cy="2256606"/>
          </a:xfrm>
          <a:prstGeom prst="rect">
            <a:avLst/>
          </a:prstGeom>
        </p:spPr>
      </p:pic>
      <p:sp>
        <p:nvSpPr>
          <p:cNvPr id="6" name="Заголовок 5"/>
          <p:cNvSpPr>
            <a:spLocks noGrp="1"/>
          </p:cNvSpPr>
          <p:nvPr>
            <p:ph type="title"/>
          </p:nvPr>
        </p:nvSpPr>
        <p:spPr>
          <a:xfrm>
            <a:off x="670560" y="4718304"/>
            <a:ext cx="10911840" cy="1051560"/>
          </a:xfrm>
        </p:spPr>
        <p:txBody>
          <a:bodyPr/>
          <a:lstStyle/>
          <a:p>
            <a:r>
              <a:rPr lang="ru-RU" dirty="0" smtClean="0">
                <a:solidFill>
                  <a:srgbClr val="FF0000"/>
                </a:solidFill>
              </a:rPr>
              <a:t>Учебное пособие «</a:t>
            </a:r>
            <a:r>
              <a:rPr lang="en-US" dirty="0" smtClean="0">
                <a:solidFill>
                  <a:srgbClr val="FF0000"/>
                </a:solidFill>
              </a:rPr>
              <a:t>Mechanics</a:t>
            </a:r>
            <a:r>
              <a:rPr lang="ru-RU" dirty="0" smtClean="0">
                <a:solidFill>
                  <a:srgbClr val="FF0000"/>
                </a:solidFill>
              </a:rPr>
              <a:t>»</a:t>
            </a:r>
            <a:endParaRPr lang="ru-RU" dirty="0">
              <a:solidFill>
                <a:srgbClr val="FF0000"/>
              </a:solidFill>
            </a:endParaRPr>
          </a:p>
        </p:txBody>
      </p:sp>
      <p:sp>
        <p:nvSpPr>
          <p:cNvPr id="3" name="Объект 2"/>
          <p:cNvSpPr>
            <a:spLocks noGrp="1"/>
          </p:cNvSpPr>
          <p:nvPr>
            <p:ph idx="1"/>
          </p:nvPr>
        </p:nvSpPr>
        <p:spPr>
          <a:xfrm>
            <a:off x="670561" y="530353"/>
            <a:ext cx="9982926" cy="4520618"/>
          </a:xfrm>
        </p:spPr>
        <p:txBody>
          <a:bodyPr>
            <a:normAutofit fontScale="92500"/>
          </a:bodyPr>
          <a:lstStyle/>
          <a:p>
            <a:pPr algn="just"/>
            <a:r>
              <a:rPr lang="ru-RU" dirty="0" smtClean="0"/>
              <a:t>Учебное пособие «</a:t>
            </a:r>
            <a:r>
              <a:rPr lang="ru-RU" dirty="0" err="1" smtClean="0"/>
              <a:t>Mechanics</a:t>
            </a:r>
            <a:r>
              <a:rPr lang="ru-RU" dirty="0" smtClean="0"/>
              <a:t>» автор </a:t>
            </a:r>
            <a:r>
              <a:rPr lang="ru-RU" dirty="0" err="1" smtClean="0"/>
              <a:t>Jim</a:t>
            </a:r>
            <a:r>
              <a:rPr lang="ru-RU" dirty="0" smtClean="0"/>
              <a:t> D. </a:t>
            </a:r>
            <a:r>
              <a:rPr lang="ru-RU" dirty="0" err="1" smtClean="0"/>
              <a:t>Dearholt</a:t>
            </a:r>
            <a:r>
              <a:rPr lang="ru-RU" dirty="0" smtClean="0"/>
              <a:t>, издательство </a:t>
            </a:r>
            <a:r>
              <a:rPr lang="ru-RU" dirty="0" err="1" smtClean="0"/>
              <a:t>Express</a:t>
            </a:r>
            <a:r>
              <a:rPr lang="ru-RU" dirty="0" smtClean="0"/>
              <a:t> </a:t>
            </a:r>
            <a:r>
              <a:rPr lang="ru-RU" dirty="0" err="1" smtClean="0"/>
              <a:t>Publishing</a:t>
            </a:r>
            <a:r>
              <a:rPr lang="ru-RU" dirty="0" smtClean="0"/>
              <a:t>. Пособие состоит из трех книг, каждая из которых соответствует уровню А1, А2 и В по Общеевропейской шкале уровня владения иностранным языком соответственно. В пособии представлены все темы, лексика которых входит в Техническое задание отборочного тура </a:t>
            </a:r>
            <a:r>
              <a:rPr lang="en-US" dirty="0" err="1" smtClean="0"/>
              <a:t>WorldSkills</a:t>
            </a:r>
            <a:r>
              <a:rPr lang="ru-RU" dirty="0" smtClean="0"/>
              <a:t>. На основе учебного пособия «</a:t>
            </a:r>
            <a:r>
              <a:rPr lang="ru-RU" dirty="0" err="1" smtClean="0"/>
              <a:t>Mechanics</a:t>
            </a:r>
            <a:r>
              <a:rPr lang="ru-RU" dirty="0" smtClean="0"/>
              <a:t>» нами были разработаны 8 модулей: </a:t>
            </a:r>
            <a:r>
              <a:rPr lang="ru-RU" dirty="0" err="1" smtClean="0"/>
              <a:t>Hand</a:t>
            </a:r>
            <a:r>
              <a:rPr lang="ru-RU" dirty="0" smtClean="0"/>
              <a:t> </a:t>
            </a:r>
            <a:r>
              <a:rPr lang="ru-RU" dirty="0" err="1" smtClean="0"/>
              <a:t>tools</a:t>
            </a:r>
            <a:r>
              <a:rPr lang="ru-RU" dirty="0" smtClean="0"/>
              <a:t> 1, </a:t>
            </a:r>
            <a:r>
              <a:rPr lang="ru-RU" dirty="0" err="1" smtClean="0"/>
              <a:t>Hand</a:t>
            </a:r>
            <a:r>
              <a:rPr lang="ru-RU" dirty="0" smtClean="0"/>
              <a:t> </a:t>
            </a:r>
            <a:r>
              <a:rPr lang="ru-RU" dirty="0" err="1" smtClean="0"/>
              <a:t>tools</a:t>
            </a:r>
            <a:r>
              <a:rPr lang="ru-RU" dirty="0" smtClean="0"/>
              <a:t>, </a:t>
            </a:r>
            <a:r>
              <a:rPr lang="ru-RU" dirty="0" err="1" smtClean="0"/>
              <a:t>Fasteners</a:t>
            </a:r>
            <a:r>
              <a:rPr lang="ru-RU" dirty="0" smtClean="0"/>
              <a:t>, </a:t>
            </a:r>
            <a:r>
              <a:rPr lang="ru-RU" dirty="0" err="1" smtClean="0"/>
              <a:t>Power</a:t>
            </a:r>
            <a:r>
              <a:rPr lang="ru-RU" dirty="0" smtClean="0"/>
              <a:t> </a:t>
            </a:r>
            <a:r>
              <a:rPr lang="ru-RU" dirty="0" err="1" smtClean="0"/>
              <a:t>tools</a:t>
            </a:r>
            <a:r>
              <a:rPr lang="ru-RU" dirty="0" smtClean="0"/>
              <a:t>, </a:t>
            </a:r>
            <a:r>
              <a:rPr lang="ru-RU" dirty="0" err="1" smtClean="0"/>
              <a:t>Materials</a:t>
            </a:r>
            <a:r>
              <a:rPr lang="ru-RU" dirty="0" smtClean="0"/>
              <a:t>, </a:t>
            </a:r>
            <a:r>
              <a:rPr lang="ru-RU" dirty="0" err="1" smtClean="0"/>
              <a:t>Parts</a:t>
            </a:r>
            <a:r>
              <a:rPr lang="ru-RU" dirty="0" smtClean="0"/>
              <a:t> </a:t>
            </a:r>
            <a:r>
              <a:rPr lang="ru-RU" dirty="0" err="1" smtClean="0"/>
              <a:t>of</a:t>
            </a:r>
            <a:r>
              <a:rPr lang="ru-RU" dirty="0" smtClean="0"/>
              <a:t> a </a:t>
            </a:r>
            <a:r>
              <a:rPr lang="ru-RU" dirty="0" err="1" smtClean="0"/>
              <a:t>car</a:t>
            </a:r>
            <a:r>
              <a:rPr lang="ru-RU" dirty="0" smtClean="0"/>
              <a:t>: </a:t>
            </a:r>
            <a:r>
              <a:rPr lang="ru-RU" dirty="0" err="1" smtClean="0"/>
              <a:t>exterior</a:t>
            </a:r>
            <a:r>
              <a:rPr lang="ru-RU" dirty="0" smtClean="0"/>
              <a:t>, </a:t>
            </a:r>
            <a:r>
              <a:rPr lang="ru-RU" dirty="0" err="1" smtClean="0"/>
              <a:t>Parts</a:t>
            </a:r>
            <a:r>
              <a:rPr lang="ru-RU" dirty="0" smtClean="0"/>
              <a:t> </a:t>
            </a:r>
            <a:r>
              <a:rPr lang="ru-RU" dirty="0" err="1" smtClean="0"/>
              <a:t>of</a:t>
            </a:r>
            <a:r>
              <a:rPr lang="ru-RU" dirty="0" smtClean="0"/>
              <a:t> a </a:t>
            </a:r>
            <a:r>
              <a:rPr lang="ru-RU" dirty="0" err="1" smtClean="0"/>
              <a:t>car</a:t>
            </a:r>
            <a:r>
              <a:rPr lang="ru-RU" dirty="0" smtClean="0"/>
              <a:t>: </a:t>
            </a:r>
            <a:r>
              <a:rPr lang="ru-RU" dirty="0" err="1" smtClean="0"/>
              <a:t>interior</a:t>
            </a:r>
            <a:r>
              <a:rPr lang="ru-RU" dirty="0" smtClean="0"/>
              <a:t>, </a:t>
            </a:r>
            <a:r>
              <a:rPr lang="ru-RU" dirty="0" err="1" smtClean="0"/>
              <a:t>Types</a:t>
            </a:r>
            <a:r>
              <a:rPr lang="ru-RU" dirty="0" smtClean="0"/>
              <a:t> </a:t>
            </a:r>
            <a:r>
              <a:rPr lang="ru-RU" dirty="0" err="1" smtClean="0"/>
              <a:t>of</a:t>
            </a:r>
            <a:r>
              <a:rPr lang="ru-RU" dirty="0" smtClean="0"/>
              <a:t> </a:t>
            </a:r>
            <a:r>
              <a:rPr lang="ru-RU" dirty="0" err="1" smtClean="0"/>
              <a:t>cars</a:t>
            </a:r>
            <a:r>
              <a:rPr lang="ru-RU" dirty="0" smtClean="0"/>
              <a:t>. </a:t>
            </a:r>
          </a:p>
          <a:p>
            <a:endParaRPr lang="ru-RU" dirty="0"/>
          </a:p>
        </p:txBody>
      </p:sp>
    </p:spTree>
    <p:extLst>
      <p:ext uri="{BB962C8B-B14F-4D97-AF65-F5344CB8AC3E}">
        <p14:creationId xmlns:p14="http://schemas.microsoft.com/office/powerpoint/2010/main" val="62329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32" y="5244737"/>
            <a:ext cx="10911840" cy="1051560"/>
          </a:xfrm>
        </p:spPr>
        <p:txBody>
          <a:bodyPr>
            <a:normAutofit fontScale="90000"/>
          </a:bodyPr>
          <a:lstStyle/>
          <a:p>
            <a:pPr algn="ctr"/>
            <a:r>
              <a:rPr lang="ru-RU" sz="3200" dirty="0">
                <a:solidFill>
                  <a:srgbClr val="FF0000"/>
                </a:solidFill>
                <a:latin typeface="Comic Sans MS" panose="030F0702030302020204" pitchFamily="66" charset="0"/>
              </a:rPr>
              <a:t>Рассмотрим некоторую часть разработанных нами заданий на примере модуля «</a:t>
            </a:r>
            <a:r>
              <a:rPr lang="ru-RU" sz="3200" dirty="0" err="1">
                <a:solidFill>
                  <a:srgbClr val="FF0000"/>
                </a:solidFill>
                <a:latin typeface="Comic Sans MS" panose="030F0702030302020204" pitchFamily="66" charset="0"/>
              </a:rPr>
              <a:t>Types</a:t>
            </a:r>
            <a:r>
              <a:rPr lang="ru-RU" sz="3200" dirty="0">
                <a:solidFill>
                  <a:srgbClr val="FF0000"/>
                </a:solidFill>
                <a:latin typeface="Comic Sans MS" panose="030F0702030302020204" pitchFamily="66" charset="0"/>
              </a:rPr>
              <a:t> </a:t>
            </a:r>
            <a:r>
              <a:rPr lang="ru-RU" sz="3200" dirty="0" err="1">
                <a:solidFill>
                  <a:srgbClr val="FF0000"/>
                </a:solidFill>
                <a:latin typeface="Comic Sans MS" panose="030F0702030302020204" pitchFamily="66" charset="0"/>
              </a:rPr>
              <a:t>of</a:t>
            </a:r>
            <a:r>
              <a:rPr lang="ru-RU" sz="3200" dirty="0">
                <a:solidFill>
                  <a:srgbClr val="FF0000"/>
                </a:solidFill>
                <a:latin typeface="Comic Sans MS" panose="030F0702030302020204" pitchFamily="66" charset="0"/>
              </a:rPr>
              <a:t> </a:t>
            </a:r>
            <a:r>
              <a:rPr lang="ru-RU" sz="3200" dirty="0" err="1">
                <a:solidFill>
                  <a:srgbClr val="FF0000"/>
                </a:solidFill>
                <a:latin typeface="Comic Sans MS" panose="030F0702030302020204" pitchFamily="66" charset="0"/>
              </a:rPr>
              <a:t>cars</a:t>
            </a:r>
            <a:r>
              <a:rPr lang="ru-RU" sz="3200" dirty="0">
                <a:solidFill>
                  <a:srgbClr val="FF0000"/>
                </a:solidFill>
                <a:latin typeface="Comic Sans MS" panose="030F0702030302020204" pitchFamily="66" charset="0"/>
              </a:rPr>
              <a:t>». </a:t>
            </a:r>
            <a:endParaRPr lang="ru-RU" dirty="0"/>
          </a:p>
        </p:txBody>
      </p:sp>
      <p:pic>
        <p:nvPicPr>
          <p:cNvPr id="4" name="Объект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10652" y="560701"/>
            <a:ext cx="5580000" cy="4824000"/>
          </a:xfrm>
          <a:prstGeom prst="rect">
            <a:avLst/>
          </a:prstGeom>
          <a:noFill/>
          <a:ln>
            <a:noFill/>
          </a:ln>
        </p:spPr>
      </p:pic>
    </p:spTree>
    <p:extLst>
      <p:ext uri="{BB962C8B-B14F-4D97-AF65-F5344CB8AC3E}">
        <p14:creationId xmlns:p14="http://schemas.microsoft.com/office/powerpoint/2010/main" val="2197603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560" y="5428342"/>
            <a:ext cx="10911840" cy="911497"/>
          </a:xfrm>
        </p:spPr>
        <p:txBody>
          <a:bodyPr>
            <a:normAutofit fontScale="90000"/>
          </a:bodyPr>
          <a:lstStyle/>
          <a:p>
            <a:pPr algn="ctr"/>
            <a:r>
              <a:rPr lang="ru-RU" dirty="0" smtClean="0">
                <a:solidFill>
                  <a:srgbClr val="FF0000"/>
                </a:solidFill>
                <a:latin typeface="Comic Sans MS" panose="030F0702030302020204" pitchFamily="66" charset="0"/>
              </a:rPr>
              <a:t>Рассмотрим некоторую часть разработанных нами заданий </a:t>
            </a:r>
            <a:r>
              <a:rPr lang="ru-RU" dirty="0">
                <a:solidFill>
                  <a:srgbClr val="FF0000"/>
                </a:solidFill>
                <a:latin typeface="Comic Sans MS" panose="030F0702030302020204" pitchFamily="66" charset="0"/>
              </a:rPr>
              <a:t>на примере модуля «</a:t>
            </a:r>
            <a:r>
              <a:rPr lang="ru-RU" dirty="0" err="1">
                <a:solidFill>
                  <a:srgbClr val="FF0000"/>
                </a:solidFill>
                <a:latin typeface="Comic Sans MS" panose="030F0702030302020204" pitchFamily="66" charset="0"/>
              </a:rPr>
              <a:t>Types</a:t>
            </a:r>
            <a:r>
              <a:rPr lang="ru-RU" dirty="0">
                <a:solidFill>
                  <a:srgbClr val="FF0000"/>
                </a:solidFill>
                <a:latin typeface="Comic Sans MS" panose="030F0702030302020204" pitchFamily="66" charset="0"/>
              </a:rPr>
              <a:t> </a:t>
            </a:r>
            <a:r>
              <a:rPr lang="ru-RU" dirty="0" err="1">
                <a:solidFill>
                  <a:srgbClr val="FF0000"/>
                </a:solidFill>
                <a:latin typeface="Comic Sans MS" panose="030F0702030302020204" pitchFamily="66" charset="0"/>
              </a:rPr>
              <a:t>of</a:t>
            </a:r>
            <a:r>
              <a:rPr lang="ru-RU" dirty="0">
                <a:solidFill>
                  <a:srgbClr val="FF0000"/>
                </a:solidFill>
                <a:latin typeface="Comic Sans MS" panose="030F0702030302020204" pitchFamily="66" charset="0"/>
              </a:rPr>
              <a:t> </a:t>
            </a:r>
            <a:r>
              <a:rPr lang="ru-RU" dirty="0" err="1">
                <a:solidFill>
                  <a:srgbClr val="FF0000"/>
                </a:solidFill>
                <a:latin typeface="Comic Sans MS" panose="030F0702030302020204" pitchFamily="66" charset="0"/>
              </a:rPr>
              <a:t>cars</a:t>
            </a:r>
            <a:r>
              <a:rPr lang="ru-RU" dirty="0">
                <a:solidFill>
                  <a:srgbClr val="FF0000"/>
                </a:solidFill>
                <a:latin typeface="Comic Sans MS" panose="030F0702030302020204" pitchFamily="66" charset="0"/>
              </a:rPr>
              <a:t>». </a:t>
            </a:r>
          </a:p>
        </p:txBody>
      </p:sp>
      <p:pic>
        <p:nvPicPr>
          <p:cNvPr id="4" name="Объект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59017" y="588281"/>
            <a:ext cx="6731607" cy="4752000"/>
          </a:xfrm>
          <a:prstGeom prst="rect">
            <a:avLst/>
          </a:prstGeom>
          <a:noFill/>
          <a:ln>
            <a:noFill/>
          </a:ln>
        </p:spPr>
      </p:pic>
    </p:spTree>
    <p:extLst>
      <p:ext uri="{BB962C8B-B14F-4D97-AF65-F5344CB8AC3E}">
        <p14:creationId xmlns:p14="http://schemas.microsoft.com/office/powerpoint/2010/main" val="4273888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Выводы:</a:t>
            </a:r>
            <a:endParaRPr lang="ru-RU" dirty="0">
              <a:solidFill>
                <a:srgbClr val="FF0000"/>
              </a:solidFill>
            </a:endParaRPr>
          </a:p>
        </p:txBody>
      </p:sp>
      <p:sp>
        <p:nvSpPr>
          <p:cNvPr id="3" name="Объект 2"/>
          <p:cNvSpPr>
            <a:spLocks noGrp="1"/>
          </p:cNvSpPr>
          <p:nvPr>
            <p:ph idx="1"/>
          </p:nvPr>
        </p:nvSpPr>
        <p:spPr>
          <a:xfrm>
            <a:off x="670560" y="530351"/>
            <a:ext cx="10911840" cy="5028619"/>
          </a:xfrm>
        </p:spPr>
        <p:txBody>
          <a:bodyPr>
            <a:normAutofit fontScale="85000" lnSpcReduction="20000"/>
          </a:bodyPr>
          <a:lstStyle/>
          <a:p>
            <a:pPr algn="just"/>
            <a:r>
              <a:rPr lang="ru-RU" dirty="0">
                <a:latin typeface="Comic Sans MS" panose="030F0702030302020204" pitchFamily="66" charset="0"/>
              </a:rPr>
              <a:t>	На основе учебного пособия «</a:t>
            </a:r>
            <a:r>
              <a:rPr lang="ru-RU" dirty="0" err="1">
                <a:latin typeface="Comic Sans MS" panose="030F0702030302020204" pitchFamily="66" charset="0"/>
              </a:rPr>
              <a:t>Mechanics</a:t>
            </a:r>
            <a:r>
              <a:rPr lang="ru-RU" dirty="0">
                <a:latin typeface="Comic Sans MS" panose="030F0702030302020204" pitchFamily="66" charset="0"/>
              </a:rPr>
              <a:t>» были разработаны 8 модулей: </a:t>
            </a:r>
            <a:r>
              <a:rPr lang="ru-RU" dirty="0" err="1">
                <a:latin typeface="Comic Sans MS" panose="030F0702030302020204" pitchFamily="66" charset="0"/>
              </a:rPr>
              <a:t>Hand</a:t>
            </a:r>
            <a:r>
              <a:rPr lang="ru-RU" dirty="0">
                <a:latin typeface="Comic Sans MS" panose="030F0702030302020204" pitchFamily="66" charset="0"/>
              </a:rPr>
              <a:t> </a:t>
            </a:r>
            <a:r>
              <a:rPr lang="ru-RU" dirty="0" err="1">
                <a:latin typeface="Comic Sans MS" panose="030F0702030302020204" pitchFamily="66" charset="0"/>
              </a:rPr>
              <a:t>tools</a:t>
            </a:r>
            <a:r>
              <a:rPr lang="ru-RU" dirty="0">
                <a:latin typeface="Comic Sans MS" panose="030F0702030302020204" pitchFamily="66" charset="0"/>
              </a:rPr>
              <a:t> 1, </a:t>
            </a:r>
            <a:r>
              <a:rPr lang="ru-RU" dirty="0" err="1">
                <a:latin typeface="Comic Sans MS" panose="030F0702030302020204" pitchFamily="66" charset="0"/>
              </a:rPr>
              <a:t>Hand</a:t>
            </a:r>
            <a:r>
              <a:rPr lang="ru-RU" dirty="0">
                <a:latin typeface="Comic Sans MS" panose="030F0702030302020204" pitchFamily="66" charset="0"/>
              </a:rPr>
              <a:t> </a:t>
            </a:r>
            <a:r>
              <a:rPr lang="ru-RU" dirty="0" err="1">
                <a:latin typeface="Comic Sans MS" panose="030F0702030302020204" pitchFamily="66" charset="0"/>
              </a:rPr>
              <a:t>tools</a:t>
            </a:r>
            <a:r>
              <a:rPr lang="ru-RU" dirty="0">
                <a:latin typeface="Comic Sans MS" panose="030F0702030302020204" pitchFamily="66" charset="0"/>
              </a:rPr>
              <a:t>, </a:t>
            </a:r>
            <a:r>
              <a:rPr lang="ru-RU" dirty="0" err="1">
                <a:latin typeface="Comic Sans MS" panose="030F0702030302020204" pitchFamily="66" charset="0"/>
              </a:rPr>
              <a:t>Fasteners</a:t>
            </a:r>
            <a:r>
              <a:rPr lang="ru-RU" dirty="0">
                <a:latin typeface="Comic Sans MS" panose="030F0702030302020204" pitchFamily="66" charset="0"/>
              </a:rPr>
              <a:t>, </a:t>
            </a:r>
            <a:r>
              <a:rPr lang="ru-RU" dirty="0" err="1">
                <a:latin typeface="Comic Sans MS" panose="030F0702030302020204" pitchFamily="66" charset="0"/>
              </a:rPr>
              <a:t>Power</a:t>
            </a:r>
            <a:r>
              <a:rPr lang="ru-RU" dirty="0">
                <a:latin typeface="Comic Sans MS" panose="030F0702030302020204" pitchFamily="66" charset="0"/>
              </a:rPr>
              <a:t> </a:t>
            </a:r>
            <a:r>
              <a:rPr lang="ru-RU" dirty="0" err="1">
                <a:latin typeface="Comic Sans MS" panose="030F0702030302020204" pitchFamily="66" charset="0"/>
              </a:rPr>
              <a:t>tools</a:t>
            </a:r>
            <a:r>
              <a:rPr lang="ru-RU" dirty="0">
                <a:latin typeface="Comic Sans MS" panose="030F0702030302020204" pitchFamily="66" charset="0"/>
              </a:rPr>
              <a:t>, </a:t>
            </a:r>
            <a:r>
              <a:rPr lang="ru-RU" dirty="0" err="1">
                <a:latin typeface="Comic Sans MS" panose="030F0702030302020204" pitchFamily="66" charset="0"/>
              </a:rPr>
              <a:t>Materials</a:t>
            </a:r>
            <a:r>
              <a:rPr lang="ru-RU" dirty="0">
                <a:latin typeface="Comic Sans MS" panose="030F0702030302020204" pitchFamily="66" charset="0"/>
              </a:rPr>
              <a:t>, </a:t>
            </a:r>
            <a:r>
              <a:rPr lang="ru-RU" dirty="0" err="1">
                <a:latin typeface="Comic Sans MS" panose="030F0702030302020204" pitchFamily="66" charset="0"/>
              </a:rPr>
              <a:t>Parts</a:t>
            </a:r>
            <a:r>
              <a:rPr lang="ru-RU" dirty="0">
                <a:latin typeface="Comic Sans MS" panose="030F0702030302020204" pitchFamily="66" charset="0"/>
              </a:rPr>
              <a:t> </a:t>
            </a:r>
            <a:r>
              <a:rPr lang="ru-RU" dirty="0" err="1">
                <a:latin typeface="Comic Sans MS" panose="030F0702030302020204" pitchFamily="66" charset="0"/>
              </a:rPr>
              <a:t>of</a:t>
            </a:r>
            <a:r>
              <a:rPr lang="ru-RU" dirty="0">
                <a:latin typeface="Comic Sans MS" panose="030F0702030302020204" pitchFamily="66" charset="0"/>
              </a:rPr>
              <a:t> a </a:t>
            </a:r>
            <a:r>
              <a:rPr lang="ru-RU" dirty="0" err="1">
                <a:latin typeface="Comic Sans MS" panose="030F0702030302020204" pitchFamily="66" charset="0"/>
              </a:rPr>
              <a:t>car</a:t>
            </a:r>
            <a:r>
              <a:rPr lang="ru-RU" dirty="0">
                <a:latin typeface="Comic Sans MS" panose="030F0702030302020204" pitchFamily="66" charset="0"/>
              </a:rPr>
              <a:t>: </a:t>
            </a:r>
            <a:r>
              <a:rPr lang="ru-RU" dirty="0" err="1">
                <a:latin typeface="Comic Sans MS" panose="030F0702030302020204" pitchFamily="66" charset="0"/>
              </a:rPr>
              <a:t>exterior</a:t>
            </a:r>
            <a:r>
              <a:rPr lang="ru-RU" dirty="0">
                <a:latin typeface="Comic Sans MS" panose="030F0702030302020204" pitchFamily="66" charset="0"/>
              </a:rPr>
              <a:t>, </a:t>
            </a:r>
            <a:r>
              <a:rPr lang="ru-RU" dirty="0" err="1">
                <a:latin typeface="Comic Sans MS" panose="030F0702030302020204" pitchFamily="66" charset="0"/>
              </a:rPr>
              <a:t>Parts</a:t>
            </a:r>
            <a:r>
              <a:rPr lang="ru-RU" dirty="0">
                <a:latin typeface="Comic Sans MS" panose="030F0702030302020204" pitchFamily="66" charset="0"/>
              </a:rPr>
              <a:t> </a:t>
            </a:r>
            <a:r>
              <a:rPr lang="ru-RU" dirty="0" err="1">
                <a:latin typeface="Comic Sans MS" panose="030F0702030302020204" pitchFamily="66" charset="0"/>
              </a:rPr>
              <a:t>of</a:t>
            </a:r>
            <a:r>
              <a:rPr lang="ru-RU" dirty="0">
                <a:latin typeface="Comic Sans MS" panose="030F0702030302020204" pitchFamily="66" charset="0"/>
              </a:rPr>
              <a:t> a </a:t>
            </a:r>
            <a:r>
              <a:rPr lang="ru-RU" dirty="0" err="1">
                <a:latin typeface="Comic Sans MS" panose="030F0702030302020204" pitchFamily="66" charset="0"/>
              </a:rPr>
              <a:t>car</a:t>
            </a:r>
            <a:r>
              <a:rPr lang="ru-RU" dirty="0">
                <a:latin typeface="Comic Sans MS" panose="030F0702030302020204" pitchFamily="66" charset="0"/>
              </a:rPr>
              <a:t>: </a:t>
            </a:r>
            <a:r>
              <a:rPr lang="ru-RU" dirty="0" err="1">
                <a:latin typeface="Comic Sans MS" panose="030F0702030302020204" pitchFamily="66" charset="0"/>
              </a:rPr>
              <a:t>interior</a:t>
            </a:r>
            <a:r>
              <a:rPr lang="ru-RU" dirty="0">
                <a:latin typeface="Comic Sans MS" panose="030F0702030302020204" pitchFamily="66" charset="0"/>
              </a:rPr>
              <a:t>, </a:t>
            </a:r>
            <a:r>
              <a:rPr lang="ru-RU" dirty="0" err="1">
                <a:latin typeface="Comic Sans MS" panose="030F0702030302020204" pitchFamily="66" charset="0"/>
              </a:rPr>
              <a:t>Types</a:t>
            </a:r>
            <a:r>
              <a:rPr lang="ru-RU" dirty="0">
                <a:latin typeface="Comic Sans MS" panose="030F0702030302020204" pitchFamily="66" charset="0"/>
              </a:rPr>
              <a:t> </a:t>
            </a:r>
            <a:r>
              <a:rPr lang="ru-RU" dirty="0" err="1">
                <a:latin typeface="Comic Sans MS" panose="030F0702030302020204" pitchFamily="66" charset="0"/>
              </a:rPr>
              <a:t>of</a:t>
            </a:r>
            <a:r>
              <a:rPr lang="ru-RU" dirty="0">
                <a:latin typeface="Comic Sans MS" panose="030F0702030302020204" pitchFamily="66" charset="0"/>
              </a:rPr>
              <a:t> </a:t>
            </a:r>
            <a:r>
              <a:rPr lang="ru-RU" dirty="0" err="1">
                <a:latin typeface="Comic Sans MS" panose="030F0702030302020204" pitchFamily="66" charset="0"/>
              </a:rPr>
              <a:t>cars</a:t>
            </a:r>
            <a:r>
              <a:rPr lang="ru-RU" dirty="0">
                <a:latin typeface="Comic Sans MS" panose="030F0702030302020204" pitchFamily="66" charset="0"/>
              </a:rPr>
              <a:t> по учебнику «</a:t>
            </a:r>
            <a:r>
              <a:rPr lang="ru-RU" dirty="0" err="1">
                <a:latin typeface="Comic Sans MS" panose="030F0702030302020204" pitchFamily="66" charset="0"/>
              </a:rPr>
              <a:t>Mechanics</a:t>
            </a:r>
            <a:r>
              <a:rPr lang="ru-RU" dirty="0">
                <a:latin typeface="Comic Sans MS" panose="030F0702030302020204" pitchFamily="66" charset="0"/>
              </a:rPr>
              <a:t>». В результате исследований наблюдаются хорошие результаты при усвоении технического, лексического материала.</a:t>
            </a:r>
          </a:p>
          <a:p>
            <a:pPr algn="just"/>
            <a:r>
              <a:rPr lang="ru-RU" dirty="0">
                <a:latin typeface="Comic Sans MS" panose="030F0702030302020204" pitchFamily="66" charset="0"/>
              </a:rPr>
              <a:t>	В ходе эксперимента выяснилось, что у студентов, которые учились по УМК «</a:t>
            </a:r>
            <a:r>
              <a:rPr lang="ru-RU" dirty="0" err="1">
                <a:latin typeface="Comic Sans MS" panose="030F0702030302020204" pitchFamily="66" charset="0"/>
              </a:rPr>
              <a:t>Mechanics</a:t>
            </a:r>
            <a:r>
              <a:rPr lang="ru-RU" dirty="0">
                <a:latin typeface="Comic Sans MS" panose="030F0702030302020204" pitchFamily="66" charset="0"/>
              </a:rPr>
              <a:t>», автор </a:t>
            </a:r>
            <a:r>
              <a:rPr lang="ru-RU" dirty="0" err="1">
                <a:latin typeface="Comic Sans MS" panose="030F0702030302020204" pitchFamily="66" charset="0"/>
              </a:rPr>
              <a:t>Jim</a:t>
            </a:r>
            <a:r>
              <a:rPr lang="ru-RU" dirty="0">
                <a:latin typeface="Comic Sans MS" panose="030F0702030302020204" pitchFamily="66" charset="0"/>
              </a:rPr>
              <a:t> </a:t>
            </a:r>
            <a:r>
              <a:rPr lang="ru-RU" dirty="0" err="1">
                <a:latin typeface="Comic Sans MS" panose="030F0702030302020204" pitchFamily="66" charset="0"/>
              </a:rPr>
              <a:t>Dearholt</a:t>
            </a:r>
            <a:r>
              <a:rPr lang="ru-RU" dirty="0">
                <a:latin typeface="Comic Sans MS" panose="030F0702030302020204" pitchFamily="66" charset="0"/>
              </a:rPr>
              <a:t>, возникали трудности при усвоении лексического материала. Традиционный способ обучения не является эффективным способом изучения иностранного языка. Студенты, экспериментальной группы наоборот показали хорошие результаты при усвоении лексического материала. Технические термины при работе с упражнениями «карточки», «письмо», «правописание», «тест» были успешно закреплены. Полученные знания были закреплены итоговым тестом в конце каждого модуля. </a:t>
            </a:r>
          </a:p>
          <a:p>
            <a:endParaRPr lang="ru-RU" dirty="0"/>
          </a:p>
        </p:txBody>
      </p:sp>
    </p:spTree>
    <p:extLst>
      <p:ext uri="{BB962C8B-B14F-4D97-AF65-F5344CB8AC3E}">
        <p14:creationId xmlns:p14="http://schemas.microsoft.com/office/powerpoint/2010/main" val="3360460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Выводы:</a:t>
            </a:r>
            <a:endParaRPr lang="ru-RU" dirty="0"/>
          </a:p>
        </p:txBody>
      </p:sp>
      <p:sp>
        <p:nvSpPr>
          <p:cNvPr id="3" name="Объект 2"/>
          <p:cNvSpPr>
            <a:spLocks noGrp="1"/>
          </p:cNvSpPr>
          <p:nvPr>
            <p:ph idx="1"/>
          </p:nvPr>
        </p:nvSpPr>
        <p:spPr>
          <a:xfrm>
            <a:off x="670560" y="530352"/>
            <a:ext cx="10911840" cy="5057648"/>
          </a:xfrm>
        </p:spPr>
        <p:txBody>
          <a:bodyPr>
            <a:normAutofit/>
          </a:bodyPr>
          <a:lstStyle/>
          <a:p>
            <a:pPr algn="just"/>
            <a:r>
              <a:rPr lang="ru-RU" dirty="0" smtClean="0">
                <a:latin typeface="Comic Sans MS" panose="030F0702030302020204" pitchFamily="66" charset="0"/>
              </a:rPr>
              <a:t>Приложение </a:t>
            </a:r>
            <a:r>
              <a:rPr lang="ru-RU" dirty="0" err="1">
                <a:latin typeface="Comic Sans MS" panose="030F0702030302020204" pitchFamily="66" charset="0"/>
              </a:rPr>
              <a:t>Quizlet</a:t>
            </a:r>
            <a:r>
              <a:rPr lang="ru-RU" dirty="0">
                <a:latin typeface="Comic Sans MS" panose="030F0702030302020204" pitchFamily="66" charset="0"/>
              </a:rPr>
              <a:t> может быть эффективно использован студентами технических специальностей ТОП-50 для изучения формирования всех аспектов речевой деятельности (чтение, письмо, аудирование), для изучения терминологии по специальности, для развития навыков технического перевода, для развития навыков поиска информации в интернете. </a:t>
            </a:r>
            <a:endParaRPr lang="ru-RU" dirty="0" smtClean="0">
              <a:latin typeface="Comic Sans MS" panose="030F0702030302020204" pitchFamily="66" charset="0"/>
            </a:endParaRPr>
          </a:p>
          <a:p>
            <a:pPr algn="just"/>
            <a:r>
              <a:rPr lang="ru-RU" dirty="0" smtClean="0">
                <a:latin typeface="Comic Sans MS" panose="030F0702030302020204" pitchFamily="66" charset="0"/>
              </a:rPr>
              <a:t>Перспектива </a:t>
            </a:r>
            <a:r>
              <a:rPr lang="ru-RU" dirty="0">
                <a:latin typeface="Comic Sans MS" panose="030F0702030302020204" pitchFamily="66" charset="0"/>
              </a:rPr>
              <a:t>исследования состоит в том, что созданные методические разработки с использованием мобильных приложений могут и должны быть применены при дальнейшем изучении иностранного языка.</a:t>
            </a:r>
          </a:p>
        </p:txBody>
      </p:sp>
    </p:spTree>
    <p:extLst>
      <p:ext uri="{BB962C8B-B14F-4D97-AF65-F5344CB8AC3E}">
        <p14:creationId xmlns:p14="http://schemas.microsoft.com/office/powerpoint/2010/main" val="34319125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477</Words>
  <Application>Microsoft Office PowerPoint</Application>
  <PresentationFormat>Широкоэкранный</PresentationFormat>
  <Paragraphs>21</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Comic Sans MS</vt:lpstr>
      <vt:lpstr>Verdana</vt:lpstr>
      <vt:lpstr>Wingdings 2</vt:lpstr>
      <vt:lpstr>Аспект</vt:lpstr>
      <vt:lpstr>Использование мобильного приложения «Quizlet» в обучении иностранному языку </vt:lpstr>
      <vt:lpstr>Актуальность</vt:lpstr>
      <vt:lpstr>Проблема</vt:lpstr>
      <vt:lpstr>Цель проекта: выявление эффективности использования мобильного приложения «Quizlet» на занятиях иностранного языка.</vt:lpstr>
      <vt:lpstr>Учебное пособие «Mechanics»</vt:lpstr>
      <vt:lpstr>Рассмотрим некоторую часть разработанных нами заданий на примере модуля «Types of cars». </vt:lpstr>
      <vt:lpstr>Рассмотрим некоторую часть разработанных нами заданий на примере модуля «Types of cars». </vt:lpstr>
      <vt:lpstr>Выводы:</vt:lpstr>
      <vt:lpstr>Выводы:</vt:lpstr>
      <vt:lpstr>Выводы: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мобильного приложения «Quizlet» в обучении иностранному языку </dc:title>
  <dc:creator>Пользователь</dc:creator>
  <cp:lastModifiedBy>Пользователь</cp:lastModifiedBy>
  <cp:revision>7</cp:revision>
  <dcterms:created xsi:type="dcterms:W3CDTF">2019-04-10T10:14:45Z</dcterms:created>
  <dcterms:modified xsi:type="dcterms:W3CDTF">2019-12-10T16:37:04Z</dcterms:modified>
</cp:coreProperties>
</file>