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284" r:id="rId3"/>
    <p:sldId id="295" r:id="rId4"/>
    <p:sldId id="283" r:id="rId5"/>
    <p:sldId id="290" r:id="rId6"/>
    <p:sldId id="292" r:id="rId7"/>
    <p:sldId id="294" r:id="rId8"/>
    <p:sldId id="282" r:id="rId9"/>
    <p:sldId id="285" r:id="rId10"/>
    <p:sldId id="272" r:id="rId11"/>
    <p:sldId id="293" r:id="rId12"/>
    <p:sldId id="262" r:id="rId13"/>
    <p:sldId id="264" r:id="rId14"/>
    <p:sldId id="288" r:id="rId15"/>
    <p:sldId id="277" r:id="rId16"/>
    <p:sldId id="298" r:id="rId17"/>
    <p:sldId id="280" r:id="rId18"/>
    <p:sldId id="297" r:id="rId19"/>
    <p:sldId id="274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6DF2-9E4F-4CB9-A60A-C9D560C1C956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B929E-3BF7-47E4-B5A6-B8E7CDE25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6DF2-9E4F-4CB9-A60A-C9D560C1C956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B929E-3BF7-47E4-B5A6-B8E7CDE25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6DF2-9E4F-4CB9-A60A-C9D560C1C956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B929E-3BF7-47E4-B5A6-B8E7CDE25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6DF2-9E4F-4CB9-A60A-C9D560C1C956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B929E-3BF7-47E4-B5A6-B8E7CDE25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6DF2-9E4F-4CB9-A60A-C9D560C1C956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B929E-3BF7-47E4-B5A6-B8E7CDE25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6DF2-9E4F-4CB9-A60A-C9D560C1C956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B929E-3BF7-47E4-B5A6-B8E7CDE25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6DF2-9E4F-4CB9-A60A-C9D560C1C956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B929E-3BF7-47E4-B5A6-B8E7CDE25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6DF2-9E4F-4CB9-A60A-C9D560C1C956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B929E-3BF7-47E4-B5A6-B8E7CDE25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6DF2-9E4F-4CB9-A60A-C9D560C1C956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B929E-3BF7-47E4-B5A6-B8E7CDE25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6DF2-9E4F-4CB9-A60A-C9D560C1C956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B929E-3BF7-47E4-B5A6-B8E7CDE25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6DF2-9E4F-4CB9-A60A-C9D560C1C956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B929E-3BF7-47E4-B5A6-B8E7CDE25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D6DF2-9E4F-4CB9-A60A-C9D560C1C956}" type="datetimeFigureOut">
              <a:rPr lang="ru-RU" smtClean="0"/>
              <a:pPr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B929E-3BF7-47E4-B5A6-B8E7CDE25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slide" Target="slide10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Главные вопросы урока: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Ознакомиться с биографией Сергея Григорьевича Козлова. 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Выделить главную мысль произведения?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 Научиться выразительно читать сказку    «Вольный осенний ветер».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Сергей Григорьевич Козлов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( 1939 г – 2010 г.)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ds04.infourok.ru/uploads/ex/04eb/0005f85a-7307237c/img10.jpg"/>
          <p:cNvPicPr>
            <a:picLocks noChangeAspect="1" noChangeArrowheads="1"/>
          </p:cNvPicPr>
          <p:nvPr/>
        </p:nvPicPr>
        <p:blipFill>
          <a:blip r:embed="rId2" cstate="print"/>
          <a:srcRect l="34341" t="25000" r="37238" b="21429"/>
          <a:stretch>
            <a:fillRect/>
          </a:stretch>
        </p:blipFill>
        <p:spPr bwMode="auto">
          <a:xfrm>
            <a:off x="2915816" y="1700808"/>
            <a:ext cx="3672408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player.myshared.ru/5/423511/slides/slide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player.myshared.ru/5/423511/slides/slide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9" name="Picture 11" descr="4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950" y="1700213"/>
            <a:ext cx="2051050" cy="303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9" descr="4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1438"/>
            <a:ext cx="2051050" cy="303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0" descr="4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908050"/>
            <a:ext cx="2051050" cy="303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 descr="ффф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838" y="2708275"/>
            <a:ext cx="2703512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7308850" y="333375"/>
            <a:ext cx="1439863" cy="1439863"/>
          </a:xfrm>
          <a:prstGeom prst="sun">
            <a:avLst>
              <a:gd name="adj" fmla="val 25000"/>
            </a:avLst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176" name="Picture 8" descr="r5-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12242" r="14265"/>
          <a:stretch>
            <a:fillRect/>
          </a:stretch>
        </p:blipFill>
        <p:spPr bwMode="auto">
          <a:xfrm>
            <a:off x="971550" y="3051175"/>
            <a:ext cx="2592388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4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3" name="AutoShape 15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8243888" y="6308725"/>
            <a:ext cx="647700" cy="360363"/>
          </a:xfrm>
          <a:prstGeom prst="leftArrow">
            <a:avLst>
              <a:gd name="adj1" fmla="val 50000"/>
              <a:gd name="adj2" fmla="val 44934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1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67 0.05333  C 0.081 0.06533  0.102 0.072  0.124 0.072  C 0.149 0.072  0.169 0.06533  0.183 0.05333  L 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-2.96296E-6 L 0.18177 0.05324 C 0.16736 0.06528 0.14618 0.07199 0.12396 0.07199 C 0.09861 0.07199 0.0783 0.06528 0.06406 0.05324 L -0.00382 -2.96296E-6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" y="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5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37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41 0.04722 L -0.22656 0.1868 C -0.26666 0.21828 -0.32656 0.23611 -0.38888 0.23611 C -0.46007 0.23611 -0.51701 0.21828 -0.55711 0.1868 L -0.74809 0.04722 " pathEditMode="relative" rAng="0" ptsTypes="FffFF">
                                      <p:cBhvr>
                                        <p:cTn id="21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4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2066 0.04722 L -0.53715 -0.03079 C -0.49861 -0.04838 -0.44097 -0.05787 -0.38107 -0.05787 C -0.3125 -0.05787 -0.25781 -0.04838 -0.21927 -0.03079 L -0.03541 0.04722 " pathEditMode="relative" rAng="0" ptsTypes="FffFF">
                                      <p:cBhvr>
                                        <p:cTn id="24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0"/>
                            </p:stCondLst>
                            <p:childTnLst>
                              <p:par>
                                <p:cTn id="31" presetID="7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10463 L 0.00017 -0.46204 L 0.57517 -0.46204 L 0.57517 0.10463 L 0.00017 0.10463 Z " pathEditMode="relative" rAng="16200000" ptsTypes="FFFFF">
                                      <p:cBhvr>
                                        <p:cTn id="32" dur="3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" y="-2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0"/>
                            </p:stCondLst>
                            <p:childTnLst>
                              <p:par>
                                <p:cTn id="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9000"/>
                            </p:stCondLst>
                            <p:childTnLst>
                              <p:par>
                                <p:cTn id="38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6 0.17708 C 0.12101 0.17685 0.22552 0.04236 0.22552 -0.12246 C 0.2257 -0.28727 0.12101 -0.4213 -0.00694 -0.4213 C -0.13489 -0.4213 -0.23889 -0.2875 -0.23889 -0.12269 C -0.23889 0.04213 -0.13507 0.17662 -0.0066 0.17708 Z " pathEditMode="relative" rAng="0" ptsTypes="fffff">
                                      <p:cBhvr>
                                        <p:cTn id="39" dur="3000" spd="-100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8000"/>
                            </p:stCondLst>
                            <p:childTnLst>
                              <p:par>
                                <p:cTn id="41" presetID="55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0"/>
                            </p:stCondLst>
                            <p:childTnLst>
                              <p:par>
                                <p:cTn id="47" presetID="55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000"/>
                            </p:stCondLst>
                            <p:childTnLst>
                              <p:par>
                                <p:cTn id="53" presetID="55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4000"/>
                            </p:stCondLst>
                            <p:childTnLst>
                              <p:par>
                                <p:cTn id="59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7000"/>
                            </p:stCondLst>
                            <p:childTnLst>
                              <p:par>
                                <p:cTn id="64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0.01945 L 0.14236 -0.18194 C 0.17222 -0.22754 0.21684 -0.25208 0.26337 -0.25208 C 0.31667 -0.25208 0.35903 -0.22754 0.38889 -0.18194 L 0.5316 0.01945 " pathEditMode="relative" rAng="0" ptsTypes="FffFF">
                                      <p:cBhvr>
                                        <p:cTn id="65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6" y="-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9000"/>
                            </p:stCondLst>
                            <p:childTnLst>
                              <p:par>
                                <p:cTn id="67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2000"/>
                            </p:stCondLst>
                            <p:childTnLst>
                              <p:par>
                                <p:cTn id="7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6 0.17708 L 0.14358 0.17315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4000"/>
                            </p:stCondLst>
                            <p:childTnLst>
                              <p:par>
                                <p:cTn id="74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5000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0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9" dur="5000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0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9000"/>
                            </p:stCondLst>
                            <p:childTnLst>
                              <p:par>
                                <p:cTn id="83" presetID="35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59259E-6 L -0.33073 2.59259E-6 " pathEditMode="relative" rAng="0" ptsTypes="AA">
                                      <p:cBhvr>
                                        <p:cTn id="84" dur="3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6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3000" fill="hold"/>
                                        <p:tgtEl>
                                          <p:spTgt spid="717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2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80"/>
                </p:tgtEl>
              </p:cMediaNode>
            </p:audio>
          </p:childTnLst>
        </p:cTn>
      </p:par>
    </p:tnLst>
    <p:bldLst>
      <p:bldP spid="7173" grpId="0" animBg="1"/>
      <p:bldP spid="7173" grpId="1" animBg="1"/>
      <p:bldP spid="7173" grpId="2" animBg="1"/>
      <p:bldP spid="7173" grpId="3" animBg="1"/>
      <p:bldP spid="7173" grpId="4" animBg="1"/>
      <p:bldP spid="718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Словарная работа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 свет ни заря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очень рано;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вопить истошным голосом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кричать отчаянно, дико;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понёсся со всех ног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очень быстро,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стремительно;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тараторить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болтать без умолку;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вольный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свободный;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Выборочное чтение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Работа в группах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– автор               Б – белка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 – медвежонок   З – заяц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 – муравей          Ё – ёжик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 -сорока              Д – дятел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Я знал (а) …</a:t>
            </a:r>
          </a:p>
          <a:p>
            <a:pPr>
              <a:buFontTx/>
              <a:buChar char="-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хочу узнать…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Я узнаю сам (а) …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G:\ннннннннннннннннн\image[1]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132856"/>
            <a:ext cx="2376264" cy="3240360"/>
          </a:xfrm>
          <a:prstGeom prst="rect">
            <a:avLst/>
          </a:prstGeom>
          <a:noFill/>
        </p:spPr>
      </p:pic>
      <p:pic>
        <p:nvPicPr>
          <p:cNvPr id="5" name="Picture 8" descr="http://anime.wayy.ru/_ph/37/2/63843987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8332" y="2060848"/>
            <a:ext cx="2300012" cy="30075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Настроение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G:\ннннннннннннннннн\image[1]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44824"/>
            <a:ext cx="3024336" cy="3384376"/>
          </a:xfrm>
          <a:prstGeom prst="rect">
            <a:avLst/>
          </a:prstGeom>
          <a:noFill/>
        </p:spPr>
      </p:pic>
      <p:pic>
        <p:nvPicPr>
          <p:cNvPr id="5" name="Picture 8" descr="http://anime.wayy.ru/_ph/37/2/63843987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772816"/>
            <a:ext cx="2643218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с. 129-130   по ролям;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выбрать  героя из сказки и нарисовать его;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Проверка домашнего задания.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9" descr="Рисунок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2636912"/>
            <a:ext cx="321471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Речевая разминка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Скороговорки: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четырех черепашек четыре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черепашонка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Испугались медвежонка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Ёж с ежихой и с ежонком,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Стриж со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стрижихой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стрижонком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Упражнение «Грибок»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Ветер в трубочку свернул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Листик, в дудочку подул: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Песенка - дыханье ветра -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Зазвенела... где-то, где-то,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Там, за синими лесами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Обернулась парусами.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Морской ветер - старший брат -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Этой песенке так рад! -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Щеки надувает,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Парус наполняет: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Облака-кораблики -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Белые журавлики -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Снова за леса плывут -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моря дождики везут.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Упражнение: язычок сворачиваем в трубочку, через нее дуем.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Дыхательное упражнение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«Ветерок» </a:t>
            </a:r>
          </a:p>
          <a:p>
            <a:pPr fontAlgn="base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Мы подуем высоко – с- с- с. </a:t>
            </a:r>
          </a:p>
          <a:p>
            <a:pPr fontAlgn="base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(поднимаем руку высоко и дуем на неё). </a:t>
            </a:r>
          </a:p>
          <a:p>
            <a:pPr fontAlgn="base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Мы подуем низко – с- с- с. </a:t>
            </a:r>
          </a:p>
          <a:p>
            <a:pPr fontAlgn="base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(опускаем руку вниз и дуем на неё) . </a:t>
            </a:r>
          </a:p>
          <a:p>
            <a:pPr fontAlgn="base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Мы подуем далеко – с- с- с. </a:t>
            </a:r>
          </a:p>
          <a:p>
            <a:pPr fontAlgn="base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(руку отводим вперед и дуем на неё) . </a:t>
            </a:r>
          </a:p>
          <a:p>
            <a:pPr fontAlgn="base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Мы подуем близко – с- с- с. </a:t>
            </a:r>
          </a:p>
          <a:p>
            <a:pPr fontAlgn="base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(руку подносим ко рту.)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 какому жанру относится произведение, которое будем изучать?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Живет в каждой …… какой-то герой,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Мечтает герой подружиться со мной,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больше прочитанных книжек семья,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больше хороших друзей у меня!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Актуализация знаний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Восстановите название произведения.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ветер, вольный, осенний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«Вольный осенний ветер»</a:t>
            </a:r>
          </a:p>
          <a:p>
            <a:pPr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Тема урока : 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С. Г. Козлов «Вольный осенний ветер»</a:t>
            </a: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>
              <a:buNone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Солотова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Л.М.</a:t>
            </a: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 algn="r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квалификационной категории</a:t>
            </a: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МОАУ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«СОШ № 37»</a:t>
            </a:r>
          </a:p>
          <a:p>
            <a:pPr algn="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319</Words>
  <Application>Microsoft Office PowerPoint</Application>
  <PresentationFormat>Экран (4:3)</PresentationFormat>
  <Paragraphs>74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Настроение</vt:lpstr>
      <vt:lpstr>Слайд 3</vt:lpstr>
      <vt:lpstr>Речевая разминка</vt:lpstr>
      <vt:lpstr>Упражнение «Грибок»</vt:lpstr>
      <vt:lpstr>Дыхательное упражнение</vt:lpstr>
      <vt:lpstr>К какому жанру относится произведение, которое будем изучать? </vt:lpstr>
      <vt:lpstr>Актуализация знаний</vt:lpstr>
      <vt:lpstr>Слайд 9</vt:lpstr>
      <vt:lpstr>Главные вопросы урока:</vt:lpstr>
      <vt:lpstr>Сергей Григорьевич Козлов ( 1939 г – 2010 г.)</vt:lpstr>
      <vt:lpstr>Слайд 12</vt:lpstr>
      <vt:lpstr>Слайд 13</vt:lpstr>
      <vt:lpstr>Слайд 14</vt:lpstr>
      <vt:lpstr>Словарная работа</vt:lpstr>
      <vt:lpstr>Слайд 16</vt:lpstr>
      <vt:lpstr>Работа в группах </vt:lpstr>
      <vt:lpstr>Рефлексия</vt:lpstr>
      <vt:lpstr>Рефлексия</vt:lpstr>
      <vt:lpstr>Домашнее задание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User1</dc:creator>
  <cp:lastModifiedBy>1</cp:lastModifiedBy>
  <cp:revision>98</cp:revision>
  <dcterms:created xsi:type="dcterms:W3CDTF">2018-02-17T04:35:29Z</dcterms:created>
  <dcterms:modified xsi:type="dcterms:W3CDTF">2021-11-07T14:29:17Z</dcterms:modified>
</cp:coreProperties>
</file>