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2" r:id="rId1"/>
  </p:sldMasterIdLst>
  <p:notesMasterIdLst>
    <p:notesMasterId r:id="rId31"/>
  </p:notesMasterIdLst>
  <p:sldIdLst>
    <p:sldId id="256" r:id="rId2"/>
    <p:sldId id="271" r:id="rId3"/>
    <p:sldId id="287" r:id="rId4"/>
    <p:sldId id="288" r:id="rId5"/>
    <p:sldId id="291" r:id="rId6"/>
    <p:sldId id="289" r:id="rId7"/>
    <p:sldId id="290" r:id="rId8"/>
    <p:sldId id="295" r:id="rId9"/>
    <p:sldId id="294" r:id="rId10"/>
    <p:sldId id="293" r:id="rId11"/>
    <p:sldId id="292" r:id="rId12"/>
    <p:sldId id="297" r:id="rId13"/>
    <p:sldId id="296" r:id="rId14"/>
    <p:sldId id="299" r:id="rId15"/>
    <p:sldId id="300" r:id="rId16"/>
    <p:sldId id="301" r:id="rId17"/>
    <p:sldId id="298" r:id="rId18"/>
    <p:sldId id="302" r:id="rId19"/>
    <p:sldId id="304" r:id="rId20"/>
    <p:sldId id="303" r:id="rId21"/>
    <p:sldId id="305" r:id="rId22"/>
    <p:sldId id="313" r:id="rId23"/>
    <p:sldId id="306" r:id="rId24"/>
    <p:sldId id="311" r:id="rId25"/>
    <p:sldId id="312" r:id="rId26"/>
    <p:sldId id="307" r:id="rId27"/>
    <p:sldId id="309" r:id="rId28"/>
    <p:sldId id="310" r:id="rId29"/>
    <p:sldId id="269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2" autoAdjust="0"/>
    <p:restoredTop sz="94591" autoAdjust="0"/>
  </p:normalViewPr>
  <p:slideViewPr>
    <p:cSldViewPr snapToGrid="0">
      <p:cViewPr varScale="1">
        <p:scale>
          <a:sx n="105" d="100"/>
          <a:sy n="105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начало года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38100" dist="25400" dir="2700000" algn="br" rotWithShape="0">
                <a:srgbClr val="000000">
                  <a:alpha val="60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1 уровень</c:v>
                </c:pt>
                <c:pt idx="1">
                  <c:v>2 уровень</c:v>
                </c:pt>
                <c:pt idx="2">
                  <c:v>3 уровень</c:v>
                </c:pt>
                <c:pt idx="3">
                  <c:v>4 уровень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11</c:v>
                </c:pt>
                <c:pt idx="2">
                  <c:v>9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62-4D93-916C-DDC1E4F4E48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конец года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38100" dist="25400" dir="2700000" algn="br" rotWithShape="0">
                <a:srgbClr val="000000">
                  <a:alpha val="60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1 уровень</c:v>
                </c:pt>
                <c:pt idx="1">
                  <c:v>2 уровень</c:v>
                </c:pt>
                <c:pt idx="2">
                  <c:v>3 уровень</c:v>
                </c:pt>
                <c:pt idx="3">
                  <c:v>4 уровень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62-4D93-916C-DDC1E4F4E48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70551912"/>
        <c:axId val="270552696"/>
      </c:barChart>
      <c:catAx>
        <c:axId val="270551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70552696"/>
        <c:crosses val="autoZero"/>
        <c:auto val="1"/>
        <c:lblAlgn val="ctr"/>
        <c:lblOffset val="100"/>
        <c:noMultiLvlLbl val="0"/>
      </c:catAx>
      <c:valAx>
        <c:axId val="270552696"/>
        <c:scaling>
          <c:orientation val="minMax"/>
          <c:max val="19"/>
          <c:min val="0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7055191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FC9F67-8390-46C7-A79E-54284A4964B5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784DB4-FE49-4614-87C2-BFA043DB3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394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3789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862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8970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958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474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777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1389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7780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665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263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1123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938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20FF5B7-F585-4747-BB8E-91E8A3E6CF6F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FD43063-450F-40B4-80E0-68056F4197C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817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4114" r:id="rId2"/>
    <p:sldLayoutId id="2147484115" r:id="rId3"/>
    <p:sldLayoutId id="2147484116" r:id="rId4"/>
    <p:sldLayoutId id="2147484117" r:id="rId5"/>
    <p:sldLayoutId id="2147484118" r:id="rId6"/>
    <p:sldLayoutId id="2147484119" r:id="rId7"/>
    <p:sldLayoutId id="2147484120" r:id="rId8"/>
    <p:sldLayoutId id="2147484121" r:id="rId9"/>
    <p:sldLayoutId id="2147484122" r:id="rId10"/>
    <p:sldLayoutId id="2147484123" r:id="rId11"/>
    <p:sldLayoutId id="2147484124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5170" y="283904"/>
            <a:ext cx="10423961" cy="140676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ГОТОВНОСТЬ </a:t>
            </a:r>
            <a:b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 ШКОЛЕ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7616822" y="5334454"/>
            <a:ext cx="3980331" cy="67228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16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</a:p>
          <a:p>
            <a:pPr>
              <a:spcBef>
                <a:spcPts val="0"/>
              </a:spcBef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квалификационной категории</a:t>
            </a:r>
          </a:p>
          <a:p>
            <a:pPr>
              <a:spcBef>
                <a:spcPts val="0"/>
              </a:spcBef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Жанна Викторовна</a:t>
            </a:r>
          </a:p>
        </p:txBody>
      </p:sp>
      <p:pic>
        <p:nvPicPr>
          <p:cNvPr id="2050" name="Picture 2" descr="ÐÐ°ÑÑÐ¸Ð½ÐºÐ¸ Ð¿Ð¾ Ð·Ð°Ð¿ÑÐ¾ÑÑ ÑÐºÐ¾Ð»ÑÐ½Ð¸Ðº ÑÐ¸ÑÑÐ½Ð¾Ðº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503" y="1777579"/>
            <a:ext cx="4589561" cy="35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065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8290" y="1059616"/>
            <a:ext cx="8571326" cy="5203162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«Шифровка» (</a:t>
            </a:r>
            <a:r>
              <a:rPr lang="ru-RU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Д.Векслер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</a:t>
            </a: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«Корректурная проба»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sz="3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sz="3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7844" y="2242136"/>
            <a:ext cx="2886075" cy="21858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13216" b="4041"/>
          <a:stretch/>
        </p:blipFill>
        <p:spPr>
          <a:xfrm>
            <a:off x="7896944" y="2337590"/>
            <a:ext cx="3316941" cy="355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82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1004" y="1059616"/>
            <a:ext cx="8402128" cy="5203162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зрительной памяти (пример)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слуховой памяти (пример)</a:t>
            </a:r>
          </a:p>
          <a:p>
            <a:pPr marL="538163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Кот, ель, дои, зима, игла, мост, брат, конь, очки, стул</a:t>
            </a:r>
          </a:p>
          <a:p>
            <a:pPr marL="538163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sz="3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9246" t="7370" b="2064"/>
          <a:stretch/>
        </p:blipFill>
        <p:spPr>
          <a:xfrm>
            <a:off x="5973467" y="2319998"/>
            <a:ext cx="3101521" cy="268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313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4314" y="1059616"/>
            <a:ext cx="8571326" cy="5203162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 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sz="3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sz="3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r="50189" b="1437"/>
          <a:stretch/>
        </p:blipFill>
        <p:spPr>
          <a:xfrm>
            <a:off x="6451993" y="3350647"/>
            <a:ext cx="2540628" cy="24672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4502" t="9067" r="581" b="47405"/>
          <a:stretch/>
        </p:blipFill>
        <p:spPr>
          <a:xfrm>
            <a:off x="3454314" y="1791367"/>
            <a:ext cx="2855343" cy="20902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1787" r="3711"/>
          <a:stretch/>
        </p:blipFill>
        <p:spPr>
          <a:xfrm>
            <a:off x="9200340" y="1791367"/>
            <a:ext cx="2691443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627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237" y="1180387"/>
            <a:ext cx="8571326" cy="5203162"/>
          </a:xfrm>
        </p:spPr>
        <p:txBody>
          <a:bodyPr>
            <a:normAutofit fontScale="92500" lnSpcReduction="10000"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4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 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sz="22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r>
              <a:rPr lang="ru-RU" sz="30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1.Обобщение </a:t>
            </a:r>
          </a:p>
          <a:p>
            <a:pPr marL="1052513" indent="-5143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стол, стул, диван – это…</a:t>
            </a:r>
          </a:p>
          <a:p>
            <a:pPr marL="1052513" indent="-5143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синий, красный, зеленый – это …</a:t>
            </a:r>
          </a:p>
          <a:p>
            <a:pPr marL="1052513" indent="-5143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тарелка, вилка, чайник – это…</a:t>
            </a:r>
          </a:p>
          <a:p>
            <a:pPr marL="538163" indent="0">
              <a:spcBef>
                <a:spcPts val="0"/>
              </a:spcBef>
              <a:buNone/>
            </a:pPr>
            <a:r>
              <a:rPr lang="ru-RU" sz="30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Исключение: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медведь, кошка, коза, корова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малина, клубника, огурец, земляника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стол, шкаф, дверь, кресло</a:t>
            </a:r>
          </a:p>
          <a:p>
            <a:pPr marL="538163" indent="0">
              <a:spcBef>
                <a:spcPts val="0"/>
              </a:spcBef>
              <a:buNone/>
            </a:pPr>
            <a:r>
              <a:rPr lang="ru-RU" sz="30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Аналогии: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курица - цыпленок: 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собака (будка, кость, щенок)</a:t>
            </a:r>
          </a:p>
          <a:p>
            <a:pPr marL="538163" indent="0">
              <a:spcBef>
                <a:spcPts val="0"/>
              </a:spcBef>
              <a:buNone/>
            </a:pP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957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1145880"/>
            <a:ext cx="8571326" cy="520316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Волевая готовность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способность сосредотачиваться на задаче, концентрировать внимание;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умение доводить начатое до конца;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произвольность поведения – умение управлять своими поступками и эмоциями, сдерживать негативные проявления;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оценивать результат своей деятельности;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выполнять в течение длительного времени не очень привлекательную работу.</a:t>
            </a:r>
            <a:endParaRPr lang="ru-RU" sz="32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373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20674" y="1059616"/>
            <a:ext cx="8571326" cy="5203162"/>
          </a:xfrm>
        </p:spPr>
        <p:txBody>
          <a:bodyPr>
            <a:normAutofit/>
          </a:bodyPr>
          <a:lstStyle/>
          <a:p>
            <a:pPr marL="538163" indent="0">
              <a:spcBef>
                <a:spcPts val="0"/>
              </a:spcBef>
              <a:buNone/>
            </a:pPr>
            <a:r>
              <a:rPr lang="ru-RU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Графический диктант (пример)</a:t>
            </a: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01.Графический диктант по клеточкам для дошкольников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4" b="-1"/>
          <a:stretch/>
        </p:blipFill>
        <p:spPr bwMode="auto">
          <a:xfrm>
            <a:off x="4143127" y="2018582"/>
            <a:ext cx="5593000" cy="303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619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1145880"/>
            <a:ext cx="8571326" cy="5203162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Коммуникативная готовность – 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ребенка устанавливать отношения со сверстниками, готовность к совместной деятельности и отношение ко взрослому, как к учителю.</a:t>
            </a: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348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1368" y="813901"/>
            <a:ext cx="8571326" cy="5517888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уровня осведомленности ребенка, поступающего в первый класс</a:t>
            </a:r>
          </a:p>
          <a:p>
            <a:pPr marL="538163" indent="0">
              <a:spcBef>
                <a:spcPts val="0"/>
              </a:spcBef>
              <a:buNone/>
            </a:pPr>
            <a:endParaRPr lang="ru-RU" sz="2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 свое полное имя, отчество, фамилию;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свой возраст и дату рождения;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 свою страну и город;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Знает свой домашний адрес;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 имя, отчество, фамилию родителей, их профессию;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Знает времена года, месяцы, дни недели (их последовательность, основные приметы каждого времени года, загадки и стихи о временах года);</a:t>
            </a: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244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1368" y="2120666"/>
            <a:ext cx="8657590" cy="5203162"/>
          </a:xfrm>
        </p:spPr>
        <p:txBody>
          <a:bodyPr>
            <a:normAutofit/>
          </a:bodyPr>
          <a:lstStyle/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 5-6 домашних животных, домашних птиц и их детенышей;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 с миром диких животных и птиц наших лесов, жарких стран;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 деревья, цветы, овощи, фрукты и ягоды; 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 5-6 предметов мебели, посуды;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транспорт: наземный, водный, воздушный;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Различает одежду, обувь и головные уборы;</a:t>
            </a: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952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7852" y="2129292"/>
            <a:ext cx="8571326" cy="5203162"/>
          </a:xfrm>
        </p:spPr>
        <p:txBody>
          <a:bodyPr>
            <a:normAutofit/>
          </a:bodyPr>
          <a:lstStyle/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Различает и правильно называет геометрические фигуры (круг, квадрат, треугольник, прямоугольник, ромб, овал, многоугольник);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Знает и умеет рассказывать сказки, стихи;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владеет ножницами;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Владеет карандашом: без линейки проводит вертикальные и горизонтальные линии, рисует геометрические фигуры, аккуратно закрашивает, штрихует, не выходя за контуры предметов;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67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8862" y="1654838"/>
            <a:ext cx="9707381" cy="5203162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«Быть готовым к школе уже сегодня — не значит уметь читать, писать, считать. Быть готовым к школе — значит быть готовым всему этому научиться»</a:t>
            </a:r>
          </a:p>
          <a:p>
            <a:pPr marL="0" indent="0" algn="r">
              <a:buNone/>
            </a:pP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Л.А. </a:t>
            </a:r>
            <a:r>
              <a:rPr lang="ru-RU" sz="4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Венгер</a:t>
            </a:r>
            <a:endParaRPr lang="ru-RU" sz="4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503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4116" y="2051655"/>
            <a:ext cx="8571326" cy="5203162"/>
          </a:xfrm>
        </p:spPr>
        <p:txBody>
          <a:bodyPr>
            <a:normAutofit/>
          </a:bodyPr>
          <a:lstStyle/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 считает от 1 до 15 и обратно, выполняет счетные операции в пределах 10;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Ориентируется в пространстве (справа, слева, над, под, за, впереди);</a:t>
            </a:r>
          </a:p>
          <a:p>
            <a:pPr marL="995363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Владеет определениями: ближе – дальше, выше – ниже, больше – меньше, вперед – назад, справа –слева.</a:t>
            </a: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5858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404447"/>
            <a:ext cx="8571326" cy="6128238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обследования готовности к школьному обучению </a:t>
            </a:r>
          </a:p>
          <a:p>
            <a:pPr marL="538163" indent="0" algn="ctr">
              <a:spcBef>
                <a:spcPts val="0"/>
              </a:spcBef>
              <a:buNone/>
            </a:pP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(дети со слуховой депривацией)</a:t>
            </a: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исследовании приняло участие </a:t>
            </a:r>
            <a:r>
              <a:rPr lang="ru-RU" sz="25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детей</a:t>
            </a: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подготовительных групп</a:t>
            </a:r>
            <a:endParaRPr lang="ru-RU" sz="25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6189033"/>
              </p:ext>
            </p:extLst>
          </p:nvPr>
        </p:nvGraphicFramePr>
        <p:xfrm>
          <a:off x="3839592" y="1785328"/>
          <a:ext cx="7915336" cy="3390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89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141997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</a:p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Готовность к началу регулярного обучения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</a:p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Условна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г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отовность к началу регулярного обучения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</a:p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Условная неготовность к началу регулярного обучения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</a:p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Неготовность к началу регулярного обучения</a:t>
                      </a:r>
                    </a:p>
                    <a:p>
                      <a:pPr algn="ctr"/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19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6623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96962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749065"/>
            <a:ext cx="8571326" cy="5591349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обследования готовности к школьному обучению (дети с ТНР)</a:t>
            </a: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исследовании приняло участие </a:t>
            </a:r>
            <a:r>
              <a:rPr lang="ru-RU" sz="25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детей</a:t>
            </a: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подготовительных групп</a:t>
            </a:r>
            <a:endParaRPr lang="ru-RU" sz="25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1549676"/>
              </p:ext>
            </p:extLst>
          </p:nvPr>
        </p:nvGraphicFramePr>
        <p:xfrm>
          <a:off x="3839592" y="1785328"/>
          <a:ext cx="7915336" cy="3390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89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94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141997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</a:p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Готовность к началу регулярного обучения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</a:p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Условна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г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отовность к началу регулярного обучения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</a:p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Условная неготовность к началу регулярного обучения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</a:p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Неготовность к началу регулярного обучения</a:t>
                      </a:r>
                    </a:p>
                    <a:p>
                      <a:pPr algn="ctr"/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19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Конец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уч.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6623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2490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749066"/>
            <a:ext cx="8571326" cy="5203162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обследования готовности к школьному обучению (общие показатели)</a:t>
            </a:r>
          </a:p>
          <a:p>
            <a:pPr marL="538163" indent="0">
              <a:spcBef>
                <a:spcPts val="0"/>
              </a:spcBef>
              <a:buNone/>
            </a:pP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8266710"/>
              </p:ext>
            </p:extLst>
          </p:nvPr>
        </p:nvGraphicFramePr>
        <p:xfrm>
          <a:off x="3579962" y="1756519"/>
          <a:ext cx="7720641" cy="4402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547628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86264"/>
            <a:ext cx="8571326" cy="6357668"/>
          </a:xfrm>
        </p:spPr>
        <p:txBody>
          <a:bodyPr>
            <a:normAutofit fontScale="47500" lnSpcReduction="20000"/>
          </a:bodyPr>
          <a:lstStyle/>
          <a:p>
            <a:pPr marL="88900" indent="0" algn="ctr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4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«Готов ли мой ребенок к школе?»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Как вы считаете, хочет ли ваш ребенок идти в первый класс?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2. Считает ли он, что в школе узнает много нового и интересного?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3. Может ли ваш малыш в течение некоторого времени (15-20 минут) самостоятельно заниматься каким-либо кропотливым делом (рисовать, лепить, собирать мозаику и т. п.)?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4. Можете ли вы сказать, что ваш ребенок не стесняется в присутствии посторонних людей?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5. Умеет ли ваш малыш связно описать картинку и составить по ней рассказ как минимум из пяти предложений?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 Знает ли ваш ребенок стихи наизусть?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7. Может ли он назвать заданное существительное во множественном числе?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8. Умеет ли ваш ребенок читать, хотя бы по слогам?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9. Считает ли малыш до десяти в прямом и обратном порядке?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10. Умеет ли он прибавлять и отнимать хотя бы одну единицу от чисел первого десятка?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11. Может ли ваш ребенок писать простейшие элементы в тетради в клетку, аккуратно перерисовывать небольшие узоры?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12. Любит ли ваш ребенок рисовать, раскрашивать картинки?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13. Умеет ли ваш ребенок управляться с ножницами и клеем (например, делать аппликации из бумаги)?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14. Может ли он из пяти элементов разрезанной на части картинки за минуту собрать целый рисунок?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15. Знает ли ваш малыш названия диких и домашних животных?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16. Есть ли у вашего ребенка навыки обобщения, например, может ли он назвать одним словом "фрукты" яблоки и груши?</a:t>
            </a:r>
          </a:p>
          <a:p>
            <a:pPr marL="8890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17. Любит ли ваш ребенок самостоятельно проводить время за каким-то занятием, например, рисовать, собирать конструктор и т. д.</a:t>
            </a:r>
          </a:p>
          <a:p>
            <a:pPr marL="538163" indent="0">
              <a:spcBef>
                <a:spcPts val="0"/>
              </a:spcBef>
              <a:buNone/>
            </a:pPr>
            <a:endParaRPr lang="ru-RU" sz="3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2310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348075"/>
            <a:ext cx="8571326" cy="6134814"/>
          </a:xfrm>
        </p:spPr>
        <p:txBody>
          <a:bodyPr>
            <a:normAutofit fontScale="77500" lnSpcReduction="20000"/>
          </a:bodyPr>
          <a:lstStyle/>
          <a:p>
            <a:pPr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Если вы ответили утвердительно 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15 и более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вопросов, значит, ваш ребенок </a:t>
            </a:r>
            <a:r>
              <a:rPr lang="ru-RU" sz="32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вполне готов к школьному обучению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Вы занимались с ним не напрасно, и в дальнейшем, если у него и возникнут трудности при обучении, он с вашей помощью сможет с ними справиться.</a:t>
            </a:r>
          </a:p>
          <a:p>
            <a:pPr marL="0" indent="0" algn="just">
              <a:spcBef>
                <a:spcPts val="600"/>
              </a:spcBef>
              <a:buNone/>
            </a:pP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Если ваш малыш может справляться с содержанием 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10-14 вышеуказанных вопросов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то вы на верном пути. За время занятий он многому научился и многое узнал. А те вопросы, на которые вы ответили отрицательно, укажут вам, на какие моменты нужно обратить внимание, в чем еще нужно потренироваться с ребенком.</a:t>
            </a:r>
          </a:p>
          <a:p>
            <a:pPr marL="0" indent="0" algn="just">
              <a:spcBef>
                <a:spcPts val="600"/>
              </a:spcBef>
              <a:buNone/>
            </a:pP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том случае, если количество утвердительных ответов 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или менее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вам следует больше уделять времени и внимания занятиям с ребенком. Он еще </a:t>
            </a:r>
            <a:r>
              <a:rPr lang="ru-RU" sz="32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совсем готов пойти в школу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Поэтому ваша задача - систематически заниматься с малышом, тренироваться в выполнении различных упражнений.</a:t>
            </a:r>
          </a:p>
          <a:p>
            <a:pPr marL="538163" indent="0">
              <a:spcBef>
                <a:spcPts val="0"/>
              </a:spcBef>
              <a:buNone/>
            </a:pP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9794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646983"/>
            <a:ext cx="8657590" cy="6064370"/>
          </a:xfrm>
        </p:spPr>
        <p:txBody>
          <a:bodyPr>
            <a:normAutofit fontScale="85000" lnSpcReduction="20000"/>
          </a:bodyPr>
          <a:lstStyle/>
          <a:p>
            <a:pPr algn="ctr">
              <a:spcBef>
                <a:spcPts val="0"/>
              </a:spcBef>
            </a:pPr>
            <a:r>
              <a:rPr lang="ru-RU" sz="43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неготовности ребёнка к школьному обучению </a:t>
            </a:r>
          </a:p>
          <a:p>
            <a:pPr>
              <a:spcBef>
                <a:spcPts val="0"/>
              </a:spcBef>
            </a:pPr>
            <a:endParaRPr lang="ru-RU" sz="2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рассеян, «витает в облаках», не способен к длительному сосредоточению;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неусидчив, часто отвлекается, постоянно нарушает дисциплину;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быстро утомляется, раздражителен;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может подружиться со сверстниками, замкнут или наоборот, постоянно конфликтует с ними;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испытывает трудности в усвоении учебного материала;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часто болеет, жалуется на плохое самочувствие;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тревожен, боится первым заговорить со взрослыми.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9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 важно помнить, что, отдавая психологически неготового ребёнка в школу, они наносят непоправимый вред детской психике.</a:t>
            </a:r>
          </a:p>
          <a:p>
            <a:pPr marL="538163" indent="0">
              <a:spcBef>
                <a:spcPts val="0"/>
              </a:spcBef>
              <a:buNone/>
            </a:pPr>
            <a:endParaRPr lang="ru-RU" sz="3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1742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813901"/>
            <a:ext cx="8571326" cy="5203162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родителям, бабушкам и дедушкам будущих первоклассников</a:t>
            </a:r>
          </a:p>
          <a:p>
            <a:pPr marL="538163" indent="0">
              <a:spcBef>
                <a:spcPts val="0"/>
              </a:spcBef>
              <a:buNone/>
            </a:pP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Формируем учебную мотивацию и положительное отношение к школе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Активизируем познавательные способности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Обучаем взаимодействию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Развиваем волю и контролируем поведение</a:t>
            </a:r>
          </a:p>
          <a:p>
            <a:pPr marL="538163" indent="0">
              <a:spcBef>
                <a:spcPts val="0"/>
              </a:spcBef>
              <a:buNone/>
            </a:pP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8359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749066"/>
            <a:ext cx="8571326" cy="5203162"/>
          </a:xfrm>
        </p:spPr>
        <p:txBody>
          <a:bodyPr>
            <a:normAutofit/>
          </a:bodyPr>
          <a:lstStyle/>
          <a:p>
            <a:pPr marL="538163" indent="0">
              <a:spcBef>
                <a:spcPts val="0"/>
              </a:spcBef>
              <a:buNone/>
            </a:pP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spcBef>
                <a:spcPts val="0"/>
              </a:spcBef>
              <a:buNone/>
            </a:pP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669" y="621734"/>
            <a:ext cx="7318837" cy="558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7138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6967" y="710383"/>
            <a:ext cx="9457266" cy="52031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Желаем успехов!</a:t>
            </a:r>
          </a:p>
        </p:txBody>
      </p:sp>
      <p:pic>
        <p:nvPicPr>
          <p:cNvPr id="5" name="Picture 2" descr="C:\Users\Наталья\Desktop\Презентация\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037" y="2015466"/>
            <a:ext cx="3768571" cy="37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553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0355" y="1059616"/>
            <a:ext cx="8950889" cy="52031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готовность к школе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необходимый и достаточный уровень психического развития ребенка для начала освоения школьной учебной программы в условиях обучения в группе сверстников.</a:t>
            </a:r>
          </a:p>
          <a:p>
            <a:pPr marL="0" indent="0" algn="ctr">
              <a:lnSpc>
                <a:spcPct val="100000"/>
              </a:lnSpc>
              <a:buNone/>
            </a:pPr>
            <a:endParaRPr lang="ru-RU" sz="36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9564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917418"/>
            <a:ext cx="8571326" cy="5203162"/>
          </a:xfrm>
        </p:spPr>
        <p:txBody>
          <a:bodyPr>
            <a:normAutofit fontScale="92500" lnSpcReduction="20000"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психологической готовности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09663" indent="-5715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мотивационная готовность</a:t>
            </a:r>
          </a:p>
          <a:p>
            <a:pPr marL="1109663" indent="-5715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готовность</a:t>
            </a:r>
          </a:p>
          <a:p>
            <a:pPr marL="1109663" indent="-5715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волевая готовность</a:t>
            </a:r>
          </a:p>
          <a:p>
            <a:pPr marL="1109663" indent="-5715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3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коммуникативная готовность</a:t>
            </a:r>
          </a:p>
          <a:p>
            <a:pPr marL="0" indent="0" algn="ctr">
              <a:buNone/>
            </a:pPr>
            <a:endParaRPr lang="ru-RU" sz="3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определения психологической готовности ребенка к школе используются различные методики.</a:t>
            </a: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170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0984" y="1128628"/>
            <a:ext cx="8571326" cy="5203162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Мотивационная готовность –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sz="3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у ребенка желания принять новую социальную роль – роль ученика.</a:t>
            </a: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014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634406"/>
            <a:ext cx="8571326" cy="5203162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35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высокой мотивационной готовности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желание учиться, стремление получать новые знания;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интерес к познанию мира;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положительное отношение к школе, учителю, одноклассникам.</a:t>
            </a:r>
            <a:endParaRPr lang="ru-RU" sz="3500" dirty="0">
              <a:solidFill>
                <a:schemeClr val="tx1"/>
              </a:solidFill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sz="3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701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1972" y="672861"/>
            <a:ext cx="8821492" cy="5667555"/>
          </a:xfrm>
        </p:spPr>
        <p:txBody>
          <a:bodyPr>
            <a:normAutofit fontScale="62500" lnSpcReduction="20000"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5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вопросов для определения уровня мотивационный готовности </a:t>
            </a:r>
          </a:p>
          <a:p>
            <a:pPr marL="538163" indent="0" algn="ctr">
              <a:spcBef>
                <a:spcPts val="0"/>
              </a:spcBef>
              <a:buNone/>
            </a:pP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(методика А.Л. </a:t>
            </a:r>
            <a:r>
              <a:rPr lang="ru-RU" sz="3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Венгера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538163" indent="0">
              <a:spcBef>
                <a:spcPts val="0"/>
              </a:spcBef>
              <a:buNone/>
            </a:pPr>
            <a:endParaRPr lang="ru-RU" sz="3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09663" indent="-5715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«Если было бы две школы - одна с уроками и переменами, а другая - только с переменами и никаких уроков. В какой из них ты бы хотел учиться?» </a:t>
            </a:r>
          </a:p>
          <a:p>
            <a:pPr marL="1109663" indent="-5715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3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09663" indent="-5715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«Если было бы две школы - в одной ставили бы за хорошие ответы пятёрки и четвёрки, а в другой давали бы сладости и игрушки. В какой из них ты бы хотел учиться?»</a:t>
            </a:r>
          </a:p>
          <a:p>
            <a:pPr marL="538163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3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09663" indent="-5715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«Если бы мама сказала: " Я договорилась с учительницей, что она будет ходить к нам домой и заниматься с тобой. Теперь тебе не придётся ходить по утрам в школу", - согласился бы ты с таким предложением?</a:t>
            </a:r>
            <a:r>
              <a:rPr lang="ru-RU" sz="35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sz="3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192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0788" y="274614"/>
            <a:ext cx="8755356" cy="5988164"/>
          </a:xfrm>
        </p:spPr>
        <p:txBody>
          <a:bodyPr>
            <a:normAutofit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35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рисуночных методик исследования уровня мотивационной готовности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Рисуночная методика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Рисуночная методика </a:t>
            </a:r>
          </a:p>
          <a:p>
            <a:pPr marL="538163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Д.В. Солдатова (фрагмент)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М.Р. Гинзбурга (фрагмент)</a:t>
            </a:r>
          </a:p>
          <a:p>
            <a:pPr marL="538163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8163" indent="0" algn="ctr">
              <a:spcBef>
                <a:spcPts val="0"/>
              </a:spcBef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538163" indent="0" algn="ctr">
              <a:spcBef>
                <a:spcPts val="0"/>
              </a:spcBef>
              <a:buNone/>
            </a:pPr>
            <a:endParaRPr lang="ru-RU" sz="3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" b="1160"/>
          <a:stretch/>
        </p:blipFill>
        <p:spPr>
          <a:xfrm>
            <a:off x="3685795" y="2916209"/>
            <a:ext cx="2928192" cy="29411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7415" y="2916209"/>
            <a:ext cx="3965301" cy="269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597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6644" y="1155940"/>
            <a:ext cx="8571326" cy="5495027"/>
          </a:xfrm>
        </p:spPr>
        <p:txBody>
          <a:bodyPr>
            <a:normAutofit fontScale="85000" lnSpcReduction="10000"/>
          </a:bodyPr>
          <a:lstStyle/>
          <a:p>
            <a:pPr marL="538163" indent="0" algn="ctr">
              <a:spcBef>
                <a:spcPts val="0"/>
              </a:spcBef>
              <a:buNone/>
            </a:pPr>
            <a:r>
              <a:rPr lang="ru-RU" sz="47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готовность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устанавливать причинно-следственные связи между событиями и явлениями;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дифференцированное восприятие (выделение фигуры и фона);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сформированность основных мыслительных операций (способность анализировать, обобщать, делать выводы);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концентрация внимания;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возможность логического и механического запоминания;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развитее тонких движений рук и зрительно-моторной координации;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определённый запас знаний об окружающем мире в пределах возраста.</a:t>
            </a:r>
            <a:endParaRPr lang="ru-RU" sz="2800" dirty="0">
              <a:solidFill>
                <a:schemeClr val="tx1"/>
              </a:solidFill>
            </a:endParaRPr>
          </a:p>
          <a:p>
            <a:pPr marL="538163" indent="0" algn="ctr">
              <a:spcBef>
                <a:spcPts val="0"/>
              </a:spcBef>
              <a:buNone/>
            </a:pPr>
            <a:endParaRPr lang="ru-RU" sz="3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ÑÐºÐ¾Ð»ÑÐ½Ð¸Ðº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0" y="3415482"/>
            <a:ext cx="3235564" cy="28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235444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6897</TotalTime>
  <Words>1585</Words>
  <Application>Microsoft Office PowerPoint</Application>
  <PresentationFormat>Широкоэкранный</PresentationFormat>
  <Paragraphs>227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</vt:lpstr>
      <vt:lpstr>Calibri Light</vt:lpstr>
      <vt:lpstr>Courier New</vt:lpstr>
      <vt:lpstr>Times New Roman</vt:lpstr>
      <vt:lpstr>Wingdings</vt:lpstr>
      <vt:lpstr>Ретро</vt:lpstr>
      <vt:lpstr>ПСИХОЛОГИЧЕСКАЯ ГОТОВНОСТЬ   К ШКОЛЕ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Ребенок на пороге школы</dc:title>
  <dc:creator>Левин</dc:creator>
  <cp:lastModifiedBy>Сергей Левин</cp:lastModifiedBy>
  <cp:revision>225</cp:revision>
  <dcterms:created xsi:type="dcterms:W3CDTF">2019-04-15T12:30:04Z</dcterms:created>
  <dcterms:modified xsi:type="dcterms:W3CDTF">2022-10-23T15:38:29Z</dcterms:modified>
</cp:coreProperties>
</file>