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64" r:id="rId2"/>
    <p:sldId id="267" r:id="rId3"/>
    <p:sldId id="266" r:id="rId4"/>
    <p:sldId id="287" r:id="rId5"/>
    <p:sldId id="268" r:id="rId6"/>
    <p:sldId id="286" r:id="rId7"/>
    <p:sldId id="271" r:id="rId8"/>
    <p:sldId id="260" r:id="rId9"/>
    <p:sldId id="272" r:id="rId10"/>
    <p:sldId id="273" r:id="rId11"/>
    <p:sldId id="274" r:id="rId12"/>
    <p:sldId id="275" r:id="rId13"/>
    <p:sldId id="269" r:id="rId14"/>
    <p:sldId id="276" r:id="rId15"/>
    <p:sldId id="288" r:id="rId16"/>
    <p:sldId id="291" r:id="rId17"/>
    <p:sldId id="278" r:id="rId18"/>
    <p:sldId id="279" r:id="rId19"/>
    <p:sldId id="293" r:id="rId20"/>
    <p:sldId id="28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800000"/>
    <a:srgbClr val="D60093"/>
    <a:srgbClr val="0000FF"/>
    <a:srgbClr val="66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702" autoAdjust="0"/>
    <p:restoredTop sz="94103" autoAdjust="0"/>
  </p:normalViewPr>
  <p:slideViewPr>
    <p:cSldViewPr>
      <p:cViewPr>
        <p:scale>
          <a:sx n="100" d="100"/>
          <a:sy n="100" d="100"/>
        </p:scale>
        <p:origin x="-1944" y="-4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5EEB5-425B-4E2F-AFF0-6469C39219C3}" type="datetimeFigureOut">
              <a:rPr lang="ru-RU" smtClean="0"/>
              <a:pPr/>
              <a:t>03.03.2015</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D0A4F8-F292-4870-A4D7-229E85365BD7}"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AD0A4F8-F292-4870-A4D7-229E85365BD7}"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9B4AE8B6-AF6A-4C23-AD40-5D544676C6E3}"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4150ED7-FCA9-4D98-A39F-46527569E0AF}" type="datetimeFigureOut">
              <a:rPr lang="ru-RU" smtClean="0"/>
              <a:pPr/>
              <a:t>03.03.2015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9B4AE8B6-AF6A-4C23-AD40-5D544676C6E3}"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4150ED7-FCA9-4D98-A39F-46527569E0AF}" type="datetimeFigureOut">
              <a:rPr lang="ru-RU" smtClean="0"/>
              <a:pPr/>
              <a:t>03.03.2015</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B4AE8B6-AF6A-4C23-AD40-5D544676C6E3}"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91680" y="620688"/>
            <a:ext cx="6912768" cy="1200329"/>
          </a:xfrm>
          <a:prstGeom prst="rect">
            <a:avLst/>
          </a:prstGeom>
        </p:spPr>
        <p:txBody>
          <a:bodyPr wrap="square">
            <a:spAutoFit/>
          </a:bodyPr>
          <a:lstStyle/>
          <a:p>
            <a:pPr algn="ctr"/>
            <a:r>
              <a:rPr lang="ru-RU" sz="2400" b="1" dirty="0" smtClean="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rPr>
              <a:t>Муниципальное казенное дошкольное образовательное    учреждение </a:t>
            </a:r>
          </a:p>
          <a:p>
            <a:pPr algn="ctr"/>
            <a:r>
              <a:rPr lang="ru-RU" sz="2400" b="1" dirty="0" smtClean="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rPr>
              <a:t>Журавский детский сад «Журавлик»</a:t>
            </a:r>
            <a:endParaRPr lang="ru-RU" sz="2400" b="1" dirty="0">
              <a:ln w="18000">
                <a:solidFill>
                  <a:schemeClr val="accent2">
                    <a:satMod val="140000"/>
                  </a:schemeClr>
                </a:solidFill>
                <a:prstDash val="solid"/>
                <a:miter lim="800000"/>
              </a:ln>
              <a:solidFill>
                <a:srgbClr val="0000FF"/>
              </a:solidFill>
              <a:effectLst>
                <a:outerShdw blurRad="25500" dist="23000" dir="7020000" algn="tl">
                  <a:srgbClr val="000000">
                    <a:alpha val="50000"/>
                  </a:srgbClr>
                </a:outerShdw>
              </a:effectLst>
            </a:endParaRPr>
          </a:p>
        </p:txBody>
      </p:sp>
      <p:pic>
        <p:nvPicPr>
          <p:cNvPr id="1026" name="Picture 2" descr="C:\Users\ххх\Documents\zhuravl_2041.jpg"/>
          <p:cNvPicPr>
            <a:picLocks noChangeAspect="1" noChangeArrowheads="1"/>
          </p:cNvPicPr>
          <p:nvPr/>
        </p:nvPicPr>
        <p:blipFill>
          <a:blip r:embed="rId2" cstate="print"/>
          <a:srcRect/>
          <a:stretch>
            <a:fillRect/>
          </a:stretch>
        </p:blipFill>
        <p:spPr bwMode="auto">
          <a:xfrm>
            <a:off x="1907704" y="2007543"/>
            <a:ext cx="5400600" cy="4230460"/>
          </a:xfrm>
          <a:prstGeom prst="rect">
            <a:avLst/>
          </a:prstGeom>
          <a:noFill/>
        </p:spPr>
      </p:pic>
    </p:spTree>
  </p:cSld>
  <p:clrMapOvr>
    <a:masterClrMapping/>
  </p:clrMapOvr>
  <p:transition spd="med">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142853"/>
            <a:ext cx="7786742" cy="1200329"/>
          </a:xfrm>
          <a:prstGeom prst="rect">
            <a:avLst/>
          </a:prstGeom>
          <a:noFill/>
        </p:spPr>
        <p:txBody>
          <a:bodyPr wrap="square" rtlCol="0">
            <a:spAutoFit/>
          </a:bodyPr>
          <a:lstStyle/>
          <a:p>
            <a:r>
              <a:rPr lang="ru-RU" sz="2400" dirty="0" smtClean="0">
                <a:solidFill>
                  <a:srgbClr val="7030A0"/>
                </a:solidFill>
              </a:rPr>
              <a:t>Содержание проекта: </a:t>
            </a:r>
          </a:p>
          <a:p>
            <a:r>
              <a:rPr lang="ru-RU" sz="2400" dirty="0" smtClean="0">
                <a:solidFill>
                  <a:srgbClr val="7030A0"/>
                </a:solidFill>
              </a:rPr>
              <a:t>реализация проекта проходит</a:t>
            </a:r>
          </a:p>
          <a:p>
            <a:r>
              <a:rPr lang="ru-RU" sz="2400" dirty="0" smtClean="0">
                <a:solidFill>
                  <a:srgbClr val="7030A0"/>
                </a:solidFill>
              </a:rPr>
              <a:t> в три этапа</a:t>
            </a:r>
            <a:endParaRPr lang="ru-RU" sz="2400" dirty="0">
              <a:solidFill>
                <a:srgbClr val="7030A0"/>
              </a:solidFill>
            </a:endParaRPr>
          </a:p>
        </p:txBody>
      </p:sp>
      <p:sp>
        <p:nvSpPr>
          <p:cNvPr id="10241" name="Rectangle 1"/>
          <p:cNvSpPr>
            <a:spLocks noChangeArrowheads="1"/>
          </p:cNvSpPr>
          <p:nvPr/>
        </p:nvSpPr>
        <p:spPr bwMode="auto">
          <a:xfrm>
            <a:off x="4143372" y="2786059"/>
            <a:ext cx="407196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571500" algn="l"/>
              </a:tabLst>
            </a:pPr>
            <a:r>
              <a:rPr kumimoji="0" lang="en-US" sz="12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II</a:t>
            </a:r>
            <a:r>
              <a:rPr kumimoji="0" lang="ru-RU" sz="12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 этап: Деятельный</a:t>
            </a: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71500" algn="l"/>
              </a:tabLst>
            </a:pPr>
            <a:r>
              <a:rPr kumimoji="0" lang="ru-RU" sz="14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Задачи:</a:t>
            </a:r>
            <a:endParaRPr kumimoji="0" lang="ru-RU" sz="6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715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Составить планы работы для всех возрастных групп.</a:t>
            </a:r>
            <a:endParaRPr kumimoji="0" lang="ru-RU" sz="6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715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Создать предметно </a:t>
            </a:r>
            <a:r>
              <a:rPr kumimoji="0" lang="ru-RU" sz="1200" b="0" i="0" u="none" strike="noStrike" cap="none" normalizeH="0" baseline="0" dirty="0" smtClean="0">
                <a:ln>
                  <a:noFill/>
                </a:ln>
                <a:solidFill>
                  <a:srgbClr val="0070C0"/>
                </a:solidFill>
                <a:effectLst/>
                <a:latin typeface="Calibri"/>
                <a:ea typeface="Times New Roman" pitchFamily="18" charset="0"/>
                <a:cs typeface="Times New Roman" pitchFamily="18" charset="0"/>
              </a:rPr>
              <a:t>—</a:t>
            </a: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развивающую среду по  приобщению детей к  истокам русской национальной культуры.</a:t>
            </a:r>
            <a:endParaRPr kumimoji="0" lang="ru-RU" sz="6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715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Формировать продуктивную деятельность во взаимодействии             детского сада и социума : музей, библиотека, дом творчества, родители.</a:t>
            </a:r>
            <a:endParaRPr kumimoji="0" lang="ru-RU" sz="6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71500"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42" name="Rectangle 2"/>
          <p:cNvSpPr>
            <a:spLocks noChangeArrowheads="1"/>
          </p:cNvSpPr>
          <p:nvPr/>
        </p:nvSpPr>
        <p:spPr bwMode="auto">
          <a:xfrm rot="10800000" flipV="1">
            <a:off x="214282" y="4575305"/>
            <a:ext cx="3643338"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685800" algn="l"/>
              </a:tabLst>
            </a:pPr>
            <a:r>
              <a:rPr kumimoji="0" lang="en-US" sz="14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III</a:t>
            </a:r>
            <a:r>
              <a:rPr kumimoji="0" lang="ru-RU" sz="14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 этап: Развивающий</a:t>
            </a:r>
            <a:r>
              <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ru-RU" sz="14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Задачи:</a:t>
            </a:r>
            <a:endParaRPr kumimoji="0" lang="ru-RU" sz="6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ru-RU" sz="14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Обеспечить стабильность проекта.</a:t>
            </a:r>
            <a:endParaRPr kumimoji="0" lang="ru-RU" sz="14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ru-RU" sz="14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Повысить заинтересованность родителей к возрождению национальной культуры своего народа.</a:t>
            </a:r>
            <a:endParaRPr kumimoji="0" lang="ru-RU" sz="14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ru-RU" sz="14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Развить ответственность за положительный результат или изменение к лучшему.</a:t>
            </a:r>
            <a:endParaRPr kumimoji="0" lang="ru-RU" sz="14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43" name="Rectangle 3"/>
          <p:cNvSpPr>
            <a:spLocks noChangeArrowheads="1"/>
          </p:cNvSpPr>
          <p:nvPr/>
        </p:nvSpPr>
        <p:spPr bwMode="auto">
          <a:xfrm rot="10800000" flipV="1">
            <a:off x="428596" y="1282921"/>
            <a:ext cx="5715040" cy="10464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228600" algn="l"/>
              </a:tabLst>
            </a:pPr>
            <a:r>
              <a:rPr kumimoji="0" lang="en-US" sz="12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I</a:t>
            </a:r>
            <a:r>
              <a:rPr kumimoji="0" lang="ru-RU" sz="1200" b="0" i="0" u="none" strike="noStrike" cap="none" normalizeH="0" baseline="0" dirty="0" smtClean="0">
                <a:ln>
                  <a:noFill/>
                </a:ln>
                <a:solidFill>
                  <a:srgbClr val="D60093"/>
                </a:solidFill>
                <a:effectLst/>
                <a:latin typeface="Times New Roman" pitchFamily="18" charset="0"/>
                <a:ea typeface="Times New Roman" pitchFamily="18" charset="0"/>
                <a:cs typeface="Times New Roman" pitchFamily="18" charset="0"/>
              </a:rPr>
              <a:t> этап: Организационный.</a:t>
            </a:r>
            <a:endParaRPr kumimoji="0" lang="ru-RU" sz="600" b="0" i="0" u="none" strike="noStrike" cap="none" normalizeH="0" baseline="0" dirty="0" smtClean="0">
              <a:ln>
                <a:noFill/>
              </a:ln>
              <a:solidFill>
                <a:srgbClr val="D60093"/>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kumimoji="0" lang="ru-RU" sz="14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Задачи:</a:t>
            </a:r>
            <a:endParaRPr kumimoji="0" lang="ru-RU" sz="6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Определить цели, задачи проекта.</a:t>
            </a:r>
            <a:endParaRPr kumimoji="0" lang="ru-RU" sz="6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Определить возможности реализации проекта.</a:t>
            </a:r>
            <a:endParaRPr kumimoji="0" lang="ru-RU" sz="6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r>
              <a:rPr kumimoji="0" lang="ru-RU" sz="12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Формировать творческую группу по реализации проекта.</a:t>
            </a:r>
            <a:endParaRPr kumimoji="0" lang="ru-RU" sz="1800" b="0" i="0" u="none" strike="noStrike" cap="none" normalizeH="0" baseline="0" dirty="0" smtClean="0">
              <a:ln>
                <a:noFill/>
              </a:ln>
              <a:solidFill>
                <a:srgbClr val="0070C0"/>
              </a:solidFill>
              <a:effectLst/>
              <a:latin typeface="Arial" pitchFamily="34" charset="0"/>
              <a:cs typeface="Arial" pitchFamily="34" charset="0"/>
            </a:endParaRPr>
          </a:p>
        </p:txBody>
      </p:sp>
      <p:pic>
        <p:nvPicPr>
          <p:cNvPr id="6" name="Рисунок 5" descr="G:\лн\IMG_4806.JPG"/>
          <p:cNvPicPr/>
          <p:nvPr/>
        </p:nvPicPr>
        <p:blipFill>
          <a:blip r:embed="rId2" cstate="print"/>
          <a:srcRect l="10583" t="20512" r="11650" b="-1709"/>
          <a:stretch>
            <a:fillRect/>
          </a:stretch>
        </p:blipFill>
        <p:spPr bwMode="auto">
          <a:xfrm>
            <a:off x="6000760" y="714356"/>
            <a:ext cx="2952754" cy="2286016"/>
          </a:xfrm>
          <a:prstGeom prst="rect">
            <a:avLst/>
          </a:prstGeom>
          <a:noFill/>
          <a:ln w="9525">
            <a:noFill/>
            <a:miter lim="800000"/>
            <a:headEnd/>
            <a:tailEnd/>
          </a:ln>
        </p:spPr>
      </p:pic>
      <p:pic>
        <p:nvPicPr>
          <p:cNvPr id="7" name="Рисунок 6" descr="G:\лн\IMG_1199.JPG"/>
          <p:cNvPicPr/>
          <p:nvPr/>
        </p:nvPicPr>
        <p:blipFill>
          <a:blip r:embed="rId3" cstate="print"/>
          <a:srcRect l="39177" t="16346" r="10315" b="8333"/>
          <a:stretch>
            <a:fillRect/>
          </a:stretch>
        </p:blipFill>
        <p:spPr bwMode="auto">
          <a:xfrm>
            <a:off x="714348" y="2357430"/>
            <a:ext cx="2214578" cy="2214578"/>
          </a:xfrm>
          <a:prstGeom prst="rect">
            <a:avLst/>
          </a:prstGeom>
          <a:noFill/>
          <a:ln w="9525">
            <a:noFill/>
            <a:miter lim="800000"/>
            <a:headEnd/>
            <a:tailEnd/>
          </a:ln>
        </p:spPr>
      </p:pic>
      <p:pic>
        <p:nvPicPr>
          <p:cNvPr id="8" name="Рисунок 7" descr="G:\лн\IMG_1203.JPG"/>
          <p:cNvPicPr/>
          <p:nvPr/>
        </p:nvPicPr>
        <p:blipFill>
          <a:blip r:embed="rId4"/>
          <a:srcRect l="16515" t="45940" r="18706"/>
          <a:stretch>
            <a:fillRect/>
          </a:stretch>
        </p:blipFill>
        <p:spPr bwMode="auto">
          <a:xfrm>
            <a:off x="4929190" y="4643446"/>
            <a:ext cx="3143272" cy="1857388"/>
          </a:xfrm>
          <a:prstGeom prst="rect">
            <a:avLst/>
          </a:prstGeom>
          <a:noFill/>
          <a:ln w="9525">
            <a:noFill/>
            <a:miter lim="800000"/>
            <a:headEnd/>
            <a:tailEnd/>
          </a:ln>
        </p:spPr>
      </p:pic>
    </p:spTree>
  </p:cSld>
  <p:clrMapOvr>
    <a:masterClrMapping/>
  </p:clrMapOvr>
  <p:transition spd="med">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14546" y="642918"/>
            <a:ext cx="3822567" cy="461665"/>
          </a:xfrm>
          <a:prstGeom prst="rect">
            <a:avLst/>
          </a:prstGeom>
        </p:spPr>
        <p:txBody>
          <a:bodyPr wrap="square">
            <a:spAutoFit/>
          </a:bodyPr>
          <a:lstStyle/>
          <a:p>
            <a:r>
              <a:rPr lang="ru-RU" sz="2400" dirty="0" smtClean="0">
                <a:solidFill>
                  <a:srgbClr val="C00000"/>
                </a:solidFill>
              </a:rPr>
              <a:t>План реализации проекта</a:t>
            </a:r>
            <a:endParaRPr lang="ru-RU" sz="2400" dirty="0">
              <a:solidFill>
                <a:srgbClr val="C00000"/>
              </a:solidFill>
            </a:endParaRPr>
          </a:p>
        </p:txBody>
      </p:sp>
      <p:sp>
        <p:nvSpPr>
          <p:cNvPr id="4" name="Прямоугольник 3"/>
          <p:cNvSpPr/>
          <p:nvPr/>
        </p:nvSpPr>
        <p:spPr>
          <a:xfrm>
            <a:off x="428596" y="1285860"/>
            <a:ext cx="4721447" cy="369332"/>
          </a:xfrm>
          <a:prstGeom prst="rect">
            <a:avLst/>
          </a:prstGeom>
        </p:spPr>
        <p:txBody>
          <a:bodyPr wrap="square">
            <a:spAutoFit/>
          </a:bodyPr>
          <a:lstStyle/>
          <a:p>
            <a:r>
              <a:rPr lang="ru-RU" dirty="0" smtClean="0">
                <a:solidFill>
                  <a:srgbClr val="0070C0"/>
                </a:solidFill>
              </a:rPr>
              <a:t>Педсовет</a:t>
            </a:r>
            <a:endParaRPr lang="ru-RU" dirty="0">
              <a:solidFill>
                <a:srgbClr val="0070C0"/>
              </a:solidFill>
            </a:endParaRPr>
          </a:p>
        </p:txBody>
      </p:sp>
      <p:sp>
        <p:nvSpPr>
          <p:cNvPr id="5" name="Прямоугольник 4"/>
          <p:cNvSpPr/>
          <p:nvPr/>
        </p:nvSpPr>
        <p:spPr>
          <a:xfrm>
            <a:off x="285720" y="1785927"/>
            <a:ext cx="4786346" cy="646332"/>
          </a:xfrm>
          <a:prstGeom prst="rect">
            <a:avLst/>
          </a:prstGeom>
        </p:spPr>
        <p:txBody>
          <a:bodyPr wrap="square">
            <a:spAutoFit/>
          </a:bodyPr>
          <a:lstStyle/>
          <a:p>
            <a:r>
              <a:rPr lang="ru-RU" dirty="0" smtClean="0">
                <a:solidFill>
                  <a:srgbClr val="0070C0"/>
                </a:solidFill>
              </a:rPr>
              <a:t>Диагностика уровня знаний детей о русской народной культуре</a:t>
            </a:r>
            <a:endParaRPr lang="ru-RU" dirty="0">
              <a:solidFill>
                <a:srgbClr val="0070C0"/>
              </a:solidFill>
            </a:endParaRPr>
          </a:p>
        </p:txBody>
      </p:sp>
      <p:sp>
        <p:nvSpPr>
          <p:cNvPr id="9217" name="Rectangle 1"/>
          <p:cNvSpPr>
            <a:spLocks noChangeArrowheads="1"/>
          </p:cNvSpPr>
          <p:nvPr/>
        </p:nvSpPr>
        <p:spPr bwMode="auto">
          <a:xfrm rot="10800000" flipV="1">
            <a:off x="285720" y="2556029"/>
            <a:ext cx="535785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Семинар для педагогов</a:t>
            </a: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p:txBody>
      </p:sp>
      <p:sp>
        <p:nvSpPr>
          <p:cNvPr id="9218" name="Rectangle 2"/>
          <p:cNvSpPr>
            <a:spLocks noChangeArrowheads="1"/>
          </p:cNvSpPr>
          <p:nvPr/>
        </p:nvSpPr>
        <p:spPr bwMode="auto">
          <a:xfrm rot="10800000" flipV="1">
            <a:off x="214282" y="3043885"/>
            <a:ext cx="45720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Интегрированные и комплексные </a:t>
            </a:r>
          </a:p>
          <a:p>
            <a:pPr marL="0" marR="0" lvl="0" indent="0" algn="l" defTabSz="914400" rtl="0" eaLnBrk="1" fontAlgn="base" latinLnBrk="0" hangingPunct="1">
              <a:lnSpc>
                <a:spcPct val="100000"/>
              </a:lnSpc>
              <a:spcBef>
                <a:spcPct val="0"/>
              </a:spcBef>
              <a:spcAft>
                <a:spcPct val="0"/>
              </a:spcAft>
              <a:buClrTx/>
              <a:buSzTx/>
              <a:buFontTx/>
              <a:buNone/>
              <a:tabLst/>
            </a:pPr>
            <a:r>
              <a:rPr lang="ru-RU" dirty="0" smtClean="0">
                <a:solidFill>
                  <a:srgbClr val="0070C0"/>
                </a:solidFill>
                <a:latin typeface="Times New Roman" pitchFamily="18" charset="0"/>
                <a:ea typeface="Times New Roman" pitchFamily="18" charset="0"/>
                <a:cs typeface="Times New Roman" pitchFamily="18" charset="0"/>
              </a:rPr>
              <a:t>з</a:t>
            </a: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анятия. Беседы.</a:t>
            </a:r>
            <a:endParaRPr kumimoji="0" lang="ru-RU" b="0" i="0" u="none" strike="noStrike" cap="none" normalizeH="0" baseline="0" dirty="0" smtClean="0">
              <a:ln>
                <a:noFill/>
              </a:ln>
              <a:solidFill>
                <a:srgbClr val="0070C0"/>
              </a:solidFill>
              <a:effectLst/>
              <a:latin typeface="Arial" pitchFamily="34" charset="0"/>
              <a:cs typeface="Arial" pitchFamily="34" charset="0"/>
            </a:endParaRPr>
          </a:p>
        </p:txBody>
      </p:sp>
      <p:sp>
        <p:nvSpPr>
          <p:cNvPr id="8" name="Прямоугольник 7"/>
          <p:cNvSpPr/>
          <p:nvPr/>
        </p:nvSpPr>
        <p:spPr>
          <a:xfrm rot="10800000" flipV="1">
            <a:off x="142844" y="3836733"/>
            <a:ext cx="5287853" cy="369332"/>
          </a:xfrm>
          <a:prstGeom prst="rect">
            <a:avLst/>
          </a:prstGeom>
        </p:spPr>
        <p:txBody>
          <a:bodyPr wrap="square">
            <a:spAutoFit/>
          </a:bodyPr>
          <a:lstStyle/>
          <a:p>
            <a:r>
              <a:rPr lang="ru-RU" dirty="0" smtClean="0">
                <a:solidFill>
                  <a:srgbClr val="0070C0"/>
                </a:solidFill>
              </a:rPr>
              <a:t>Мастер - класс</a:t>
            </a:r>
            <a:endParaRPr lang="ru-RU" dirty="0">
              <a:solidFill>
                <a:srgbClr val="0070C0"/>
              </a:solidFill>
            </a:endParaRPr>
          </a:p>
        </p:txBody>
      </p:sp>
      <p:sp>
        <p:nvSpPr>
          <p:cNvPr id="9" name="Прямоугольник 8"/>
          <p:cNvSpPr/>
          <p:nvPr/>
        </p:nvSpPr>
        <p:spPr>
          <a:xfrm rot="10800000" flipV="1">
            <a:off x="285721" y="4352330"/>
            <a:ext cx="2357454" cy="369332"/>
          </a:xfrm>
          <a:prstGeom prst="rect">
            <a:avLst/>
          </a:prstGeom>
        </p:spPr>
        <p:txBody>
          <a:bodyPr wrap="square">
            <a:spAutoFit/>
          </a:bodyPr>
          <a:lstStyle/>
          <a:p>
            <a:r>
              <a:rPr lang="ru-RU" dirty="0" smtClean="0">
                <a:solidFill>
                  <a:srgbClr val="0070C0"/>
                </a:solidFill>
              </a:rPr>
              <a:t>Экскурсии</a:t>
            </a:r>
            <a:endParaRPr lang="ru-RU" dirty="0">
              <a:solidFill>
                <a:srgbClr val="0070C0"/>
              </a:solidFill>
            </a:endParaRPr>
          </a:p>
        </p:txBody>
      </p:sp>
      <p:sp>
        <p:nvSpPr>
          <p:cNvPr id="9219" name="Rectangle 3"/>
          <p:cNvSpPr>
            <a:spLocks noChangeArrowheads="1"/>
          </p:cNvSpPr>
          <p:nvPr/>
        </p:nvSpPr>
        <p:spPr bwMode="auto">
          <a:xfrm rot="10800000" flipV="1">
            <a:off x="214282" y="4750424"/>
            <a:ext cx="348835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Выставки</a:t>
            </a:r>
            <a:endParaRPr kumimoji="0" lang="ru-RU" b="0" i="0" u="none" strike="noStrike" cap="none" normalizeH="0" baseline="0" dirty="0" smtClean="0">
              <a:ln>
                <a:noFill/>
              </a:ln>
              <a:solidFill>
                <a:srgbClr val="0070C0"/>
              </a:solidFill>
              <a:effectLst/>
              <a:latin typeface="Arial" pitchFamily="34" charset="0"/>
              <a:cs typeface="Arial" pitchFamily="34" charset="0"/>
            </a:endParaRPr>
          </a:p>
        </p:txBody>
      </p:sp>
      <p:sp>
        <p:nvSpPr>
          <p:cNvPr id="11" name="Прямоугольник 10"/>
          <p:cNvSpPr/>
          <p:nvPr/>
        </p:nvSpPr>
        <p:spPr>
          <a:xfrm>
            <a:off x="142844" y="5286388"/>
            <a:ext cx="2571767" cy="369332"/>
          </a:xfrm>
          <a:prstGeom prst="rect">
            <a:avLst/>
          </a:prstGeom>
        </p:spPr>
        <p:txBody>
          <a:bodyPr wrap="square">
            <a:spAutoFit/>
          </a:bodyPr>
          <a:lstStyle/>
          <a:p>
            <a:r>
              <a:rPr lang="ru-RU" dirty="0" smtClean="0">
                <a:solidFill>
                  <a:srgbClr val="0070C0"/>
                </a:solidFill>
              </a:rPr>
              <a:t>Презентации</a:t>
            </a:r>
            <a:endParaRPr lang="ru-RU" dirty="0">
              <a:solidFill>
                <a:srgbClr val="0070C0"/>
              </a:solidFill>
            </a:endParaRPr>
          </a:p>
        </p:txBody>
      </p:sp>
      <p:sp>
        <p:nvSpPr>
          <p:cNvPr id="12" name="Прямоугольник 11"/>
          <p:cNvSpPr/>
          <p:nvPr/>
        </p:nvSpPr>
        <p:spPr>
          <a:xfrm rot="10800000" flipV="1">
            <a:off x="142844" y="5798596"/>
            <a:ext cx="4991874" cy="369332"/>
          </a:xfrm>
          <a:prstGeom prst="rect">
            <a:avLst/>
          </a:prstGeom>
        </p:spPr>
        <p:txBody>
          <a:bodyPr wrap="square">
            <a:spAutoFit/>
          </a:bodyPr>
          <a:lstStyle/>
          <a:p>
            <a:r>
              <a:rPr lang="ru-RU" dirty="0" smtClean="0">
                <a:solidFill>
                  <a:srgbClr val="0070C0"/>
                </a:solidFill>
              </a:rPr>
              <a:t>Проекты</a:t>
            </a:r>
            <a:endParaRPr lang="ru-RU" dirty="0">
              <a:solidFill>
                <a:srgbClr val="0070C0"/>
              </a:solidFill>
            </a:endParaRPr>
          </a:p>
        </p:txBody>
      </p:sp>
      <p:sp>
        <p:nvSpPr>
          <p:cNvPr id="13" name="Прямоугольник 12"/>
          <p:cNvSpPr/>
          <p:nvPr/>
        </p:nvSpPr>
        <p:spPr>
          <a:xfrm>
            <a:off x="285720" y="6357958"/>
            <a:ext cx="5535437" cy="369332"/>
          </a:xfrm>
          <a:prstGeom prst="rect">
            <a:avLst/>
          </a:prstGeom>
        </p:spPr>
        <p:txBody>
          <a:bodyPr wrap="square">
            <a:spAutoFit/>
          </a:bodyPr>
          <a:lstStyle/>
          <a:p>
            <a:r>
              <a:rPr lang="ru-RU" dirty="0" smtClean="0">
                <a:solidFill>
                  <a:srgbClr val="0070C0"/>
                </a:solidFill>
              </a:rPr>
              <a:t>Досуги и развлечения</a:t>
            </a:r>
            <a:endParaRPr lang="ru-RU" dirty="0">
              <a:solidFill>
                <a:srgbClr val="0070C0"/>
              </a:solidFill>
            </a:endParaRPr>
          </a:p>
        </p:txBody>
      </p:sp>
      <p:pic>
        <p:nvPicPr>
          <p:cNvPr id="14" name="Рисунок 13" descr="G:\лн\IMG_4803.JPG"/>
          <p:cNvPicPr/>
          <p:nvPr/>
        </p:nvPicPr>
        <p:blipFill>
          <a:blip r:embed="rId3" cstate="print"/>
          <a:srcRect l="5452" t="4701" r="9888" b="7479"/>
          <a:stretch>
            <a:fillRect/>
          </a:stretch>
        </p:blipFill>
        <p:spPr bwMode="auto">
          <a:xfrm>
            <a:off x="5643538" y="4000504"/>
            <a:ext cx="3357618" cy="2571768"/>
          </a:xfrm>
          <a:prstGeom prst="rect">
            <a:avLst/>
          </a:prstGeom>
          <a:noFill/>
          <a:ln w="9525">
            <a:noFill/>
            <a:miter lim="800000"/>
            <a:headEnd/>
            <a:tailEnd/>
          </a:ln>
        </p:spPr>
      </p:pic>
      <p:pic>
        <p:nvPicPr>
          <p:cNvPr id="16" name="Рисунок 15" descr="G:\лн\IMG_0619.JPG"/>
          <p:cNvPicPr/>
          <p:nvPr/>
        </p:nvPicPr>
        <p:blipFill>
          <a:blip r:embed="rId4" cstate="print"/>
          <a:srcRect l="11384" t="10897" r="2672"/>
          <a:stretch>
            <a:fillRect/>
          </a:stretch>
        </p:blipFill>
        <p:spPr bwMode="auto">
          <a:xfrm>
            <a:off x="6000760" y="714356"/>
            <a:ext cx="2714644" cy="2214578"/>
          </a:xfrm>
          <a:prstGeom prst="rect">
            <a:avLst/>
          </a:prstGeom>
          <a:noFill/>
          <a:ln w="9525">
            <a:noFill/>
            <a:miter lim="800000"/>
            <a:headEnd/>
            <a:tailEnd/>
          </a:ln>
        </p:spPr>
      </p:pic>
      <p:pic>
        <p:nvPicPr>
          <p:cNvPr id="17" name="Рисунок 16" descr="G:\лн\IMG_1200.JPG"/>
          <p:cNvPicPr/>
          <p:nvPr/>
        </p:nvPicPr>
        <p:blipFill>
          <a:blip r:embed="rId5"/>
          <a:srcRect l="4302" t="33974" r="57215" b="21154"/>
          <a:stretch>
            <a:fillRect/>
          </a:stretch>
        </p:blipFill>
        <p:spPr bwMode="auto">
          <a:xfrm>
            <a:off x="3643306" y="2143116"/>
            <a:ext cx="2571768" cy="2000264"/>
          </a:xfrm>
          <a:prstGeom prst="rect">
            <a:avLst/>
          </a:prstGeom>
          <a:noFill/>
          <a:ln w="9525">
            <a:noFill/>
            <a:miter lim="800000"/>
            <a:headEnd/>
            <a:tailEnd/>
          </a:ln>
        </p:spPr>
      </p:pic>
      <p:pic>
        <p:nvPicPr>
          <p:cNvPr id="18" name="Рисунок 17" descr="G:\лн\IMG_4046.JPG"/>
          <p:cNvPicPr/>
          <p:nvPr/>
        </p:nvPicPr>
        <p:blipFill>
          <a:blip r:embed="rId6" cstate="print"/>
          <a:srcRect l="14431" t="1923" r="11651"/>
          <a:stretch>
            <a:fillRect/>
          </a:stretch>
        </p:blipFill>
        <p:spPr bwMode="auto">
          <a:xfrm>
            <a:off x="2214546" y="4357694"/>
            <a:ext cx="2286016" cy="1928826"/>
          </a:xfrm>
          <a:prstGeom prst="rect">
            <a:avLst/>
          </a:prstGeom>
          <a:noFill/>
          <a:ln w="9525">
            <a:noFill/>
            <a:miter lim="800000"/>
            <a:headEnd/>
            <a:tailEnd/>
          </a:ln>
        </p:spPr>
      </p:pic>
    </p:spTree>
  </p:cSld>
  <p:clrMapOvr>
    <a:masterClrMapping/>
  </p:clrMapOvr>
  <p:transition spd="med">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1539" y="571480"/>
            <a:ext cx="7858180" cy="156966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ru-RU" sz="3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endParaRPr lang="ru-RU"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endParaRPr lang="ru-RU" sz="3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TextBox 5"/>
          <p:cNvSpPr txBox="1"/>
          <p:nvPr/>
        </p:nvSpPr>
        <p:spPr>
          <a:xfrm>
            <a:off x="214282" y="2428868"/>
            <a:ext cx="4572032" cy="369332"/>
          </a:xfrm>
          <a:prstGeom prst="rect">
            <a:avLst/>
          </a:prstGeom>
          <a:noFill/>
        </p:spPr>
        <p:txBody>
          <a:bodyPr wrap="square" rtlCol="0">
            <a:spAutoFit/>
          </a:bodyPr>
          <a:lstStyle/>
          <a:p>
            <a:r>
              <a:rPr lang="ru-RU" dirty="0" smtClean="0"/>
              <a:t> </a:t>
            </a:r>
            <a:endParaRPr lang="ru-RU" sz="2400" dirty="0">
              <a:solidFill>
                <a:srgbClr val="800000"/>
              </a:solidFill>
            </a:endParaRPr>
          </a:p>
        </p:txBody>
      </p:sp>
      <p:pic>
        <p:nvPicPr>
          <p:cNvPr id="5" name="Рисунок 4" descr="G:\лн\IMG_1286.JPG"/>
          <p:cNvPicPr/>
          <p:nvPr/>
        </p:nvPicPr>
        <p:blipFill>
          <a:blip r:embed="rId2"/>
          <a:srcRect l="4650" t="20299" r="11325" b="3205"/>
          <a:stretch>
            <a:fillRect/>
          </a:stretch>
        </p:blipFill>
        <p:spPr bwMode="auto">
          <a:xfrm>
            <a:off x="285720" y="4357694"/>
            <a:ext cx="3929090" cy="2286016"/>
          </a:xfrm>
          <a:prstGeom prst="rect">
            <a:avLst/>
          </a:prstGeom>
          <a:noFill/>
          <a:ln w="9525">
            <a:noFill/>
            <a:miter lim="800000"/>
            <a:headEnd/>
            <a:tailEnd/>
          </a:ln>
        </p:spPr>
      </p:pic>
      <p:pic>
        <p:nvPicPr>
          <p:cNvPr id="7" name="Рисунок 6" descr="C:\Users\Константа\Desktop\юля\IMG_4878.JPG"/>
          <p:cNvPicPr/>
          <p:nvPr/>
        </p:nvPicPr>
        <p:blipFill>
          <a:blip r:embed="rId3" cstate="print"/>
          <a:srcRect l="24282" t="2813" r="2873" b="21235"/>
          <a:stretch>
            <a:fillRect/>
          </a:stretch>
        </p:blipFill>
        <p:spPr bwMode="auto">
          <a:xfrm>
            <a:off x="5786446" y="1428736"/>
            <a:ext cx="3071834" cy="2214578"/>
          </a:xfrm>
          <a:prstGeom prst="rect">
            <a:avLst/>
          </a:prstGeom>
          <a:noFill/>
          <a:ln>
            <a:noFill/>
          </a:ln>
        </p:spPr>
      </p:pic>
      <p:pic>
        <p:nvPicPr>
          <p:cNvPr id="8" name="Рисунок 7" descr="C:\Users\Константа\Desktop\юля\IMG_4843.JPG"/>
          <p:cNvPicPr/>
          <p:nvPr/>
        </p:nvPicPr>
        <p:blipFill>
          <a:blip r:embed="rId4" cstate="print"/>
          <a:srcRect l="8391" r="13289" b="22380"/>
          <a:stretch>
            <a:fillRect/>
          </a:stretch>
        </p:blipFill>
        <p:spPr bwMode="auto">
          <a:xfrm>
            <a:off x="2786050" y="2071678"/>
            <a:ext cx="2571768" cy="1928826"/>
          </a:xfrm>
          <a:prstGeom prst="rect">
            <a:avLst/>
          </a:prstGeom>
          <a:noFill/>
          <a:ln>
            <a:noFill/>
          </a:ln>
        </p:spPr>
      </p:pic>
      <p:pic>
        <p:nvPicPr>
          <p:cNvPr id="9" name="Рисунок 8" descr="C:\Users\Константа\Desktop\лн\SDC15265.JPG"/>
          <p:cNvPicPr/>
          <p:nvPr/>
        </p:nvPicPr>
        <p:blipFill>
          <a:blip r:embed="rId5" cstate="print"/>
          <a:stretch>
            <a:fillRect/>
          </a:stretch>
        </p:blipFill>
        <p:spPr bwMode="auto">
          <a:xfrm>
            <a:off x="4857752" y="4357694"/>
            <a:ext cx="3822817" cy="2281064"/>
          </a:xfrm>
          <a:prstGeom prst="rect">
            <a:avLst/>
          </a:prstGeom>
          <a:noFill/>
          <a:ln>
            <a:noFill/>
          </a:ln>
        </p:spPr>
      </p:pic>
      <p:sp>
        <p:nvSpPr>
          <p:cNvPr id="10" name="Прямоугольник 9"/>
          <p:cNvSpPr/>
          <p:nvPr/>
        </p:nvSpPr>
        <p:spPr>
          <a:xfrm>
            <a:off x="2000232" y="642919"/>
            <a:ext cx="4857768" cy="830997"/>
          </a:xfrm>
          <a:prstGeom prst="rect">
            <a:avLst/>
          </a:prstGeom>
        </p:spPr>
        <p:txBody>
          <a:bodyPr wrap="square">
            <a:spAutoFit/>
          </a:bodyPr>
          <a:lstStyle/>
          <a:p>
            <a:pPr lvl="0" algn="ctr" fontAlgn="base">
              <a:spcBef>
                <a:spcPct val="0"/>
              </a:spcBef>
              <a:spcAft>
                <a:spcPct val="0"/>
              </a:spcAft>
            </a:pPr>
            <a:r>
              <a:rPr lang="ru-RU" sz="2400" dirty="0" smtClean="0">
                <a:solidFill>
                  <a:srgbClr val="FF0000"/>
                </a:solidFill>
                <a:latin typeface="Calibri" pitchFamily="34" charset="0"/>
                <a:ea typeface="Times New Roman" pitchFamily="18" charset="0"/>
                <a:cs typeface="Times New Roman" pitchFamily="18" charset="0"/>
              </a:rPr>
              <a:t>Основные формы и направления педагогической работы:</a:t>
            </a:r>
            <a:endParaRPr lang="ru-RU" sz="2400" dirty="0" smtClean="0">
              <a:latin typeface="Arial" pitchFamily="34" charset="0"/>
              <a:cs typeface="Arial" pitchFamily="34" charset="0"/>
            </a:endParaRPr>
          </a:p>
        </p:txBody>
      </p:sp>
      <p:sp>
        <p:nvSpPr>
          <p:cNvPr id="11" name="Прямоугольник 10"/>
          <p:cNvSpPr/>
          <p:nvPr/>
        </p:nvSpPr>
        <p:spPr>
          <a:xfrm rot="10800000" flipV="1">
            <a:off x="1571604" y="1425304"/>
            <a:ext cx="4000528" cy="646331"/>
          </a:xfrm>
          <a:prstGeom prst="rect">
            <a:avLst/>
          </a:prstGeom>
        </p:spPr>
        <p:txBody>
          <a:bodyPr wrap="square">
            <a:spAutoFit/>
          </a:bodyPr>
          <a:lstStyle/>
          <a:p>
            <a:pPr marL="342900" lvl="0" indent="-342900" algn="ctr" fontAlgn="base">
              <a:spcBef>
                <a:spcPct val="0"/>
              </a:spcBef>
              <a:spcAft>
                <a:spcPct val="0"/>
              </a:spcAft>
              <a:buAutoNum type="arabicPeriod"/>
            </a:pPr>
            <a:r>
              <a:rPr lang="ru-RU" dirty="0" smtClean="0">
                <a:solidFill>
                  <a:srgbClr val="0070C0"/>
                </a:solidFill>
                <a:latin typeface="Calibri" pitchFamily="34" charset="0"/>
                <a:ea typeface="Times New Roman" pitchFamily="18" charset="0"/>
                <a:cs typeface="Times New Roman" pitchFamily="18" charset="0"/>
              </a:rPr>
              <a:t>Знакомство с традиционными и</a:t>
            </a:r>
          </a:p>
          <a:p>
            <a:pPr marL="342900" lvl="0" indent="-342900" algn="ctr" fontAlgn="base">
              <a:spcBef>
                <a:spcPct val="0"/>
              </a:spcBef>
              <a:spcAft>
                <a:spcPct val="0"/>
              </a:spcAft>
            </a:pPr>
            <a:r>
              <a:rPr lang="ru-RU" dirty="0" smtClean="0">
                <a:solidFill>
                  <a:srgbClr val="0070C0"/>
                </a:solidFill>
                <a:latin typeface="Calibri" pitchFamily="34" charset="0"/>
                <a:ea typeface="Times New Roman" pitchFamily="18" charset="0"/>
                <a:cs typeface="Times New Roman" pitchFamily="18" charset="0"/>
              </a:rPr>
              <a:t> обрядовыми праздниками.</a:t>
            </a:r>
            <a:endParaRPr lang="ru-RU" dirty="0" smtClean="0">
              <a:solidFill>
                <a:srgbClr val="0070C0"/>
              </a:solidFill>
              <a:latin typeface="Arial" pitchFamily="34" charset="0"/>
              <a:cs typeface="Arial" pitchFamily="34" charset="0"/>
            </a:endParaRPr>
          </a:p>
        </p:txBody>
      </p:sp>
      <p:pic>
        <p:nvPicPr>
          <p:cNvPr id="13" name="Рисунок 12" descr="G:\лн\SDC15258.JPG"/>
          <p:cNvPicPr/>
          <p:nvPr/>
        </p:nvPicPr>
        <p:blipFill>
          <a:blip r:embed="rId6" cstate="print"/>
          <a:srcRect/>
          <a:stretch>
            <a:fillRect/>
          </a:stretch>
        </p:blipFill>
        <p:spPr bwMode="auto">
          <a:xfrm>
            <a:off x="142845" y="1857364"/>
            <a:ext cx="2071701" cy="1714512"/>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1142976" y="642918"/>
            <a:ext cx="578647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990000"/>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smtClean="0">
                <a:ln>
                  <a:noFill/>
                </a:ln>
                <a:solidFill>
                  <a:srgbClr val="990000"/>
                </a:solidFill>
                <a:effectLst/>
                <a:latin typeface="Calibri" pitchFamily="34" charset="0"/>
                <a:ea typeface="Times New Roman" pitchFamily="18" charset="0"/>
                <a:cs typeface="Times New Roman" pitchFamily="18" charset="0"/>
              </a:rPr>
              <a:t>Широкое использование фольклора (сказок, песен, частушек, пословиц, поговорок.)</a:t>
            </a:r>
            <a:endParaRPr kumimoji="0" lang="ru-RU" sz="2000" b="0" i="0" u="none" strike="noStrike" cap="none" normalizeH="0" baseline="0" dirty="0" smtClean="0">
              <a:ln>
                <a:noFill/>
              </a:ln>
              <a:solidFill>
                <a:srgbClr val="990000"/>
              </a:solidFill>
              <a:effectLst/>
              <a:latin typeface="Arial" pitchFamily="34" charset="0"/>
              <a:cs typeface="Arial" pitchFamily="34" charset="0"/>
            </a:endParaRPr>
          </a:p>
        </p:txBody>
      </p:sp>
      <p:pic>
        <p:nvPicPr>
          <p:cNvPr id="7" name="Рисунок 6" descr="G:\лн\IMG_4213.JPG"/>
          <p:cNvPicPr/>
          <p:nvPr/>
        </p:nvPicPr>
        <p:blipFill>
          <a:blip r:embed="rId2"/>
          <a:srcRect l="16515" r="6036"/>
          <a:stretch>
            <a:fillRect/>
          </a:stretch>
        </p:blipFill>
        <p:spPr bwMode="auto">
          <a:xfrm>
            <a:off x="142844" y="2143116"/>
            <a:ext cx="4159263" cy="3514734"/>
          </a:xfrm>
          <a:prstGeom prst="rect">
            <a:avLst/>
          </a:prstGeom>
          <a:noFill/>
          <a:ln w="9525">
            <a:noFill/>
            <a:miter lim="800000"/>
            <a:headEnd/>
            <a:tailEnd/>
          </a:ln>
        </p:spPr>
      </p:pic>
      <p:pic>
        <p:nvPicPr>
          <p:cNvPr id="8" name="Рисунок 7" descr="G:\лн\IMG_4185.JPG"/>
          <p:cNvPicPr/>
          <p:nvPr/>
        </p:nvPicPr>
        <p:blipFill>
          <a:blip r:embed="rId3" cstate="print"/>
          <a:srcRect l="2084" t="1923" r="15331"/>
          <a:stretch>
            <a:fillRect/>
          </a:stretch>
        </p:blipFill>
        <p:spPr bwMode="auto">
          <a:xfrm>
            <a:off x="5286380" y="3929066"/>
            <a:ext cx="3500462" cy="2643206"/>
          </a:xfrm>
          <a:prstGeom prst="rect">
            <a:avLst/>
          </a:prstGeom>
          <a:noFill/>
          <a:ln w="9525">
            <a:noFill/>
            <a:miter lim="800000"/>
            <a:headEnd/>
            <a:tailEnd/>
          </a:ln>
        </p:spPr>
      </p:pic>
      <p:pic>
        <p:nvPicPr>
          <p:cNvPr id="9" name="Рисунок 8" descr="F:\ор\IMG_4311.JPG"/>
          <p:cNvPicPr/>
          <p:nvPr/>
        </p:nvPicPr>
        <p:blipFill>
          <a:blip r:embed="rId4" cstate="print"/>
          <a:stretch>
            <a:fillRect/>
          </a:stretch>
        </p:blipFill>
        <p:spPr bwMode="auto">
          <a:xfrm>
            <a:off x="5214942" y="1357298"/>
            <a:ext cx="3500462" cy="2286016"/>
          </a:xfrm>
          <a:prstGeom prst="rect">
            <a:avLst/>
          </a:prstGeom>
          <a:noFill/>
          <a:ln>
            <a:noFill/>
          </a:ln>
        </p:spPr>
      </p:pic>
    </p:spTree>
  </p:cSld>
  <p:clrMapOvr>
    <a:masterClrMapping/>
  </p:clrMapOvr>
  <p:transition spd="med">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Константа\Desktop\юля\100SSCAM\SDC18914.JPG"/>
          <p:cNvPicPr/>
          <p:nvPr/>
        </p:nvPicPr>
        <p:blipFill>
          <a:blip r:embed="rId2" cstate="print"/>
          <a:stretch>
            <a:fillRect/>
          </a:stretch>
        </p:blipFill>
        <p:spPr bwMode="auto">
          <a:xfrm>
            <a:off x="5643570" y="3714752"/>
            <a:ext cx="3108960" cy="2452255"/>
          </a:xfrm>
          <a:prstGeom prst="rect">
            <a:avLst/>
          </a:prstGeom>
          <a:noFill/>
          <a:ln>
            <a:noFill/>
          </a:ln>
        </p:spPr>
      </p:pic>
      <p:pic>
        <p:nvPicPr>
          <p:cNvPr id="3" name="Рисунок 2" descr="C:\Users\Константа\Desktop\юля\100SSCAM\SDC18889.JPG"/>
          <p:cNvPicPr/>
          <p:nvPr/>
        </p:nvPicPr>
        <p:blipFill>
          <a:blip r:embed="rId3" cstate="print"/>
          <a:stretch>
            <a:fillRect/>
          </a:stretch>
        </p:blipFill>
        <p:spPr bwMode="auto">
          <a:xfrm>
            <a:off x="5715008" y="1000108"/>
            <a:ext cx="3104804" cy="2327564"/>
          </a:xfrm>
          <a:prstGeom prst="rect">
            <a:avLst/>
          </a:prstGeom>
          <a:noFill/>
          <a:ln>
            <a:noFill/>
          </a:ln>
        </p:spPr>
      </p:pic>
      <p:sp>
        <p:nvSpPr>
          <p:cNvPr id="8193" name="Rectangle 1"/>
          <p:cNvSpPr>
            <a:spLocks noChangeArrowheads="1"/>
          </p:cNvSpPr>
          <p:nvPr/>
        </p:nvSpPr>
        <p:spPr bwMode="auto">
          <a:xfrm rot="10800000" flipV="1">
            <a:off x="1071538" y="553998"/>
            <a:ext cx="435771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70C0"/>
                </a:solidFill>
                <a:effectLst/>
                <a:latin typeface="Calibri" pitchFamily="34" charset="0"/>
                <a:ea typeface="Times New Roman" pitchFamily="18" charset="0"/>
                <a:cs typeface="Times New Roman" pitchFamily="18" charset="0"/>
              </a:rPr>
              <a:t> </a:t>
            </a:r>
            <a:r>
              <a:rPr kumimoji="0" lang="ru-RU" sz="2400" b="0" i="0" u="none" strike="noStrike" cap="none" normalizeH="0" baseline="0" dirty="0" smtClean="0">
                <a:ln>
                  <a:noFill/>
                </a:ln>
                <a:solidFill>
                  <a:srgbClr val="800000"/>
                </a:solidFill>
                <a:effectLst/>
                <a:latin typeface="Calibri" pitchFamily="34" charset="0"/>
                <a:ea typeface="Times New Roman" pitchFamily="18" charset="0"/>
                <a:cs typeface="Times New Roman" pitchFamily="18" charset="0"/>
              </a:rPr>
              <a:t>Знакомство с народным искусством.</a:t>
            </a:r>
            <a:endParaRPr kumimoji="0" lang="ru-RU" sz="2400" b="0" i="0" u="none" strike="noStrike" cap="none" normalizeH="0" baseline="0" dirty="0" smtClean="0">
              <a:ln>
                <a:noFill/>
              </a:ln>
              <a:solidFill>
                <a:srgbClr val="800000"/>
              </a:solidFill>
              <a:effectLst/>
              <a:latin typeface="Arial" pitchFamily="34" charset="0"/>
              <a:cs typeface="Arial" pitchFamily="34" charset="0"/>
            </a:endParaRPr>
          </a:p>
        </p:txBody>
      </p:sp>
      <p:pic>
        <p:nvPicPr>
          <p:cNvPr id="8194" name="Picture 2" descr="H:\музей\IMG_5097.JPG"/>
          <p:cNvPicPr>
            <a:picLocks noChangeAspect="1" noChangeArrowheads="1"/>
          </p:cNvPicPr>
          <p:nvPr/>
        </p:nvPicPr>
        <p:blipFill>
          <a:blip r:embed="rId4"/>
          <a:srcRect l="9524" t="1905"/>
          <a:stretch>
            <a:fillRect/>
          </a:stretch>
        </p:blipFill>
        <p:spPr bwMode="auto">
          <a:xfrm>
            <a:off x="642910" y="2000240"/>
            <a:ext cx="4524440" cy="3679081"/>
          </a:xfrm>
          <a:prstGeom prst="rect">
            <a:avLst/>
          </a:prstGeom>
          <a:noFill/>
        </p:spPr>
      </p:pic>
    </p:spTree>
  </p:cSld>
  <p:clrMapOvr>
    <a:masterClrMapping/>
  </p:clrMapOvr>
  <p:transition spd="med">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G:\лн\IMG_4809.JPG"/>
          <p:cNvPicPr/>
          <p:nvPr/>
        </p:nvPicPr>
        <p:blipFill>
          <a:blip r:embed="rId2"/>
          <a:srcRect l="20684" t="428" r="16611" b="1709"/>
          <a:stretch>
            <a:fillRect/>
          </a:stretch>
        </p:blipFill>
        <p:spPr bwMode="auto">
          <a:xfrm>
            <a:off x="2857487" y="1357297"/>
            <a:ext cx="3578237" cy="4252927"/>
          </a:xfrm>
          <a:prstGeom prst="rect">
            <a:avLst/>
          </a:prstGeom>
          <a:noFill/>
          <a:ln w="9525">
            <a:noFill/>
            <a:miter lim="800000"/>
            <a:headEnd/>
            <a:tailEnd/>
          </a:ln>
        </p:spPr>
      </p:pic>
      <p:sp>
        <p:nvSpPr>
          <p:cNvPr id="3073" name="Rectangle 1"/>
          <p:cNvSpPr>
            <a:spLocks noChangeArrowheads="1"/>
          </p:cNvSpPr>
          <p:nvPr/>
        </p:nvSpPr>
        <p:spPr bwMode="auto">
          <a:xfrm rot="10800000" flipV="1">
            <a:off x="1214414" y="675883"/>
            <a:ext cx="600079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990000"/>
                </a:solidFill>
                <a:effectLst/>
                <a:latin typeface="Calibri" pitchFamily="34" charset="0"/>
                <a:ea typeface="Times New Roman" pitchFamily="18" charset="0"/>
                <a:cs typeface="Times New Roman" pitchFamily="18" charset="0"/>
              </a:rPr>
              <a:t> Знакомство с историей Руси, Москвы, родного края</a:t>
            </a:r>
            <a:r>
              <a:rPr kumimoji="0" lang="ru-RU" b="0" i="0" u="none" strike="noStrike" cap="none" normalizeH="0" baseline="0" dirty="0" smtClean="0">
                <a:ln>
                  <a:noFill/>
                </a:ln>
                <a:solidFill>
                  <a:srgbClr val="990000"/>
                </a:solidFill>
                <a:effectLst/>
                <a:latin typeface="Calibri" pitchFamily="34" charset="0"/>
                <a:ea typeface="Times New Roman" pitchFamily="18" charset="0"/>
                <a:cs typeface="Times New Roman" pitchFamily="18" charset="0"/>
              </a:rPr>
              <a:t>.</a:t>
            </a:r>
            <a:endParaRPr kumimoji="0" lang="ru-RU" b="0" i="0" u="none" strike="noStrike" cap="none" normalizeH="0" baseline="0" dirty="0" smtClean="0">
              <a:ln>
                <a:noFill/>
              </a:ln>
              <a:solidFill>
                <a:srgbClr val="990000"/>
              </a:solidFill>
              <a:effectLst/>
              <a:latin typeface="Arial" pitchFamily="34" charset="0"/>
              <a:cs typeface="Arial" pitchFamily="34" charset="0"/>
            </a:endParaRPr>
          </a:p>
        </p:txBody>
      </p:sp>
      <p:pic>
        <p:nvPicPr>
          <p:cNvPr id="5" name="Рисунок 4" descr="F:\ФОТО С\109___05\IMG_0906.JPG"/>
          <p:cNvPicPr/>
          <p:nvPr/>
        </p:nvPicPr>
        <p:blipFill>
          <a:blip r:embed="rId3" cstate="print"/>
          <a:srcRect l="21380" t="-1663" r="27151"/>
          <a:stretch>
            <a:fillRect/>
          </a:stretch>
        </p:blipFill>
        <p:spPr bwMode="auto">
          <a:xfrm>
            <a:off x="6786578" y="1142984"/>
            <a:ext cx="2000264" cy="2521289"/>
          </a:xfrm>
          <a:prstGeom prst="rect">
            <a:avLst/>
          </a:prstGeom>
          <a:noFill/>
          <a:ln>
            <a:noFill/>
          </a:ln>
        </p:spPr>
      </p:pic>
      <p:pic>
        <p:nvPicPr>
          <p:cNvPr id="6" name="Рисунок 5" descr="C:\Users\Константа\Desktop\лн\IMG_4048.JPG"/>
          <p:cNvPicPr/>
          <p:nvPr/>
        </p:nvPicPr>
        <p:blipFill>
          <a:blip r:embed="rId4" cstate="print"/>
          <a:stretch>
            <a:fillRect/>
          </a:stretch>
        </p:blipFill>
        <p:spPr bwMode="auto">
          <a:xfrm>
            <a:off x="142845" y="1285860"/>
            <a:ext cx="2286015" cy="3143272"/>
          </a:xfrm>
          <a:prstGeom prst="rect">
            <a:avLst/>
          </a:prstGeom>
          <a:noFill/>
          <a:ln>
            <a:noFill/>
          </a:ln>
        </p:spPr>
      </p:pic>
      <p:pic>
        <p:nvPicPr>
          <p:cNvPr id="7" name="Рисунок 6" descr="F:\ФОТО С\109___05\IMG_0912.JPG"/>
          <p:cNvPicPr/>
          <p:nvPr/>
        </p:nvPicPr>
        <p:blipFill>
          <a:blip r:embed="rId5" cstate="print"/>
          <a:stretch>
            <a:fillRect/>
          </a:stretch>
        </p:blipFill>
        <p:spPr bwMode="auto">
          <a:xfrm>
            <a:off x="357158" y="4572008"/>
            <a:ext cx="2286016" cy="1857388"/>
          </a:xfrm>
          <a:prstGeom prst="rect">
            <a:avLst/>
          </a:prstGeom>
          <a:noFill/>
          <a:ln>
            <a:noFill/>
          </a:ln>
        </p:spPr>
      </p:pic>
      <p:pic>
        <p:nvPicPr>
          <p:cNvPr id="8" name="Рисунок 7" descr="C:\Users\Константа\Desktop\лн\SDC10257.JPG"/>
          <p:cNvPicPr/>
          <p:nvPr/>
        </p:nvPicPr>
        <p:blipFill>
          <a:blip r:embed="rId6" cstate="print"/>
          <a:stretch>
            <a:fillRect/>
          </a:stretch>
        </p:blipFill>
        <p:spPr bwMode="auto">
          <a:xfrm>
            <a:off x="6572264" y="4000504"/>
            <a:ext cx="2357454" cy="2000264"/>
          </a:xfrm>
          <a:prstGeom prst="rect">
            <a:avLst/>
          </a:prstGeom>
          <a:noFill/>
          <a:ln>
            <a:noFill/>
          </a:ln>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214414" y="734198"/>
            <a:ext cx="578647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800000"/>
                </a:solidFill>
                <a:effectLst/>
                <a:latin typeface="Calibri" pitchFamily="34" charset="0"/>
                <a:ea typeface="Times New Roman" pitchFamily="18" charset="0"/>
                <a:cs typeface="Times New Roman" pitchFamily="18" charset="0"/>
              </a:rPr>
              <a:t>5. Создание в ДОУ атмосферы национального быта.</a:t>
            </a:r>
            <a:endParaRPr kumimoji="0" lang="ru-RU" b="0" i="0" u="none" strike="noStrike" cap="none" normalizeH="0" baseline="0" dirty="0" smtClean="0">
              <a:ln>
                <a:noFill/>
              </a:ln>
              <a:solidFill>
                <a:srgbClr val="800000"/>
              </a:solidFill>
              <a:effectLst/>
              <a:latin typeface="Arial" pitchFamily="34" charset="0"/>
              <a:cs typeface="Arial" pitchFamily="34" charset="0"/>
            </a:endParaRPr>
          </a:p>
        </p:txBody>
      </p:sp>
      <p:pic>
        <p:nvPicPr>
          <p:cNvPr id="36866" name="Picture 2" descr="H:\музей\IMG_5113.JPG"/>
          <p:cNvPicPr>
            <a:picLocks noChangeAspect="1" noChangeArrowheads="1"/>
          </p:cNvPicPr>
          <p:nvPr/>
        </p:nvPicPr>
        <p:blipFill>
          <a:blip r:embed="rId2" cstate="print"/>
          <a:srcRect/>
          <a:stretch>
            <a:fillRect/>
          </a:stretch>
        </p:blipFill>
        <p:spPr bwMode="auto">
          <a:xfrm>
            <a:off x="1428728" y="1142984"/>
            <a:ext cx="3905278" cy="2928958"/>
          </a:xfrm>
          <a:prstGeom prst="rect">
            <a:avLst/>
          </a:prstGeom>
          <a:noFill/>
        </p:spPr>
      </p:pic>
      <p:pic>
        <p:nvPicPr>
          <p:cNvPr id="6" name="Рисунок 5" descr="H:\музей\IMG_5129.JPG"/>
          <p:cNvPicPr/>
          <p:nvPr/>
        </p:nvPicPr>
        <p:blipFill>
          <a:blip r:embed="rId3" cstate="print"/>
          <a:srcRect l="11705" t="1282" r="12934" b="10256"/>
          <a:stretch>
            <a:fillRect/>
          </a:stretch>
        </p:blipFill>
        <p:spPr bwMode="auto">
          <a:xfrm>
            <a:off x="5715008" y="1142984"/>
            <a:ext cx="3143272" cy="2857520"/>
          </a:xfrm>
          <a:prstGeom prst="rect">
            <a:avLst/>
          </a:prstGeom>
          <a:noFill/>
          <a:ln w="9525">
            <a:noFill/>
            <a:miter lim="800000"/>
            <a:headEnd/>
            <a:tailEnd/>
          </a:ln>
        </p:spPr>
      </p:pic>
      <p:pic>
        <p:nvPicPr>
          <p:cNvPr id="7" name="Рисунок 6" descr="H:\музей\IMG_5149.JPG"/>
          <p:cNvPicPr/>
          <p:nvPr/>
        </p:nvPicPr>
        <p:blipFill>
          <a:blip r:embed="rId4" cstate="print"/>
          <a:srcRect l="6253" t="1709" r="5398" b="2778"/>
          <a:stretch>
            <a:fillRect/>
          </a:stretch>
        </p:blipFill>
        <p:spPr bwMode="auto">
          <a:xfrm>
            <a:off x="285720" y="4286256"/>
            <a:ext cx="2500331" cy="2271713"/>
          </a:xfrm>
          <a:prstGeom prst="rect">
            <a:avLst/>
          </a:prstGeom>
          <a:noFill/>
          <a:ln w="9525">
            <a:noFill/>
            <a:miter lim="800000"/>
            <a:headEnd/>
            <a:tailEnd/>
          </a:ln>
        </p:spPr>
      </p:pic>
      <p:pic>
        <p:nvPicPr>
          <p:cNvPr id="8" name="Рисунок 7" descr="H:\музей\IMG_5150.JPG"/>
          <p:cNvPicPr/>
          <p:nvPr/>
        </p:nvPicPr>
        <p:blipFill>
          <a:blip r:embed="rId5" cstate="print"/>
          <a:srcRect r="17905" b="15385"/>
          <a:stretch>
            <a:fillRect/>
          </a:stretch>
        </p:blipFill>
        <p:spPr bwMode="auto">
          <a:xfrm>
            <a:off x="4714876" y="4357694"/>
            <a:ext cx="3571900" cy="2214578"/>
          </a:xfrm>
          <a:prstGeom prst="rect">
            <a:avLst/>
          </a:prstGeom>
          <a:noFill/>
          <a:ln w="9525">
            <a:noFill/>
            <a:miter lim="800000"/>
            <a:headEnd/>
            <a:tailEnd/>
          </a:ln>
        </p:spPr>
      </p:pic>
    </p:spTree>
  </p:cSld>
  <p:clrMapOvr>
    <a:masterClrMapping/>
  </p:clrMapOvr>
  <p:transition>
    <p:cover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rot="10800000" flipV="1">
            <a:off x="428596" y="643592"/>
            <a:ext cx="785818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Результаты работы над проектом</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9" name="Rectangle 3"/>
          <p:cNvSpPr>
            <a:spLocks noChangeArrowheads="1"/>
          </p:cNvSpPr>
          <p:nvPr/>
        </p:nvSpPr>
        <p:spPr bwMode="auto">
          <a:xfrm>
            <a:off x="285720" y="1214423"/>
            <a:ext cx="8286808"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ru-RU"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В группе создана специальная среда с целью приобщения детей к народной культуре, народному искусству;</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Составлена картотека: русских народных игр, русская одежда, головные уборы, персонажи русских народных сказок.</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В уголках для родителей постоянно  помещается материал по народному календарю;</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У детей появился интерес к изучению русской народной культуры;</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Сформировался необходимый минимум исторических знаний;</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rPr>
              <a:t> </a:t>
            </a:r>
            <a:r>
              <a:rPr kumimoji="0" lang="ru-RU"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Познакомили детей с народными играми,  традициями, бытом, обычаями русского народа:</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70C0"/>
              </a:solidFill>
              <a:effectLst/>
              <a:latin typeface="Calibri"/>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1600" dirty="0" smtClean="0">
              <a:solidFill>
                <a:srgbClr val="0070C0"/>
              </a:solidFill>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70C0"/>
              </a:solidFill>
              <a:effectLst/>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1600" dirty="0" smtClean="0">
              <a:solidFill>
                <a:srgbClr val="0070C0"/>
              </a:solidFill>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70C0"/>
              </a:solidFill>
              <a:effectLst/>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1600" dirty="0" smtClean="0">
              <a:solidFill>
                <a:srgbClr val="0070C0"/>
              </a:solidFill>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70C0"/>
              </a:solidFill>
              <a:effectLst/>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1600" dirty="0" smtClean="0">
              <a:solidFill>
                <a:srgbClr val="0070C0"/>
              </a:solidFill>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transition spd="med">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rot="10800000" flipV="1">
            <a:off x="785784" y="642994"/>
            <a:ext cx="6715173"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Результатами проведенной работы являются:</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rot="10800000" flipV="1">
            <a:off x="357158" y="787348"/>
            <a:ext cx="742955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Использование детьми в активной речи потешек, считалок, загадок.</a:t>
            </a:r>
          </a:p>
          <a:p>
            <a:pPr marL="0" marR="0" lvl="0" indent="0" algn="l" defTabSz="914400" rtl="0" eaLnBrk="1" fontAlgn="base" latinLnBrk="0" hangingPunct="1">
              <a:lnSpc>
                <a:spcPct val="100000"/>
              </a:lnSpc>
              <a:spcBef>
                <a:spcPct val="0"/>
              </a:spcBef>
              <a:spcAft>
                <a:spcPct val="0"/>
              </a:spcAft>
              <a:buClrTx/>
              <a:buSzTx/>
              <a:buFontTx/>
              <a:buChar char="-"/>
              <a:tabLst/>
            </a:pP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Умеют играть в русские народные подвижные игры. Используя считалки.</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Знание сказок и сказочных героев, умение узнавать их в произведениях изобразительного искусства.</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Осмысленное и активное участие детей в русских народных праздниках (знают название праздника, поют песни, исполняют частушки, читают стихи).</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Знание истории русского народного костюма, головных уборов.</a:t>
            </a: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Используют атрибуты русской народной культуры в самостоятельной деятельности.</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Бережно относятся к предметам быта, произведениям народного творчества.</a:t>
            </a:r>
            <a:endParaRPr kumimoji="0" lang="ru-RU"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cover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500042"/>
            <a:ext cx="3071834" cy="1176360"/>
          </a:xfrm>
        </p:spPr>
        <p:txBody>
          <a:bodyPr/>
          <a:lstStyle/>
          <a:p>
            <a:r>
              <a:rPr lang="ru-RU" b="1" dirty="0" smtClean="0">
                <a:solidFill>
                  <a:srgbClr val="0070C0"/>
                </a:solidFill>
              </a:rPr>
              <a:t/>
            </a:r>
            <a:br>
              <a:rPr lang="ru-RU" b="1" dirty="0" smtClean="0">
                <a:solidFill>
                  <a:srgbClr val="0070C0"/>
                </a:solidFill>
              </a:rPr>
            </a:br>
            <a:endParaRPr lang="ru-RU" dirty="0"/>
          </a:p>
        </p:txBody>
      </p:sp>
      <p:sp>
        <p:nvSpPr>
          <p:cNvPr id="3" name="Текст 2"/>
          <p:cNvSpPr>
            <a:spLocks noGrp="1"/>
          </p:cNvSpPr>
          <p:nvPr>
            <p:ph type="body" idx="2"/>
          </p:nvPr>
        </p:nvSpPr>
        <p:spPr>
          <a:xfrm>
            <a:off x="642910" y="857232"/>
            <a:ext cx="2786090" cy="5391168"/>
          </a:xfrm>
        </p:spPr>
        <p:txBody>
          <a:bodyPr>
            <a:noAutofit/>
          </a:bodyPr>
          <a:lstStyle/>
          <a:p>
            <a:pPr lvl="0" fontAlgn="base">
              <a:spcBef>
                <a:spcPct val="0"/>
              </a:spcBef>
              <a:spcAft>
                <a:spcPct val="0"/>
              </a:spcAft>
              <a:buClrTx/>
              <a:buSzTx/>
            </a:pPr>
            <a:r>
              <a:rPr lang="ru-RU" sz="1600" dirty="0" smtClean="0">
                <a:solidFill>
                  <a:srgbClr val="C00000"/>
                </a:solidFill>
                <a:latin typeface="Times New Roman" pitchFamily="18" charset="0"/>
                <a:ea typeface="Times New Roman" pitchFamily="18" charset="0"/>
                <a:cs typeface="Times New Roman" pitchFamily="18" charset="0"/>
              </a:rPr>
              <a:t>Высокая эмоциональная насыщенность непосредственно образовательной деятельности, постоянная опора на интерес - все это дает положительный эффект в работе по формированию у детей представлений о русской народной культуре. У большинства детей выработался устойчивый интерес к знаниям русской народной культуре, к выбору анимационных фильмов, чтения русских народных сказок, былин. Дети испытывают чувство гордости за свой народ, свою страну, за понимание того, что без русской народной культуры невозможно было бы представить мировую цивилизации.</a:t>
            </a:r>
            <a:endParaRPr lang="ru-RU" sz="1600" dirty="0" smtClean="0">
              <a:solidFill>
                <a:srgbClr val="C00000"/>
              </a:solidFill>
              <a:latin typeface="Times New Roman" pitchFamily="18" charset="0"/>
              <a:cs typeface="Times New Roman" pitchFamily="18" charset="0"/>
            </a:endParaRPr>
          </a:p>
        </p:txBody>
      </p:sp>
      <p:pic>
        <p:nvPicPr>
          <p:cNvPr id="5" name="Picture 1" descr="G:\лн\IMG_4805.JPG"/>
          <p:cNvPicPr>
            <a:picLocks noGrp="1" noChangeAspect="1" noChangeArrowheads="1"/>
          </p:cNvPicPr>
          <p:nvPr>
            <p:ph sz="half" idx="1"/>
          </p:nvPr>
        </p:nvPicPr>
        <p:blipFill>
          <a:blip r:embed="rId2"/>
          <a:srcRect/>
          <a:stretch>
            <a:fillRect/>
          </a:stretch>
        </p:blipFill>
        <p:spPr bwMode="auto">
          <a:xfrm>
            <a:off x="3575050" y="2045493"/>
            <a:ext cx="5111750" cy="3833813"/>
          </a:xfrm>
          <a:prstGeom prst="rect">
            <a:avLst/>
          </a:prstGeom>
          <a:noFill/>
        </p:spPr>
      </p:pic>
      <p:sp>
        <p:nvSpPr>
          <p:cNvPr id="6" name="Прямоугольник 5"/>
          <p:cNvSpPr/>
          <p:nvPr/>
        </p:nvSpPr>
        <p:spPr>
          <a:xfrm rot="10800000" flipV="1">
            <a:off x="3571868" y="857232"/>
            <a:ext cx="4929222" cy="381474"/>
          </a:xfrm>
          <a:prstGeom prst="rect">
            <a:avLst/>
          </a:prstGeom>
        </p:spPr>
        <p:txBody>
          <a:bodyPr wrap="square">
            <a:spAutoFit/>
          </a:bodyPr>
          <a:lstStyle/>
          <a:p>
            <a:pPr algn="r"/>
            <a:r>
              <a:rPr lang="ru-RU" b="1" dirty="0" smtClean="0">
                <a:solidFill>
                  <a:srgbClr val="0070C0"/>
                </a:solidFill>
              </a:rPr>
              <a:t>Практическая значимость проекта</a:t>
            </a:r>
            <a:endParaRPr lang="ru-RU" b="1" dirty="0">
              <a:solidFill>
                <a:srgbClr val="0070C0"/>
              </a:solidFill>
            </a:endParaRPr>
          </a:p>
        </p:txBody>
      </p:sp>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0298" y="357167"/>
            <a:ext cx="4357718" cy="2585323"/>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solidFill>
                  <a:srgbClr val="C00000"/>
                </a:solidFill>
                <a:effectLst>
                  <a:outerShdw blurRad="80000" dist="40000" dir="5040000" algn="tl">
                    <a:srgbClr val="000000">
                      <a:alpha val="30000"/>
                    </a:srgbClr>
                  </a:outerShdw>
                </a:effectLst>
              </a:rPr>
              <a:t>Проект</a:t>
            </a:r>
            <a:endParaRPr lang="ru-RU" sz="5400" b="1" cap="none" spc="0" dirty="0" smtClean="0">
              <a:ln w="11430"/>
              <a:solidFill>
                <a:srgbClr val="C00000"/>
              </a:solidFill>
              <a:effectLst>
                <a:outerShdw blurRad="80000" dist="40000" dir="5040000" algn="tl">
                  <a:srgbClr val="000000">
                    <a:alpha val="30000"/>
                  </a:srgbClr>
                </a:outerShdw>
              </a:effectLst>
            </a:endParaRPr>
          </a:p>
          <a:p>
            <a:pPr algn="ctr"/>
            <a:endPar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algn="ct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TextBox 3"/>
          <p:cNvSpPr txBox="1"/>
          <p:nvPr/>
        </p:nvSpPr>
        <p:spPr>
          <a:xfrm>
            <a:off x="1571604" y="6286520"/>
            <a:ext cx="6423040" cy="369332"/>
          </a:xfrm>
          <a:prstGeom prst="rect">
            <a:avLst/>
          </a:prstGeom>
          <a:noFill/>
        </p:spPr>
        <p:txBody>
          <a:bodyPr wrap="none" rtlCol="0">
            <a:spAutoFit/>
          </a:bodyPr>
          <a:lstStyle/>
          <a:p>
            <a:r>
              <a:rPr lang="ru-RU" b="1" dirty="0" smtClean="0">
                <a:solidFill>
                  <a:srgbClr val="C00000"/>
                </a:solidFill>
              </a:rPr>
              <a:t>Руководитель проекта                                  Л.Н. </a:t>
            </a:r>
            <a:r>
              <a:rPr lang="ru-RU" b="1" dirty="0" err="1" smtClean="0">
                <a:solidFill>
                  <a:srgbClr val="C00000"/>
                </a:solidFill>
              </a:rPr>
              <a:t>Авдошкина</a:t>
            </a:r>
            <a:endParaRPr lang="ru-RU" b="1" dirty="0">
              <a:solidFill>
                <a:srgbClr val="C00000"/>
              </a:solidFill>
            </a:endParaRPr>
          </a:p>
        </p:txBody>
      </p:sp>
      <p:pic>
        <p:nvPicPr>
          <p:cNvPr id="7" name="Рисунок 6" descr="Приобщение детей к истокам русской народной культуры"/>
          <p:cNvPicPr/>
          <p:nvPr/>
        </p:nvPicPr>
        <p:blipFill>
          <a:blip r:embed="rId2"/>
          <a:srcRect/>
          <a:stretch>
            <a:fillRect/>
          </a:stretch>
        </p:blipFill>
        <p:spPr bwMode="auto">
          <a:xfrm>
            <a:off x="1857356" y="2714620"/>
            <a:ext cx="5359773" cy="3342555"/>
          </a:xfrm>
          <a:prstGeom prst="rect">
            <a:avLst/>
          </a:prstGeom>
          <a:noFill/>
          <a:ln w="9525">
            <a:noFill/>
            <a:miter lim="800000"/>
            <a:headEnd/>
            <a:tailEnd/>
          </a:ln>
        </p:spPr>
      </p:pic>
      <p:sp>
        <p:nvSpPr>
          <p:cNvPr id="17409" name="Rectangle 1"/>
          <p:cNvSpPr>
            <a:spLocks noChangeArrowheads="1"/>
          </p:cNvSpPr>
          <p:nvPr/>
        </p:nvSpPr>
        <p:spPr bwMode="auto">
          <a:xfrm>
            <a:off x="1928794" y="1285860"/>
            <a:ext cx="6000792"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6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Приобщение детей к истокам русской народной культуры</a:t>
            </a:r>
            <a:endParaRPr kumimoji="0" lang="ru-RU" sz="1800" b="0" i="0" u="none" strike="noStrike" cap="none" normalizeH="0" baseline="0" dirty="0" smtClean="0">
              <a:ln>
                <a:noFill/>
              </a:ln>
              <a:solidFill>
                <a:srgbClr val="C00000"/>
              </a:solidFill>
              <a:effectLst/>
              <a:latin typeface="Arial" pitchFamily="34" charset="0"/>
              <a:cs typeface="Arial" pitchFamily="34" charset="0"/>
            </a:endParaRPr>
          </a:p>
        </p:txBody>
      </p:sp>
    </p:spTree>
  </p:cSld>
  <p:clrMapOvr>
    <a:masterClrMapping/>
  </p:clrMapOvr>
  <p:transition spd="med">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7356" y="928670"/>
            <a:ext cx="5715040" cy="646331"/>
          </a:xfrm>
          <a:prstGeom prst="rect">
            <a:avLst/>
          </a:prstGeom>
          <a:noFill/>
        </p:spPr>
        <p:txBody>
          <a:bodyPr wrap="square" rtlCol="0">
            <a:spAutoFit/>
          </a:bodyPr>
          <a:lstStyle/>
          <a:p>
            <a:pPr algn="ctr"/>
            <a:r>
              <a:rPr lang="ru-RU" sz="3600" b="1" dirty="0" smtClean="0">
                <a:solidFill>
                  <a:srgbClr val="0070C0"/>
                </a:solidFill>
              </a:rPr>
              <a:t>Вывод</a:t>
            </a:r>
            <a:endParaRPr lang="ru-RU" sz="3200" b="1" dirty="0">
              <a:solidFill>
                <a:srgbClr val="0070C0"/>
              </a:solidFill>
            </a:endParaRPr>
          </a:p>
        </p:txBody>
      </p:sp>
      <p:sp>
        <p:nvSpPr>
          <p:cNvPr id="1025" name="Rectangle 1"/>
          <p:cNvSpPr>
            <a:spLocks noChangeArrowheads="1"/>
          </p:cNvSpPr>
          <p:nvPr/>
        </p:nvSpPr>
        <p:spPr bwMode="auto">
          <a:xfrm rot="10800000" flipV="1">
            <a:off x="1714480" y="1455443"/>
            <a:ext cx="6715172"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Вся работа, выстроенная в определенную систему, позволяет сформировать у дошкольников элементарные, необходимые и доступные для дошкольного возраста представления о родном крае, о русской народной культуре в целом.</a:t>
            </a:r>
            <a:endParaRPr kumimoji="0" lang="ru-RU" b="0" i="0" u="none" strike="noStrike" cap="none" normalizeH="0" baseline="0" dirty="0" smtClean="0">
              <a:ln>
                <a:noFill/>
              </a:ln>
              <a:solidFill>
                <a:srgbClr val="C0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Рисунок 3" descr="G:\лн\IMG_4812.JPG"/>
          <p:cNvPicPr/>
          <p:nvPr/>
        </p:nvPicPr>
        <p:blipFill>
          <a:blip r:embed="rId2"/>
          <a:srcRect r="1124" b="1855"/>
          <a:stretch>
            <a:fillRect/>
          </a:stretch>
        </p:blipFill>
        <p:spPr bwMode="auto">
          <a:xfrm>
            <a:off x="2000232" y="3000372"/>
            <a:ext cx="5072098" cy="3357586"/>
          </a:xfrm>
          <a:prstGeom prst="rect">
            <a:avLst/>
          </a:prstGeom>
          <a:noFill/>
          <a:ln w="9525">
            <a:noFill/>
            <a:miter lim="800000"/>
            <a:headEnd/>
            <a:tailEnd/>
          </a:ln>
        </p:spPr>
      </p:pic>
    </p:spTree>
  </p:cSld>
  <p:clrMapOvr>
    <a:masterClrMapping/>
  </p:clrMapOvr>
  <p:transition spd="med">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10800000" flipV="1">
            <a:off x="4788024" y="4548029"/>
            <a:ext cx="3384376" cy="646331"/>
          </a:xfrm>
          <a:prstGeom prst="rect">
            <a:avLst/>
          </a:prstGeom>
          <a:noFill/>
        </p:spPr>
        <p:txBody>
          <a:bodyPr wrap="square" rtlCol="0">
            <a:spAutoFit/>
          </a:bodyPr>
          <a:lstStyle/>
          <a:p>
            <a:endParaRPr lang="ru-RU" dirty="0" smtClean="0"/>
          </a:p>
          <a:p>
            <a:r>
              <a:rPr lang="ru-RU" dirty="0" smtClean="0"/>
              <a:t> </a:t>
            </a:r>
            <a:endParaRPr lang="ru-RU" b="1" dirty="0">
              <a:solidFill>
                <a:srgbClr val="990000"/>
              </a:solidFill>
            </a:endParaRPr>
          </a:p>
        </p:txBody>
      </p:sp>
      <p:sp>
        <p:nvSpPr>
          <p:cNvPr id="16385" name="Rectangle 1"/>
          <p:cNvSpPr>
            <a:spLocks noChangeArrowheads="1"/>
          </p:cNvSpPr>
          <p:nvPr/>
        </p:nvSpPr>
        <p:spPr bwMode="auto">
          <a:xfrm>
            <a:off x="5357819" y="500042"/>
            <a:ext cx="3071833"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Русский народ не должен терять</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своего нравственного авторитета </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среди других народов </a:t>
            </a:r>
            <a:r>
              <a:rPr kumimoji="0" lang="ru-RU" sz="2000" b="1" i="1" u="none" strike="noStrike" cap="none" normalizeH="0" baseline="0" dirty="0" smtClean="0">
                <a:ln>
                  <a:noFill/>
                </a:ln>
                <a:solidFill>
                  <a:srgbClr val="C00000"/>
                </a:solidFill>
                <a:effectLst/>
                <a:latin typeface="Calibri"/>
                <a:ea typeface="Times New Roman" pitchFamily="18" charset="0"/>
                <a:cs typeface="Times New Roman" pitchFamily="18" charset="0"/>
              </a:rPr>
              <a:t>–</a:t>
            </a: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авторитета,</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достойно завоёванного</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русским искусством, литературой.</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Мы не должны забывать о своём </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культурном прошлом,</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о наших памятниках,</a:t>
            </a:r>
            <a:endParaRPr kumimoji="0" lang="ru-RU" sz="2000"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литературе, языке, живописи</a:t>
            </a:r>
            <a:r>
              <a:rPr kumimoji="0" lang="ru-RU" sz="2000" b="1" i="1" u="none" strike="noStrike" cap="none" normalizeH="0" baseline="0" dirty="0" smtClean="0">
                <a:ln>
                  <a:noFill/>
                </a:ln>
                <a:solidFill>
                  <a:srgbClr val="C00000"/>
                </a:solidFill>
                <a:effectLst/>
                <a:latin typeface="Calibri"/>
                <a:ea typeface="Times New Roman" pitchFamily="18" charset="0"/>
                <a:cs typeface="Times New Roman" pitchFamily="18" charset="0"/>
              </a:rPr>
              <a:t>»</a:t>
            </a:r>
          </a:p>
          <a:p>
            <a:pPr marL="0" marR="0" lvl="0" indent="0" algn="r" defTabSz="914400" rtl="0" eaLnBrk="0" fontAlgn="base" latinLnBrk="0" hangingPunct="0">
              <a:lnSpc>
                <a:spcPct val="100000"/>
              </a:lnSpc>
              <a:spcBef>
                <a:spcPct val="0"/>
              </a:spcBef>
              <a:spcAft>
                <a:spcPct val="0"/>
              </a:spcAft>
              <a:buClrTx/>
              <a:buSzTx/>
              <a:buFontTx/>
              <a:buNone/>
              <a:tabLst/>
            </a:pPr>
            <a:endParaRPr kumimoji="0" lang="ru-RU" b="1" i="1" u="none" strike="noStrike" cap="none" normalizeH="0" baseline="0" dirty="0" smtClean="0">
              <a:ln>
                <a:noFill/>
              </a:ln>
              <a:solidFill>
                <a:srgbClr val="C00000"/>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b="1" i="1"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Д.С. Лихачёв</a:t>
            </a:r>
            <a:endParaRPr kumimoji="0" lang="ru-RU" b="1" i="1" u="none" strike="noStrike" cap="none" normalizeH="0" baseline="0" dirty="0" smtClean="0">
              <a:ln>
                <a:noFill/>
              </a:ln>
              <a:solidFill>
                <a:srgbClr val="C00000"/>
              </a:solidFill>
              <a:effectLst/>
              <a:latin typeface="Arial" pitchFamily="34" charset="0"/>
              <a:cs typeface="Arial" pitchFamily="34" charset="0"/>
            </a:endParaRPr>
          </a:p>
        </p:txBody>
      </p:sp>
      <p:pic>
        <p:nvPicPr>
          <p:cNvPr id="16392" name="Picture 8" descr="С Photo Collage Maker создание коллажей не только доступно, …"/>
          <p:cNvPicPr>
            <a:picLocks noChangeAspect="1" noChangeArrowheads="1"/>
          </p:cNvPicPr>
          <p:nvPr/>
        </p:nvPicPr>
        <p:blipFill>
          <a:blip r:embed="rId2"/>
          <a:srcRect/>
          <a:stretch>
            <a:fillRect/>
          </a:stretch>
        </p:blipFill>
        <p:spPr bwMode="auto">
          <a:xfrm>
            <a:off x="481944" y="928670"/>
            <a:ext cx="4233851" cy="5669468"/>
          </a:xfrm>
          <a:prstGeom prst="rect">
            <a:avLst/>
          </a:prstGeom>
          <a:noFill/>
        </p:spPr>
      </p:pic>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71670" y="857232"/>
            <a:ext cx="5498650" cy="461665"/>
          </a:xfrm>
          <a:prstGeom prst="rect">
            <a:avLst/>
          </a:prstGeom>
        </p:spPr>
        <p:txBody>
          <a:bodyPr wrap="square">
            <a:spAutoFit/>
          </a:bodyPr>
          <a:lstStyle/>
          <a:p>
            <a:r>
              <a:rPr lang="ru-RU" sz="2400" b="1" i="1" dirty="0" smtClean="0">
                <a:solidFill>
                  <a:srgbClr val="FF0000"/>
                </a:solidFill>
              </a:rPr>
              <a:t>Краткая аннотация проекта  </a:t>
            </a:r>
          </a:p>
        </p:txBody>
      </p:sp>
      <p:sp>
        <p:nvSpPr>
          <p:cNvPr id="1025" name="Rectangle 1"/>
          <p:cNvSpPr>
            <a:spLocks noChangeArrowheads="1"/>
          </p:cNvSpPr>
          <p:nvPr/>
        </p:nvSpPr>
        <p:spPr bwMode="auto">
          <a:xfrm>
            <a:off x="3000364" y="1500174"/>
            <a:ext cx="3071834"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Новизна</a:t>
            </a:r>
            <a:r>
              <a:rPr kumimoji="0" lang="ru-RU" b="0" i="0"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 заключается в определении роли видов и жанров  народной художественной культуры в приобщении детей и их родителей к традиционным праздникам и обрядам.</a:t>
            </a:r>
            <a:endParaRPr kumimoji="0" lang="ru-RU" b="0" i="0" u="none" strike="noStrike" cap="none" normalizeH="0" baseline="0" dirty="0" smtClean="0">
              <a:ln>
                <a:noFill/>
              </a:ln>
              <a:solidFill>
                <a:srgbClr val="C00000"/>
              </a:solidFill>
              <a:effectLst/>
              <a:latin typeface="Arial" pitchFamily="34" charset="0"/>
              <a:cs typeface="Arial" pitchFamily="34" charset="0"/>
            </a:endParaRPr>
          </a:p>
        </p:txBody>
      </p:sp>
      <p:sp>
        <p:nvSpPr>
          <p:cNvPr id="1027" name="Rectangle 3"/>
          <p:cNvSpPr>
            <a:spLocks noChangeArrowheads="1"/>
          </p:cNvSpPr>
          <p:nvPr/>
        </p:nvSpPr>
        <p:spPr bwMode="auto">
          <a:xfrm>
            <a:off x="642910" y="3357562"/>
            <a:ext cx="3000396"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70C0"/>
                </a:solidFill>
                <a:effectLst/>
                <a:latin typeface="Calibri" pitchFamily="34" charset="0"/>
                <a:ea typeface="Times New Roman" pitchFamily="18" charset="0"/>
                <a:cs typeface="Times New Roman" pitchFamily="18" charset="0"/>
              </a:rPr>
              <a:t>Инновационная </a:t>
            </a:r>
            <a:r>
              <a:rPr kumimoji="0" lang="ru-RU" b="0" i="0" u="none" strike="noStrike" cap="none" normalizeH="0" baseline="0" dirty="0" smtClean="0">
                <a:ln>
                  <a:noFill/>
                </a:ln>
                <a:solidFill>
                  <a:srgbClr val="0070C0"/>
                </a:solidFill>
                <a:effectLst/>
                <a:latin typeface="Calibri" pitchFamily="34" charset="0"/>
                <a:ea typeface="Times New Roman" pitchFamily="18" charset="0"/>
                <a:cs typeface="Times New Roman" pitchFamily="18" charset="0"/>
              </a:rPr>
              <a:t>направленность проекта состоит в изменении подходов к содержанию, формам и способам организации образовательного процесса.  Проект позволяет  интегрировать сведения из разных областей знаний для решения одной проблемы и применять их на практике.</a:t>
            </a:r>
            <a:endParaRPr kumimoji="0" lang="ru-RU" b="0" i="0" u="none" strike="noStrike" cap="none" normalizeH="0" baseline="0" dirty="0" smtClean="0">
              <a:ln>
                <a:noFill/>
              </a:ln>
              <a:solidFill>
                <a:srgbClr val="0070C0"/>
              </a:solidFill>
              <a:effectLst/>
              <a:latin typeface="Arial" pitchFamily="34" charset="0"/>
              <a:cs typeface="Arial" pitchFamily="34" charset="0"/>
            </a:endParaRPr>
          </a:p>
        </p:txBody>
      </p:sp>
      <p:sp>
        <p:nvSpPr>
          <p:cNvPr id="6" name="Прямоугольник 5"/>
          <p:cNvSpPr/>
          <p:nvPr/>
        </p:nvSpPr>
        <p:spPr>
          <a:xfrm rot="10800000" flipV="1">
            <a:off x="5214942" y="4346116"/>
            <a:ext cx="3071834" cy="1508105"/>
          </a:xfrm>
          <a:prstGeom prst="rect">
            <a:avLst/>
          </a:prstGeom>
        </p:spPr>
        <p:txBody>
          <a:bodyPr wrap="square">
            <a:spAutoFit/>
          </a:bodyPr>
          <a:lstStyle/>
          <a:p>
            <a:r>
              <a:rPr lang="ru-RU" sz="2000" dirty="0" smtClean="0">
                <a:solidFill>
                  <a:srgbClr val="0070C0"/>
                </a:solidFill>
              </a:rPr>
              <a:t>Проблематика</a:t>
            </a:r>
            <a:r>
              <a:rPr lang="ru-RU" dirty="0" smtClean="0">
                <a:solidFill>
                  <a:srgbClr val="0070C0"/>
                </a:solidFill>
              </a:rPr>
              <a:t> данного проекта требует повседневного взаимодействия с детьми, что доступно воспитателю. </a:t>
            </a:r>
            <a:endParaRPr lang="ru-RU" dirty="0">
              <a:solidFill>
                <a:srgbClr val="0070C0"/>
              </a:solidFill>
            </a:endParaRP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43174" y="1928802"/>
            <a:ext cx="184731" cy="923330"/>
          </a:xfrm>
          <a:prstGeom prst="rect">
            <a:avLst/>
          </a:prstGeom>
          <a:noFill/>
        </p:spPr>
        <p:txBody>
          <a:bodyPr wrap="none" rtlCol="0">
            <a:spAutoFit/>
          </a:bodyPr>
          <a:lstStyle/>
          <a:p>
            <a:endParaRPr lang="ru-RU" dirty="0" smtClean="0"/>
          </a:p>
          <a:p>
            <a:endParaRPr lang="ru-RU" dirty="0" smtClean="0"/>
          </a:p>
          <a:p>
            <a:endParaRPr lang="ru-RU" dirty="0"/>
          </a:p>
        </p:txBody>
      </p:sp>
      <p:sp>
        <p:nvSpPr>
          <p:cNvPr id="11" name="TextBox 10"/>
          <p:cNvSpPr txBox="1"/>
          <p:nvPr/>
        </p:nvSpPr>
        <p:spPr>
          <a:xfrm>
            <a:off x="2214546" y="928670"/>
            <a:ext cx="4929222" cy="584775"/>
          </a:xfrm>
          <a:prstGeom prst="rect">
            <a:avLst/>
          </a:prstGeom>
          <a:noFill/>
        </p:spPr>
        <p:txBody>
          <a:bodyPr wrap="square" rtlCol="0">
            <a:spAutoFit/>
          </a:bodyPr>
          <a:lstStyle/>
          <a:p>
            <a:r>
              <a:rPr lang="ru-RU" sz="3200" b="1" i="1" dirty="0" smtClean="0">
                <a:solidFill>
                  <a:srgbClr val="FF0000"/>
                </a:solidFill>
              </a:rPr>
              <a:t>Актуальность темы</a:t>
            </a:r>
            <a:endParaRPr lang="ru-RU" sz="3200" b="1" i="1" dirty="0">
              <a:solidFill>
                <a:srgbClr val="FF0000"/>
              </a:solidFill>
            </a:endParaRPr>
          </a:p>
        </p:txBody>
      </p:sp>
      <p:sp>
        <p:nvSpPr>
          <p:cNvPr id="12" name="TextBox 11"/>
          <p:cNvSpPr txBox="1"/>
          <p:nvPr/>
        </p:nvSpPr>
        <p:spPr>
          <a:xfrm>
            <a:off x="928662" y="1714488"/>
            <a:ext cx="7358114" cy="4401205"/>
          </a:xfrm>
          <a:prstGeom prst="rect">
            <a:avLst/>
          </a:prstGeom>
          <a:noFill/>
        </p:spPr>
        <p:txBody>
          <a:bodyPr wrap="square" rtlCol="0">
            <a:spAutoFit/>
          </a:bodyPr>
          <a:lstStyle/>
          <a:p>
            <a:r>
              <a:rPr lang="ru-RU" sz="2000" dirty="0" smtClean="0">
                <a:solidFill>
                  <a:srgbClr val="C00000"/>
                </a:solidFill>
                <a:latin typeface="Times New Roman" pitchFamily="18" charset="0"/>
                <a:cs typeface="Times New Roman" pitchFamily="18" charset="0"/>
              </a:rPr>
              <a:t>В  связи с усовершенствованием цифровых, информационных и других технологий каждое последующее поколение людей становится слабее, нежнее предыдущего.  «Жизнь с комфортом» приводит к расхолаживанию, ослаблению как психического так и физического здоровья современных детей, в частности дошкольников. Уже нет той дисциплины, чувства уважения к взрослым, стойкого интереса к играм. Мы все понимаем, как трудно будет жить нашим детям в подобном обществе, если мы, взрослые не сможем привить им  уже с ранних лет те, черты характера, которые с древности были присущи русскому народу-победителю многих войн. Сила духа, здоровье, смекалка, культурные и другие ценности, умение радоваться жизни такой, какая она есть - всё это мы русские просто обязаны не только сохранить, но и передавать их из поколения в поколение. </a:t>
            </a:r>
            <a:endParaRPr lang="ru-RU" sz="2000" dirty="0">
              <a:solidFill>
                <a:srgbClr val="C00000"/>
              </a:solidFill>
              <a:latin typeface="Times New Roman" pitchFamily="18" charset="0"/>
              <a:cs typeface="Times New Roman" pitchFamily="18" charset="0"/>
            </a:endParaRPr>
          </a:p>
        </p:txBody>
      </p:sp>
      <p:sp>
        <p:nvSpPr>
          <p:cNvPr id="13" name="TextBox 12"/>
          <p:cNvSpPr txBox="1"/>
          <p:nvPr/>
        </p:nvSpPr>
        <p:spPr>
          <a:xfrm>
            <a:off x="1071538" y="4143380"/>
            <a:ext cx="7725248" cy="369332"/>
          </a:xfrm>
          <a:prstGeom prst="rect">
            <a:avLst/>
          </a:prstGeom>
          <a:noFill/>
        </p:spPr>
        <p:txBody>
          <a:bodyPr wrap="square" rtlCol="0">
            <a:spAutoFit/>
          </a:bodyPr>
          <a:lstStyle/>
          <a:p>
            <a:r>
              <a:rPr lang="ru-RU" b="1" i="1" dirty="0" smtClean="0">
                <a:solidFill>
                  <a:srgbClr val="FF0000"/>
                </a:solidFill>
              </a:rPr>
              <a:t>  </a:t>
            </a:r>
          </a:p>
        </p:txBody>
      </p:sp>
    </p:spTree>
  </p:cSld>
  <p:clrMapOvr>
    <a:masterClrMapping/>
  </p:clrMapOvr>
  <p:transition spd="med">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357298"/>
            <a:ext cx="8215370" cy="2031325"/>
          </a:xfrm>
          <a:prstGeom prst="rect">
            <a:avLst/>
          </a:prstGeom>
        </p:spPr>
        <p:txBody>
          <a:bodyPr wrap="square">
            <a:spAutoFit/>
          </a:bodyPr>
          <a:lstStyle/>
          <a:p>
            <a:pPr lvl="0" fontAlgn="base">
              <a:spcBef>
                <a:spcPct val="0"/>
              </a:spcBef>
              <a:spcAft>
                <a:spcPct val="0"/>
              </a:spcAft>
            </a:pPr>
            <a:r>
              <a:rPr lang="ru-RU" dirty="0" smtClean="0">
                <a:solidFill>
                  <a:srgbClr val="0070C0"/>
                </a:solidFill>
                <a:latin typeface="Times New Roman" pitchFamily="18" charset="0"/>
                <a:ea typeface="Times New Roman" pitchFamily="18" charset="0"/>
                <a:cs typeface="Times New Roman" pitchFamily="18" charset="0"/>
              </a:rPr>
              <a:t>Если знакомить детей, начиная с раннего возраста, с родной культурой, с русскими народными играми, произведениями устного народного творчества, родной речью, то это будет способствовать духовному, нравственному, патриотическому воспитанию дошкольников и в будущем они сумеют сохранить все культурные ценности нашей Родины и Россия будет жить, даря миру громадное количество талантов, которыми восхищались и будут восхищаться в России и за её пределами.</a:t>
            </a:r>
            <a:endParaRPr lang="ru-RU" dirty="0" smtClean="0">
              <a:solidFill>
                <a:srgbClr val="0070C0"/>
              </a:solidFill>
              <a:latin typeface="Arial" pitchFamily="34" charset="0"/>
              <a:cs typeface="Arial" pitchFamily="34" charset="0"/>
            </a:endParaRPr>
          </a:p>
        </p:txBody>
      </p:sp>
      <p:sp>
        <p:nvSpPr>
          <p:cNvPr id="3" name="Прямоугольник 2"/>
          <p:cNvSpPr/>
          <p:nvPr/>
        </p:nvSpPr>
        <p:spPr>
          <a:xfrm>
            <a:off x="1214414" y="714356"/>
            <a:ext cx="4500594" cy="584775"/>
          </a:xfrm>
          <a:prstGeom prst="rect">
            <a:avLst/>
          </a:prstGeom>
        </p:spPr>
        <p:txBody>
          <a:bodyPr wrap="square">
            <a:spAutoFit/>
          </a:bodyPr>
          <a:lstStyle/>
          <a:p>
            <a:r>
              <a:rPr lang="ru-RU" sz="3200" b="1" i="1" u="sng" dirty="0" smtClean="0">
                <a:solidFill>
                  <a:srgbClr val="FF0000"/>
                </a:solidFill>
              </a:rPr>
              <a:t>Гипотеза :</a:t>
            </a:r>
            <a:r>
              <a:rPr lang="ru-RU" sz="3200" b="1" i="1" dirty="0" smtClean="0">
                <a:solidFill>
                  <a:srgbClr val="FF0000"/>
                </a:solidFill>
              </a:rPr>
              <a:t>  </a:t>
            </a:r>
          </a:p>
        </p:txBody>
      </p:sp>
      <p:pic>
        <p:nvPicPr>
          <p:cNvPr id="7" name="Рисунок 6" descr="G:\лн\SDC16934.JPG"/>
          <p:cNvPicPr/>
          <p:nvPr/>
        </p:nvPicPr>
        <p:blipFill>
          <a:blip r:embed="rId2"/>
          <a:srcRect l="7215" t="3205" r="4273"/>
          <a:stretch>
            <a:fillRect/>
          </a:stretch>
        </p:blipFill>
        <p:spPr bwMode="auto">
          <a:xfrm>
            <a:off x="3428992" y="3071810"/>
            <a:ext cx="5072098" cy="350046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500034" y="1071546"/>
            <a:ext cx="8001056" cy="15081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Цель работы:</a:t>
            </a:r>
            <a:r>
              <a:rPr kumimoji="0" lang="ru-RU"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Формирование у детей дошкольного возраста «базиса культуры» на основе ознакомления с бытом и жизнью родного народа. Пробуждение чувства любви к своей Родине, воспитание в детях патриотизма через приобщение ко всем видам национальной культуры: фольклор, традиции, обычаи, танец, музыка, народно-прикладное искусство, архитектура, театр.</a:t>
            </a:r>
            <a:endParaRPr kumimoji="0" lang="ru-RU" b="0" i="0" u="none" strike="noStrike" cap="none" normalizeH="0" baseline="0" dirty="0" smtClean="0">
              <a:ln>
                <a:noFill/>
              </a:ln>
              <a:solidFill>
                <a:srgbClr val="C00000"/>
              </a:solidFill>
              <a:effectLst/>
              <a:latin typeface="Times New Roman" pitchFamily="18" charset="0"/>
              <a:cs typeface="Times New Roman" pitchFamily="18" charset="0"/>
            </a:endParaRPr>
          </a:p>
        </p:txBody>
      </p:sp>
      <p:pic>
        <p:nvPicPr>
          <p:cNvPr id="3" name="Рисунок 2" descr="G:\лн\IMG_0890.JPG"/>
          <p:cNvPicPr/>
          <p:nvPr/>
        </p:nvPicPr>
        <p:blipFill>
          <a:blip r:embed="rId2"/>
          <a:srcRect/>
          <a:stretch>
            <a:fillRect/>
          </a:stretch>
        </p:blipFill>
        <p:spPr bwMode="auto">
          <a:xfrm>
            <a:off x="4214810" y="2786058"/>
            <a:ext cx="4810760" cy="3609975"/>
          </a:xfrm>
          <a:prstGeom prst="rect">
            <a:avLst/>
          </a:prstGeom>
          <a:noFill/>
          <a:ln w="9525">
            <a:noFill/>
            <a:miter lim="800000"/>
            <a:headEnd/>
            <a:tailEnd/>
          </a:ln>
        </p:spPr>
      </p:pic>
      <p:pic>
        <p:nvPicPr>
          <p:cNvPr id="4" name="Рисунок 3" descr="G:\лн\IMG_4046.JPG"/>
          <p:cNvPicPr/>
          <p:nvPr/>
        </p:nvPicPr>
        <p:blipFill>
          <a:blip r:embed="rId3"/>
          <a:srcRect l="14431" t="1923" r="11651"/>
          <a:stretch>
            <a:fillRect/>
          </a:stretch>
        </p:blipFill>
        <p:spPr bwMode="auto">
          <a:xfrm>
            <a:off x="142845" y="2714620"/>
            <a:ext cx="3429024" cy="3800471"/>
          </a:xfrm>
          <a:prstGeom prst="rect">
            <a:avLst/>
          </a:prstGeom>
          <a:noFill/>
          <a:ln w="9525">
            <a:noFill/>
            <a:miter lim="800000"/>
            <a:headEnd/>
            <a:tailEnd/>
          </a:ln>
        </p:spPr>
      </p:pic>
    </p:spTree>
  </p:cSld>
  <p:clrMapOvr>
    <a:masterClrMapping/>
  </p:clrMapOvr>
  <p:transition spd="med">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28926" y="500042"/>
            <a:ext cx="2939359" cy="923330"/>
          </a:xfrm>
          <a:prstGeom prst="rect">
            <a:avLst/>
          </a:prstGeom>
          <a:noFill/>
        </p:spPr>
        <p:txBody>
          <a:bodyPr wrap="square" lIns="91440" tIns="45720" rIns="91440" bIns="45720">
            <a:spAutoFit/>
          </a:bodyPr>
          <a:lstStyle/>
          <a:p>
            <a:pPr algn="ctr"/>
            <a:r>
              <a:rPr lang="ru-RU"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Задачи</a:t>
            </a:r>
            <a:endParaRPr lang="ru-RU"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TextBox 2"/>
          <p:cNvSpPr txBox="1"/>
          <p:nvPr/>
        </p:nvSpPr>
        <p:spPr>
          <a:xfrm>
            <a:off x="899592" y="1714488"/>
            <a:ext cx="7804444" cy="338554"/>
          </a:xfrm>
          <a:prstGeom prst="rect">
            <a:avLst/>
          </a:prstGeom>
          <a:noFill/>
        </p:spPr>
        <p:txBody>
          <a:bodyPr wrap="square" rtlCol="0">
            <a:spAutoFit/>
          </a:bodyPr>
          <a:lstStyle/>
          <a:p>
            <a:r>
              <a:rPr lang="ru-RU" sz="1600" dirty="0" smtClean="0">
                <a:solidFill>
                  <a:srgbClr val="990000"/>
                </a:solidFill>
                <a:latin typeface="Times New Roman" pitchFamily="18" charset="0"/>
                <a:cs typeface="Times New Roman" pitchFamily="18" charset="0"/>
              </a:rPr>
              <a:t>.</a:t>
            </a:r>
          </a:p>
        </p:txBody>
      </p:sp>
      <p:sp>
        <p:nvSpPr>
          <p:cNvPr id="12289" name="Rectangle 1"/>
          <p:cNvSpPr>
            <a:spLocks noChangeArrowheads="1"/>
          </p:cNvSpPr>
          <p:nvPr/>
        </p:nvSpPr>
        <p:spPr bwMode="auto">
          <a:xfrm>
            <a:off x="428596" y="1357298"/>
            <a:ext cx="7643866"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600" b="0" i="0" u="none" strike="noStrike" cap="none" normalizeH="0" baseline="0" dirty="0" smtClean="0">
              <a:ln>
                <a:noFill/>
              </a:ln>
              <a:solidFill>
                <a:srgbClr val="C0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bg2">
                    <a:lumMod val="50000"/>
                  </a:schemeClr>
                </a:solidFill>
                <a:effectLst/>
                <a:latin typeface="Times New Roman" pitchFamily="18" charset="0"/>
                <a:ea typeface="Times New Roman" pitchFamily="18" charset="0"/>
                <a:cs typeface="Times New Roman" pitchFamily="18" charset="0"/>
              </a:rPr>
              <a:t>1</a:t>
            </a: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Пробудить интерес к истории и культуре России.</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2. Способствовать развитию познавательной, поисково-исследовательской деятельности активности, любознательности.</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3. Способствовать развитию у детей лучших черт русского характера.</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4. Показать детям красоту русского языка через устное народное творчество.</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5. Знакомить детей с народными традициями и включать их в детскую жизнь.</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6. Сформировать чувство национального достоинства.</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7. Оказать помощь родителям в возрождении и творческом развитии лучших традиций векового опыта воспитания детей и привлечь их к сотрудничеству по созданию в группе уютной домашней обстановки с предметно-развивающей средой.</a:t>
            </a:r>
            <a:endParaRPr kumimoji="0" lang="ru-RU" sz="1600" b="0" i="0" u="none" strike="noStrike" cap="none" normalizeH="0" baseline="0" dirty="0" smtClean="0">
              <a:ln>
                <a:noFill/>
              </a:ln>
              <a:solidFill>
                <a:srgbClr val="0070C0"/>
              </a:solidFill>
              <a:effectLst/>
              <a:latin typeface="Times New Roman" pitchFamily="18" charset="0"/>
              <a:cs typeface="Times New Roman" pitchFamily="18" charset="0"/>
            </a:endParaRPr>
          </a:p>
        </p:txBody>
      </p:sp>
      <p:pic>
        <p:nvPicPr>
          <p:cNvPr id="9" name="Рисунок 8" descr="C:\Users\Константа\Desktop\лн\SDC15572.JPG"/>
          <p:cNvPicPr/>
          <p:nvPr/>
        </p:nvPicPr>
        <p:blipFill>
          <a:blip r:embed="rId2" cstate="print"/>
          <a:srcRect r="13705" b="12977"/>
          <a:stretch>
            <a:fillRect/>
          </a:stretch>
        </p:blipFill>
        <p:spPr bwMode="auto">
          <a:xfrm>
            <a:off x="571472" y="4071942"/>
            <a:ext cx="3500462" cy="25624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Рисунок 6" descr="C:\Users\Константа\Desktop\лн\IMG_1286.JPG"/>
          <p:cNvPicPr/>
          <p:nvPr/>
        </p:nvPicPr>
        <p:blipFill>
          <a:blip r:embed="rId3" cstate="print"/>
          <a:srcRect/>
          <a:stretch>
            <a:fillRect/>
          </a:stretch>
        </p:blipFill>
        <p:spPr bwMode="auto">
          <a:xfrm>
            <a:off x="4786314" y="4071943"/>
            <a:ext cx="3714776" cy="25717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med">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F:\работа фото\юля\100SSCAM\SDC18924.JPG"/>
          <p:cNvPicPr/>
          <p:nvPr/>
        </p:nvPicPr>
        <p:blipFill>
          <a:blip r:embed="rId2" cstate="print"/>
          <a:srcRect l="8376" r="6787" b="11970"/>
          <a:stretch>
            <a:fillRect/>
          </a:stretch>
        </p:blipFill>
        <p:spPr bwMode="auto">
          <a:xfrm>
            <a:off x="214282" y="1714488"/>
            <a:ext cx="3053113" cy="2289174"/>
          </a:xfrm>
          <a:prstGeom prst="round2DiagRect">
            <a:avLst>
              <a:gd name="adj1" fmla="val 16667"/>
              <a:gd name="adj2" fmla="val 832"/>
            </a:avLst>
          </a:prstGeom>
          <a:ln w="88900" cap="sq">
            <a:solidFill>
              <a:srgbClr val="FFFFFF"/>
            </a:solidFill>
            <a:miter lim="800000"/>
          </a:ln>
          <a:effectLst>
            <a:outerShdw blurRad="254000" algn="tl" rotWithShape="0">
              <a:srgbClr val="000000">
                <a:alpha val="43000"/>
              </a:srgbClr>
            </a:outerShdw>
          </a:effectLst>
        </p:spPr>
      </p:pic>
      <p:sp>
        <p:nvSpPr>
          <p:cNvPr id="6" name="Прямоугольник 5"/>
          <p:cNvSpPr/>
          <p:nvPr/>
        </p:nvSpPr>
        <p:spPr>
          <a:xfrm>
            <a:off x="2071670" y="642919"/>
            <a:ext cx="4973988" cy="584775"/>
          </a:xfrm>
          <a:prstGeom prst="rect">
            <a:avLst/>
          </a:prstGeom>
          <a:noFill/>
        </p:spPr>
        <p:txBody>
          <a:bodyPr wrap="square" lIns="91440" tIns="45720" rIns="91440" bIns="45720">
            <a:spAutoFit/>
          </a:bodyPr>
          <a:lstStyle/>
          <a:p>
            <a:pPr algn="ct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Ожидаемые результаты</a:t>
            </a:r>
            <a:endParaRPr lang="ru-RU"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2" name="Прямоугольник 11"/>
          <p:cNvSpPr/>
          <p:nvPr/>
        </p:nvSpPr>
        <p:spPr>
          <a:xfrm>
            <a:off x="3571868" y="1785926"/>
            <a:ext cx="5000660" cy="646331"/>
          </a:xfrm>
          <a:prstGeom prst="rect">
            <a:avLst/>
          </a:prstGeom>
        </p:spPr>
        <p:txBody>
          <a:bodyPr wrap="square">
            <a:spAutoFit/>
          </a:bodyPr>
          <a:lstStyle/>
          <a:p>
            <a:r>
              <a:rPr lang="ru-RU" dirty="0" smtClean="0">
                <a:solidFill>
                  <a:srgbClr val="C00000"/>
                </a:solidFill>
                <a:latin typeface="Times New Roman" pitchFamily="18" charset="0"/>
                <a:cs typeface="Times New Roman" pitchFamily="18" charset="0"/>
              </a:rPr>
              <a:t>Пробуждать интерес к истории и культуре своей Родины, любви к родному краю.</a:t>
            </a:r>
            <a:endParaRPr lang="ru-RU" dirty="0">
              <a:solidFill>
                <a:srgbClr val="C00000"/>
              </a:solidFill>
              <a:latin typeface="Times New Roman" pitchFamily="18" charset="0"/>
              <a:cs typeface="Times New Roman" pitchFamily="18" charset="0"/>
            </a:endParaRPr>
          </a:p>
        </p:txBody>
      </p:sp>
      <p:sp>
        <p:nvSpPr>
          <p:cNvPr id="11265" name="Rectangle 1"/>
          <p:cNvSpPr>
            <a:spLocks noChangeArrowheads="1"/>
          </p:cNvSpPr>
          <p:nvPr/>
        </p:nvSpPr>
        <p:spPr bwMode="auto">
          <a:xfrm rot="10800000" flipV="1">
            <a:off x="3643306" y="2538098"/>
            <a:ext cx="485778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Сформировать чувство национального достоинства.</a:t>
            </a:r>
            <a:endParaRPr kumimoji="0" lang="ru-RU" b="0" i="0" u="none" strike="noStrike" cap="none" normalizeH="0" baseline="0" dirty="0" smtClean="0">
              <a:ln>
                <a:noFill/>
              </a:ln>
              <a:solidFill>
                <a:srgbClr val="C00000"/>
              </a:solidFill>
              <a:effectLst/>
              <a:latin typeface="Times New Roman" pitchFamily="18" charset="0"/>
              <a:cs typeface="Times New Roman" pitchFamily="18" charset="0"/>
            </a:endParaRPr>
          </a:p>
        </p:txBody>
      </p:sp>
      <p:sp>
        <p:nvSpPr>
          <p:cNvPr id="11266" name="Rectangle 2"/>
          <p:cNvSpPr>
            <a:spLocks noChangeArrowheads="1"/>
          </p:cNvSpPr>
          <p:nvPr/>
        </p:nvSpPr>
        <p:spPr bwMode="auto">
          <a:xfrm>
            <a:off x="3714744" y="3357562"/>
            <a:ext cx="457203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Расширить кругозор детей через музей быта, созданного силами педагогов и родителей.</a:t>
            </a:r>
            <a:endParaRPr kumimoji="0" lang="ru-RU" b="0" i="0" u="none" strike="noStrike" cap="none" normalizeH="0" baseline="0" dirty="0" smtClean="0">
              <a:ln>
                <a:noFill/>
              </a:ln>
              <a:solidFill>
                <a:srgbClr val="C00000"/>
              </a:solidFill>
              <a:effectLst/>
              <a:latin typeface="Times New Roman" pitchFamily="18" charset="0"/>
              <a:cs typeface="Times New Roman" pitchFamily="18" charset="0"/>
            </a:endParaRPr>
          </a:p>
        </p:txBody>
      </p:sp>
      <p:sp>
        <p:nvSpPr>
          <p:cNvPr id="11267" name="Rectangle 3"/>
          <p:cNvSpPr>
            <a:spLocks noChangeArrowheads="1"/>
          </p:cNvSpPr>
          <p:nvPr/>
        </p:nvSpPr>
        <p:spPr bwMode="auto">
          <a:xfrm>
            <a:off x="3714744" y="4500570"/>
            <a:ext cx="507209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Ш</a:t>
            </a: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ироко использовать все виды фольклора.</a:t>
            </a:r>
            <a:endParaRPr kumimoji="0" lang="ru-RU" b="0" i="0" u="none" strike="noStrike" cap="none" normalizeH="0" baseline="0" dirty="0" smtClean="0">
              <a:ln>
                <a:noFill/>
              </a:ln>
              <a:solidFill>
                <a:srgbClr val="C00000"/>
              </a:solidFill>
              <a:effectLst/>
              <a:latin typeface="Times New Roman" pitchFamily="18" charset="0"/>
              <a:cs typeface="Times New Roman" pitchFamily="18" charset="0"/>
            </a:endParaRPr>
          </a:p>
        </p:txBody>
      </p:sp>
      <p:sp>
        <p:nvSpPr>
          <p:cNvPr id="11268" name="Rectangle 4"/>
          <p:cNvSpPr>
            <a:spLocks noChangeArrowheads="1"/>
          </p:cNvSpPr>
          <p:nvPr/>
        </p:nvSpPr>
        <p:spPr bwMode="auto">
          <a:xfrm>
            <a:off x="3500430" y="5357826"/>
            <a:ext cx="521497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Объединить усилия педагогов, детей и родителей при организации работы по приобщению к русской национальной культуре</a:t>
            </a:r>
            <a:r>
              <a:rPr kumimoji="0" lang="ru-RU" b="0" i="0" u="none" strike="noStrike" cap="none" normalizeH="0" baseline="0" dirty="0" smtClean="0">
                <a:ln>
                  <a:noFill/>
                </a:ln>
                <a:solidFill>
                  <a:srgbClr val="990000"/>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rgbClr val="99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Рисунок 9" descr="F:\работа фото\юля\100SSCAM\SDC18920.JPG"/>
          <p:cNvPicPr/>
          <p:nvPr/>
        </p:nvPicPr>
        <p:blipFill>
          <a:blip r:embed="rId3" cstate="print"/>
          <a:srcRect/>
          <a:stretch>
            <a:fillRect/>
          </a:stretch>
        </p:blipFill>
        <p:spPr bwMode="auto">
          <a:xfrm>
            <a:off x="214282" y="4286256"/>
            <a:ext cx="3122031" cy="23931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med">
    <p:diamon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1457</TotalTime>
  <Words>750</Words>
  <Application>Microsoft Office PowerPoint</Application>
  <PresentationFormat>Экран (4:3)</PresentationFormat>
  <Paragraphs>127</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 </vt:lpstr>
      <vt:lpstr>Слайд 20</vt:lpstr>
    </vt:vector>
  </TitlesOfParts>
  <Company>DreamLair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Людмила Wolf</dc:creator>
  <cp:lastModifiedBy>ЛЮДМИЛА</cp:lastModifiedBy>
  <cp:revision>167</cp:revision>
  <dcterms:created xsi:type="dcterms:W3CDTF">2013-03-28T14:10:16Z</dcterms:created>
  <dcterms:modified xsi:type="dcterms:W3CDTF">2015-03-03T16:49:55Z</dcterms:modified>
</cp:coreProperties>
</file>